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59" r:id="rId9"/>
    <p:sldId id="260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6789053763602377E-2"/>
          <c:y val="2.6444259357764805E-2"/>
          <c:w val="0.62590393352630391"/>
          <c:h val="0.877971282790672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Алкоголизм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10447</c:v>
                </c:pt>
                <c:pt idx="1">
                  <c:v>10964</c:v>
                </c:pt>
                <c:pt idx="2">
                  <c:v>12363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Алкогольные психозы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500</c:v>
                </c:pt>
                <c:pt idx="1">
                  <c:v>443</c:v>
                </c:pt>
                <c:pt idx="2">
                  <c:v>418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Пагубное, с вредными для здоровья последствиями,  потребление алкоголя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4738</c:v>
                </c:pt>
                <c:pt idx="1">
                  <c:v>4209</c:v>
                </c:pt>
                <c:pt idx="2">
                  <c:v>3010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Наркомании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3855</c:v>
                </c:pt>
                <c:pt idx="1">
                  <c:v>4090</c:v>
                </c:pt>
                <c:pt idx="2">
                  <c:v>3860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Пагубное, с вредными для здоровья последствиями, потребление наркотиков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6931</c:v>
                </c:pt>
                <c:pt idx="1">
                  <c:v>7017</c:v>
                </c:pt>
                <c:pt idx="2">
                  <c:v>6789</c:v>
                </c:pt>
              </c:numCache>
            </c:numRef>
          </c:val>
        </c:ser>
        <c:axId val="98750464"/>
        <c:axId val="98752000"/>
      </c:barChart>
      <c:catAx>
        <c:axId val="987504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8752000"/>
        <c:crosses val="autoZero"/>
        <c:auto val="1"/>
        <c:lblAlgn val="ctr"/>
        <c:lblOffset val="100"/>
      </c:catAx>
      <c:valAx>
        <c:axId val="987520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87504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411140753810905"/>
          <c:y val="6.3296319885775124E-2"/>
          <c:w val="0.32444325479118025"/>
          <c:h val="0.86896281612178461"/>
        </c:manualLayout>
      </c:layout>
      <c:txPr>
        <a:bodyPr/>
        <a:lstStyle/>
        <a:p>
          <a:pPr>
            <a:defRPr sz="1450" b="1">
              <a:latin typeface="Arial Narrow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4.4750683358986187E-2"/>
          <c:y val="3.4049948416592403E-2"/>
          <c:w val="0.67121177608132065"/>
          <c:h val="0.8983799870376559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Алкоголизм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555</c:v>
                </c:pt>
                <c:pt idx="1">
                  <c:v>567</c:v>
                </c:pt>
                <c:pt idx="2">
                  <c:v>712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Алкогольные психозы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223</c:v>
                </c:pt>
                <c:pt idx="1">
                  <c:v>199</c:v>
                </c:pt>
                <c:pt idx="2">
                  <c:v>207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Пагубное, с вредными для здоровья последствиями, потребление алкоголя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1561</c:v>
                </c:pt>
                <c:pt idx="1">
                  <c:v>1171</c:v>
                </c:pt>
                <c:pt idx="2">
                  <c:v>925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Наркомания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231</c:v>
                </c:pt>
                <c:pt idx="1">
                  <c:v>291</c:v>
                </c:pt>
                <c:pt idx="2">
                  <c:v>446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Пагубное, с вредными для здоровья последствиями, потребление наркотиков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473</c:v>
                </c:pt>
                <c:pt idx="1">
                  <c:v>557</c:v>
                </c:pt>
                <c:pt idx="2">
                  <c:v>529</c:v>
                </c:pt>
              </c:numCache>
            </c:numRef>
          </c:val>
        </c:ser>
        <c:axId val="90966656"/>
        <c:axId val="91014656"/>
      </c:barChart>
      <c:catAx>
        <c:axId val="909666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1014656"/>
        <c:crosses val="autoZero"/>
        <c:auto val="1"/>
        <c:lblAlgn val="ctr"/>
        <c:lblOffset val="100"/>
      </c:catAx>
      <c:valAx>
        <c:axId val="910146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09666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584767829535235"/>
          <c:y val="2.1761093932195469E-2"/>
          <c:w val="0.25492300962379705"/>
          <c:h val="0.94536655715399576"/>
        </c:manualLayout>
      </c:layout>
      <c:txPr>
        <a:bodyPr/>
        <a:lstStyle/>
        <a:p>
          <a:pPr>
            <a:defRPr sz="145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76406-00B0-4920-BA90-E8413D8B8322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1D66C-4CEC-43EE-BC75-353E60903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1D66C-4CEC-43EE-BC75-353E60903F6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Microsoft_Office_Excel_97-2003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_____Microsoft_Office_Excel_97-20033.xls"/><Relationship Id="rId4" Type="http://schemas.openxmlformats.org/officeDocument/2006/relationships/oleObject" Target="../embeddings/_____Microsoft_Office_Excel_97-20032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_____Microsoft_Office_Excel_97-20034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_____Microsoft_Office_Excel_97-20035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_____Microsoft_Office_Excel_97-20036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герб Во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92113"/>
            <a:ext cx="64928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98550" y="423863"/>
            <a:ext cx="39973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250" tIns="45624" rIns="91250" bIns="45624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ЗДРАВООХРАНЕНИЯ </a:t>
            </a:r>
          </a:p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ВОРОНЕЖСКОЙ ОБЛАСТИ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750" y="1989138"/>
            <a:ext cx="7993063" cy="38163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1C1C1C"/>
                </a:solidFill>
                <a:latin typeface="Verdana" pitchFamily="34" charset="0"/>
              </a:rPr>
              <a:t>О </a:t>
            </a:r>
            <a:r>
              <a:rPr lang="ru-RU" altLang="ru-RU" sz="2800" b="1" dirty="0" err="1" smtClean="0">
                <a:solidFill>
                  <a:srgbClr val="1C1C1C"/>
                </a:solidFill>
                <a:latin typeface="Verdana" pitchFamily="34" charset="0"/>
              </a:rPr>
              <a:t>наркоситуации</a:t>
            </a:r>
            <a:r>
              <a:rPr lang="ru-RU" altLang="ru-RU" sz="2800" b="1" dirty="0" smtClean="0">
                <a:solidFill>
                  <a:srgbClr val="1C1C1C"/>
                </a:solidFill>
                <a:latin typeface="Verdana" pitchFamily="34" charset="0"/>
              </a:rPr>
              <a:t> в </a:t>
            </a:r>
            <a:r>
              <a:rPr lang="ru-RU" altLang="ru-RU" sz="2800" b="1" dirty="0" smtClean="0">
                <a:solidFill>
                  <a:srgbClr val="1C1C1C"/>
                </a:solidFill>
              </a:rPr>
              <a:t>ГО г. </a:t>
            </a:r>
            <a:r>
              <a:rPr lang="ru-RU" altLang="ru-RU" sz="2800" b="1" dirty="0" smtClean="0">
                <a:solidFill>
                  <a:srgbClr val="1C1C1C"/>
                </a:solidFill>
                <a:latin typeface="Verdana" pitchFamily="34" charset="0"/>
              </a:rPr>
              <a:t>Воронеж в 2015 году</a:t>
            </a:r>
            <a:r>
              <a:rPr lang="ru-RU" altLang="ru-RU" sz="2800" dirty="0" smtClean="0">
                <a:solidFill>
                  <a:srgbClr val="1C1C1C"/>
                </a:solidFill>
              </a:rPr>
              <a:t> </a:t>
            </a:r>
            <a:r>
              <a:rPr lang="ru-RU" altLang="ru-RU" sz="2800" b="1" dirty="0" smtClean="0">
                <a:solidFill>
                  <a:srgbClr val="1C1C1C"/>
                </a:solidFill>
                <a:latin typeface="Verdana" pitchFamily="34" charset="0"/>
              </a:rPr>
              <a:t>по  медицинским критериям</a:t>
            </a:r>
            <a:endParaRPr lang="ru-RU" altLang="ru-RU" sz="2800" b="1" dirty="0" smtClean="0">
              <a:solidFill>
                <a:srgbClr val="1C1C1C"/>
              </a:solidFill>
            </a:endParaRPr>
          </a:p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1C1C1C"/>
                </a:solidFill>
                <a:latin typeface="Verdana" pitchFamily="34" charset="0"/>
              </a:rPr>
              <a:t>мониторинга </a:t>
            </a:r>
            <a:r>
              <a:rPr lang="ru-RU" altLang="ru-RU" sz="2800" b="1" dirty="0" err="1" smtClean="0">
                <a:solidFill>
                  <a:srgbClr val="1C1C1C"/>
                </a:solidFill>
                <a:latin typeface="Verdana" pitchFamily="34" charset="0"/>
              </a:rPr>
              <a:t>наркоситуации</a:t>
            </a:r>
            <a:r>
              <a:rPr lang="ru-RU" altLang="ru-RU" sz="2800" b="1" dirty="0" smtClean="0">
                <a:solidFill>
                  <a:srgbClr val="1C1C1C"/>
                </a:solidFill>
                <a:latin typeface="Verdana" pitchFamily="34" charset="0"/>
              </a:rPr>
              <a:t>. </a:t>
            </a:r>
            <a:endParaRPr lang="ru-RU" altLang="ru-RU" sz="2800" dirty="0" smtClean="0">
              <a:solidFill>
                <a:srgbClr val="1C1C1C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герб Во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92113"/>
            <a:ext cx="64928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98550" y="423863"/>
            <a:ext cx="39973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250" tIns="45624" rIns="91250" bIns="45624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ЗДРАВООХРАНЕНИЯ </a:t>
            </a:r>
          </a:p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ВОРОНЕЖСКОЙ ОБЛАСТИ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9750" y="2493963"/>
            <a:ext cx="8064500" cy="3095625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dirty="0">
                <a:solidFill>
                  <a:srgbClr val="1C1C1C"/>
                </a:solidFill>
              </a:rPr>
              <a:t>СПАСИБО ЗА ВНИМАНИЕ!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герб В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92113"/>
            <a:ext cx="64928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98550" y="423863"/>
            <a:ext cx="39973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250" tIns="45624" rIns="91250" bIns="45624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ЗДРАВООХРАНЕНИЯ </a:t>
            </a:r>
          </a:p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ВОРОНЕЖСКОЙ ОБЛАСТИ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8313" y="1557338"/>
            <a:ext cx="8135937" cy="6477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Структура выявленного </a:t>
            </a:r>
            <a:r>
              <a:rPr lang="ru-RU" alt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наркопотребления</a:t>
            </a:r>
            <a:r>
              <a:rPr lang="ru-RU" alt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 ГО г. Воронеж в 2015 г.</a:t>
            </a:r>
            <a:r>
              <a:rPr lang="ru-RU" altLang="ru-RU" sz="2800" b="1" dirty="0" smtClean="0">
                <a:solidFill>
                  <a:srgbClr val="1C1C1C"/>
                </a:solidFill>
                <a:latin typeface="Verdana" pitchFamily="34" charset="0"/>
              </a:rPr>
              <a:t> </a:t>
            </a:r>
            <a:endParaRPr lang="ru-RU" altLang="ru-RU" sz="2800" dirty="0" smtClean="0">
              <a:solidFill>
                <a:srgbClr val="1C1C1C"/>
              </a:solidFill>
              <a:latin typeface="Verdana" pitchFamily="34" charset="0"/>
            </a:endParaRPr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250825" y="2689226"/>
          <a:ext cx="8250265" cy="3955668"/>
        </p:xfrm>
        <a:graphic>
          <a:graphicData uri="http://schemas.openxmlformats.org/presentationml/2006/ole">
            <p:oleObj spid="_x0000_s26626" name="Диаграмма" r:id="rId4" imgW="8553330" imgH="4095660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герб В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92113"/>
            <a:ext cx="64928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98550" y="423863"/>
            <a:ext cx="39973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250" tIns="45624" rIns="91250" bIns="45624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ЗДРАВООХРАНЕНИЯ </a:t>
            </a:r>
          </a:p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ВОРОНЕЖСКОЙ ОБЛАСТИ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8313" y="1557338"/>
            <a:ext cx="8064500" cy="57626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b="1" dirty="0" smtClean="0">
              <a:solidFill>
                <a:srgbClr val="436B4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Медицинские критерии мониторинга развития </a:t>
            </a:r>
            <a:r>
              <a:rPr lang="ru-RU" alt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наркоситуации</a:t>
            </a:r>
            <a:r>
              <a:rPr lang="ru-RU" alt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 ГО г. Воронеж в 2015 г.</a:t>
            </a:r>
          </a:p>
          <a:p>
            <a:pPr algn="ctr" eaLnBrk="1" hangingPunct="1">
              <a:defRPr/>
            </a:pPr>
            <a:endParaRPr lang="ru-RU" altLang="ru-RU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323850" y="2466975"/>
          <a:ext cx="8504238" cy="4249738"/>
        </p:xfrm>
        <a:graphic>
          <a:graphicData uri="http://schemas.openxmlformats.org/presentationml/2006/ole">
            <p:oleObj spid="_x0000_s27650" name="Диаграмма" r:id="rId4" imgW="8563004" imgH="4276554" progId="Excel.Sheet.8">
              <p:embed/>
            </p:oleObj>
          </a:graphicData>
        </a:graphic>
      </p:graphicFrame>
      <p:sp>
        <p:nvSpPr>
          <p:cNvPr id="3" name="Скругленный прямоугольник 1"/>
          <p:cNvSpPr/>
          <p:nvPr/>
        </p:nvSpPr>
        <p:spPr>
          <a:xfrm>
            <a:off x="395288" y="2349500"/>
            <a:ext cx="8137525" cy="4392613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defRPr/>
            </a:pP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1.  «Общая заболеваемость наркоманией  и обращаемость лиц, употребляющих     </a:t>
            </a:r>
          </a:p>
          <a:p>
            <a:pPr algn="just" eaLnBrk="1" hangingPunct="1">
              <a:defRPr/>
            </a:pP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наркотики с вредными последствиями» (</a:t>
            </a:r>
            <a:r>
              <a:rPr lang="en-US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600" dirty="0" smtClean="0">
              <a:solidFill>
                <a:srgbClr val="1C1C1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en-US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Z 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= 1040,4 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(кризисное) (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</a:rPr>
              <a:t>2013 г. – 1074 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</a:rPr>
              <a:t>– кризисное,</a:t>
            </a:r>
            <a:r>
              <a:rPr lang="ru-RU" altLang="ru-RU" sz="1600" dirty="0" smtClean="0">
                <a:latin typeface="Times New Roman" pitchFamily="18" charset="0"/>
              </a:rPr>
              <a:t> 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2014 г. – 1041 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– кризисное) </a:t>
            </a:r>
          </a:p>
          <a:p>
            <a:pPr algn="just" eaLnBrk="1" hangingPunct="1">
              <a:defRPr/>
            </a:pPr>
            <a:endParaRPr lang="ru-RU" altLang="ru-RU" sz="1600" b="1" dirty="0" smtClean="0">
              <a:solidFill>
                <a:srgbClr val="1C1C1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2. «Первичная заболеваемость наркоманией» (</a:t>
            </a:r>
            <a:r>
              <a:rPr lang="en-US" altLang="ru-RU" sz="1600" b="1" dirty="0" err="1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Pn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 eaLnBrk="1" hangingPunct="1">
              <a:defRPr/>
            </a:pPr>
            <a:r>
              <a:rPr lang="en-US" altLang="ru-RU" sz="1600" b="1" dirty="0" err="1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Pn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 = 43,6 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(кризисное) (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</a:rPr>
              <a:t>2013 г. – 22,6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</a:rPr>
              <a:t> – тяжелое,</a:t>
            </a:r>
            <a:r>
              <a:rPr lang="ru-RU" altLang="ru-RU" sz="1600" dirty="0" smtClean="0">
                <a:latin typeface="Times New Roman" pitchFamily="18" charset="0"/>
              </a:rPr>
              <a:t> 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2014 г. – 28,7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altLang="ru-RU" sz="1600" dirty="0" err="1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прекризисное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 eaLnBrk="1" hangingPunct="1">
              <a:defRPr/>
            </a:pPr>
            <a:endParaRPr lang="ru-RU" altLang="ru-RU" sz="1600" b="1" dirty="0" smtClean="0">
              <a:solidFill>
                <a:srgbClr val="1C1C1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3. «Первичная обращаемость лиц, употребляющих наркотики с вредными последствиями»  (</a:t>
            </a:r>
            <a:r>
              <a:rPr lang="en-US" altLang="ru-RU" sz="1600" b="1" dirty="0" err="1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Pv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 eaLnBrk="1" hangingPunct="1">
              <a:defRPr/>
            </a:pPr>
            <a:r>
              <a:rPr lang="en-US" altLang="ru-RU" sz="1600" b="1" dirty="0" err="1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Pv</a:t>
            </a:r>
            <a:r>
              <a:rPr lang="en-US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= 51,7 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(удовлетворительное) 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</a:rPr>
              <a:t>2013 г. – 41,6 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</a:rPr>
              <a:t>– напряженное,</a:t>
            </a:r>
            <a:r>
              <a:rPr lang="ru-RU" altLang="ru-RU" sz="1600" dirty="0" smtClean="0">
                <a:latin typeface="Times New Roman" pitchFamily="18" charset="0"/>
              </a:rPr>
              <a:t> 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2014 г. – 68,1 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– удовлетворительное)</a:t>
            </a:r>
          </a:p>
          <a:p>
            <a:pPr algn="just" eaLnBrk="1" hangingPunct="1">
              <a:defRPr/>
            </a:pPr>
            <a:endParaRPr lang="ru-RU" altLang="ru-RU" sz="1600" b="1" dirty="0" smtClean="0">
              <a:solidFill>
                <a:srgbClr val="1C1C1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4. «Смертность, связанная с острым отравлением наркотиками, по данным судебно-медицинской экспертизы» (</a:t>
            </a:r>
            <a:r>
              <a:rPr lang="en-US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 eaLnBrk="1" hangingPunct="1">
              <a:defRPr/>
            </a:pPr>
            <a:r>
              <a:rPr lang="en-US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= 9,9 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(кризисное) (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</a:rPr>
              <a:t>2013 г. – 5,87 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</a:rPr>
              <a:t>– тяжелое</a:t>
            </a:r>
            <a:r>
              <a:rPr lang="ru-RU" altLang="ru-RU" sz="1600" smtClean="0">
                <a:solidFill>
                  <a:srgbClr val="1C1C1C"/>
                </a:solidFill>
                <a:latin typeface="Times New Roman" pitchFamily="18" charset="0"/>
              </a:rPr>
              <a:t>,</a:t>
            </a:r>
            <a:r>
              <a:rPr lang="ru-RU" altLang="ru-RU" sz="1600" smtClean="0">
                <a:latin typeface="Times New Roman" pitchFamily="18" charset="0"/>
              </a:rPr>
              <a:t> </a:t>
            </a:r>
            <a:r>
              <a:rPr lang="ru-RU" altLang="ru-RU" sz="1600" b="1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altLang="ru-RU" sz="16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г. – 13.9 </a:t>
            </a:r>
            <a:r>
              <a:rPr lang="ru-RU" altLang="ru-RU" sz="1600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-кризисное)</a:t>
            </a:r>
          </a:p>
          <a:p>
            <a:pPr eaLnBrk="1" hangingPunct="1">
              <a:defRPr/>
            </a:pPr>
            <a:endParaRPr lang="ru-RU" altLang="ru-RU" sz="16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altLang="ru-RU" sz="12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ru-RU" sz="1200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(по методике федерального мониторинга, утвержденного государственным антинаркотическим комитетом, для анализа использованы формы статистического наблюдения №11, №17, №30, №37 и №61)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3" descr="герб В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92113"/>
            <a:ext cx="64928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98550" y="423863"/>
            <a:ext cx="39973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250" tIns="45624" rIns="91250" bIns="45624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ЗДРАВООХРАНЕНИЯ </a:t>
            </a:r>
          </a:p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ВОРОНЕЖСКОЙ ОБЛАСТИ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8313" y="1557338"/>
            <a:ext cx="8064500" cy="72231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Общая заболеваемость наркоманией  и обращаемость лиц, употребляющих наркотики с вредными последствиями </a:t>
            </a:r>
            <a:r>
              <a:rPr lang="en-US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u-RU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</a:t>
            </a:r>
            <a:r>
              <a:rPr lang="en-US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endParaRPr lang="ru-RU" altLang="ru-RU" b="1" smtClean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323850" y="2466975"/>
          <a:ext cx="8504238" cy="4249738"/>
        </p:xfrm>
        <a:graphic>
          <a:graphicData uri="http://schemas.openxmlformats.org/presentationml/2006/ole">
            <p:oleObj spid="_x0000_s28674" name="Диаграмма" r:id="rId4" imgW="8563004" imgH="4276554" progId="Excel.Sheet.8">
              <p:embed/>
            </p:oleObj>
          </a:graphicData>
        </a:graphic>
      </p:graphicFrame>
      <p:graphicFrame>
        <p:nvGraphicFramePr>
          <p:cNvPr id="3075" name="Object 8"/>
          <p:cNvGraphicFramePr>
            <a:graphicFrameLocks noChangeAspect="1"/>
          </p:cNvGraphicFramePr>
          <p:nvPr/>
        </p:nvGraphicFramePr>
        <p:xfrm>
          <a:off x="604838" y="2495550"/>
          <a:ext cx="7883525" cy="3706813"/>
        </p:xfrm>
        <a:graphic>
          <a:graphicData uri="http://schemas.openxmlformats.org/presentationml/2006/ole">
            <p:oleObj spid="_x0000_s28675" name="Worksheet" r:id="rId5" imgW="7896150" imgH="371475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 descr="герб В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92113"/>
            <a:ext cx="64928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98550" y="423863"/>
            <a:ext cx="39973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250" tIns="45624" rIns="91250" bIns="45624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ЗДРАВООХРАНЕНИЯ </a:t>
            </a:r>
          </a:p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ВОРОНЕЖСКОЙ ОБЛАСТИ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8313" y="1557338"/>
            <a:ext cx="8064500" cy="57626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b="1" smtClean="0">
              <a:solidFill>
                <a:srgbClr val="1C1C1C"/>
              </a:solidFill>
            </a:endParaRPr>
          </a:p>
          <a:p>
            <a:pPr algn="ctr" eaLnBrk="1" hangingPunct="1">
              <a:defRPr/>
            </a:pPr>
            <a:r>
              <a:rPr lang="ru-RU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Первичная заболеваемость наркоманией (</a:t>
            </a:r>
            <a:r>
              <a:rPr lang="en-US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Pn</a:t>
            </a:r>
            <a:r>
              <a:rPr lang="ru-RU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</a:p>
          <a:p>
            <a:pPr algn="just" eaLnBrk="1" hangingPunct="1">
              <a:defRPr/>
            </a:pPr>
            <a:endParaRPr lang="ru-RU" altLang="ru-RU" b="1" smtClean="0">
              <a:solidFill>
                <a:srgbClr val="1C1C1C"/>
              </a:solidFill>
            </a:endParaRP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323850" y="2466975"/>
          <a:ext cx="8504238" cy="4249738"/>
        </p:xfrm>
        <a:graphic>
          <a:graphicData uri="http://schemas.openxmlformats.org/presentationml/2006/ole">
            <p:oleObj spid="_x0000_s29698" name="Диаграмма" r:id="rId4" imgW="8563004" imgH="4276554" progId="Excel.Sheet.8">
              <p:embed/>
            </p:oleObj>
          </a:graphicData>
        </a:graphic>
      </p:graphicFrame>
      <p:graphicFrame>
        <p:nvGraphicFramePr>
          <p:cNvPr id="4099" name="Object 6"/>
          <p:cNvGraphicFramePr>
            <a:graphicFrameLocks noChangeAspect="1"/>
          </p:cNvGraphicFramePr>
          <p:nvPr/>
        </p:nvGraphicFramePr>
        <p:xfrm>
          <a:off x="611188" y="2492375"/>
          <a:ext cx="7866062" cy="3937000"/>
        </p:xfrm>
        <a:graphic>
          <a:graphicData uri="http://schemas.openxmlformats.org/presentationml/2006/ole">
            <p:oleObj spid="_x0000_s29699" name="Диаграмма" r:id="rId5" imgW="7858080" imgH="3933915" progId="MSGraph.Chart.8">
              <p:embed followColorScheme="full"/>
            </p:oleObj>
          </a:graphicData>
        </a:graphic>
      </p:graphicFrame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7245350" y="5380038"/>
            <a:ext cx="814388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>
                <a:solidFill>
                  <a:srgbClr val="000000"/>
                </a:solidFill>
              </a:rPr>
              <a:t>тяжелое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7245350" y="5622925"/>
            <a:ext cx="81438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>
                <a:solidFill>
                  <a:srgbClr val="000000"/>
                </a:solidFill>
              </a:rPr>
              <a:t>тяжелое</a:t>
            </a:r>
          </a:p>
        </p:txBody>
      </p:sp>
      <p:sp>
        <p:nvSpPr>
          <p:cNvPr id="4105" name="Rectangle 12"/>
          <p:cNvSpPr>
            <a:spLocks noChangeArrowheads="1"/>
          </p:cNvSpPr>
          <p:nvPr/>
        </p:nvSpPr>
        <p:spPr bwMode="auto">
          <a:xfrm>
            <a:off x="7245350" y="5895975"/>
            <a:ext cx="88678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 dirty="0" smtClean="0">
                <a:solidFill>
                  <a:srgbClr val="000000"/>
                </a:solidFill>
              </a:rPr>
              <a:t>кризисное</a:t>
            </a:r>
            <a:endParaRPr lang="ru-RU" altLang="ru-RU" sz="12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3" descr="герб В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92113"/>
            <a:ext cx="64928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98550" y="423863"/>
            <a:ext cx="39973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250" tIns="45624" rIns="91250" bIns="45624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ЗДРАВООХРАНЕНИЯ </a:t>
            </a:r>
          </a:p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ВОРОНЕЖСКОЙ ОБЛАСТИ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288" y="1557338"/>
            <a:ext cx="8137525" cy="719137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Первичная обращаемость лиц, употребляющих наркотики с вредными последствиями»  (P</a:t>
            </a:r>
            <a:r>
              <a:rPr lang="en-US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v)</a:t>
            </a:r>
            <a:endParaRPr lang="ru-RU" altLang="ru-RU" b="1" smtClean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323850" y="2466975"/>
          <a:ext cx="8504238" cy="4249738"/>
        </p:xfrm>
        <a:graphic>
          <a:graphicData uri="http://schemas.openxmlformats.org/presentationml/2006/ole">
            <p:oleObj spid="_x0000_s30722" name="Диаграмма" r:id="rId4" imgW="8563004" imgH="4276554" progId="Excel.Sheet.8">
              <p:embed/>
            </p:oleObj>
          </a:graphicData>
        </a:graphic>
      </p:graphicFrame>
      <p:graphicFrame>
        <p:nvGraphicFramePr>
          <p:cNvPr id="5123" name="Object 6"/>
          <p:cNvGraphicFramePr>
            <a:graphicFrameLocks noChangeAspect="1"/>
          </p:cNvGraphicFramePr>
          <p:nvPr/>
        </p:nvGraphicFramePr>
        <p:xfrm>
          <a:off x="611188" y="2492375"/>
          <a:ext cx="7866062" cy="3937000"/>
        </p:xfrm>
        <a:graphic>
          <a:graphicData uri="http://schemas.openxmlformats.org/presentationml/2006/ole">
            <p:oleObj spid="_x0000_s30723" name="Диаграмма" r:id="rId5" imgW="7858080" imgH="3933915" progId="MSGraph.Chart.8">
              <p:embed followColorScheme="full"/>
            </p:oleObj>
          </a:graphicData>
        </a:graphic>
      </p:graphicFrame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7237413" y="5287963"/>
            <a:ext cx="110075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 dirty="0" smtClean="0">
                <a:solidFill>
                  <a:srgbClr val="000000"/>
                </a:solidFill>
              </a:rPr>
              <a:t>напряженное</a:t>
            </a:r>
            <a:endParaRPr lang="ru-RU" altLang="ru-RU" sz="1200" b="1" dirty="0">
              <a:solidFill>
                <a:srgbClr val="000000"/>
              </a:solidFill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7253288" y="5613400"/>
            <a:ext cx="157196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 dirty="0" smtClean="0">
                <a:solidFill>
                  <a:srgbClr val="000000"/>
                </a:solidFill>
              </a:rPr>
              <a:t>удовлетворительное</a:t>
            </a:r>
            <a:endParaRPr lang="ru-RU" altLang="ru-RU" sz="1200" b="1" dirty="0">
              <a:solidFill>
                <a:srgbClr val="000000"/>
              </a:solidFill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7277100" y="5902325"/>
            <a:ext cx="180181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>
                <a:solidFill>
                  <a:srgbClr val="000000"/>
                </a:solidFill>
              </a:rPr>
              <a:t>удовлетворительное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3" descr="герб В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92113"/>
            <a:ext cx="64928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98550" y="423863"/>
            <a:ext cx="39973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250" tIns="45624" rIns="91250" bIns="45624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ЗДРАВООХРАНЕНИЯ </a:t>
            </a:r>
          </a:p>
          <a:p>
            <a:pPr>
              <a:lnSpc>
                <a:spcPct val="110000"/>
              </a:lnSpc>
              <a:defRPr/>
            </a:pPr>
            <a:r>
              <a:rPr lang="ru-RU" sz="1600" b="1">
                <a:solidFill>
                  <a:srgbClr val="1B6B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ВОРОНЕЖСКОЙ ОБЛАСТИ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288" y="1557338"/>
            <a:ext cx="8137525" cy="719137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Смертность, связанная с острым отравлением наркотиками, по данным судебно-медицинской экспертизы (</a:t>
            </a:r>
            <a:r>
              <a:rPr lang="en-US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</a:t>
            </a:r>
            <a:r>
              <a:rPr lang="ru-RU" altLang="ru-RU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/>
        </p:nvGraphicFramePr>
        <p:xfrm>
          <a:off x="323850" y="2492375"/>
          <a:ext cx="8504238" cy="4249738"/>
        </p:xfrm>
        <a:graphic>
          <a:graphicData uri="http://schemas.openxmlformats.org/presentationml/2006/ole">
            <p:oleObj spid="_x0000_s31746" name="Диаграмма" r:id="rId4" imgW="8563004" imgH="4276554" progId="Excel.Sheet.8">
              <p:embed/>
            </p:oleObj>
          </a:graphicData>
        </a:graphic>
      </p:graphicFrame>
      <p:graphicFrame>
        <p:nvGraphicFramePr>
          <p:cNvPr id="6147" name="Object 6"/>
          <p:cNvGraphicFramePr>
            <a:graphicFrameLocks noChangeAspect="1"/>
          </p:cNvGraphicFramePr>
          <p:nvPr/>
        </p:nvGraphicFramePr>
        <p:xfrm>
          <a:off x="611188" y="2492375"/>
          <a:ext cx="7866062" cy="3937000"/>
        </p:xfrm>
        <a:graphic>
          <a:graphicData uri="http://schemas.openxmlformats.org/presentationml/2006/ole">
            <p:oleObj spid="_x0000_s31747" name="Диаграмма" r:id="rId5" imgW="7858080" imgH="3933915" progId="MSGraph.Chart.8">
              <p:embed followColorScheme="full"/>
            </p:oleObj>
          </a:graphicData>
        </a:graphic>
      </p:graphicFrame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7332663" y="5311775"/>
            <a:ext cx="81438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 dirty="0">
                <a:solidFill>
                  <a:srgbClr val="000000"/>
                </a:solidFill>
              </a:rPr>
              <a:t>тяжелое</a:t>
            </a:r>
          </a:p>
        </p:txBody>
      </p:sp>
      <p:sp>
        <p:nvSpPr>
          <p:cNvPr id="6152" name="Text Box 9"/>
          <p:cNvSpPr txBox="1">
            <a:spLocks noChangeArrowheads="1"/>
          </p:cNvSpPr>
          <p:nvPr/>
        </p:nvSpPr>
        <p:spPr bwMode="auto">
          <a:xfrm>
            <a:off x="7343775" y="5935663"/>
            <a:ext cx="97155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>
                <a:solidFill>
                  <a:srgbClr val="000000"/>
                </a:solidFill>
              </a:rPr>
              <a:t>кризисное</a:t>
            </a:r>
          </a:p>
        </p:txBody>
      </p:sp>
      <p:sp>
        <p:nvSpPr>
          <p:cNvPr id="6153" name="Text Box 10"/>
          <p:cNvSpPr txBox="1">
            <a:spLocks noChangeArrowheads="1"/>
          </p:cNvSpPr>
          <p:nvPr/>
        </p:nvSpPr>
        <p:spPr bwMode="auto">
          <a:xfrm>
            <a:off x="7340600" y="5622925"/>
            <a:ext cx="88678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 dirty="0" smtClean="0">
                <a:solidFill>
                  <a:srgbClr val="000000"/>
                </a:solidFill>
              </a:rPr>
              <a:t>кризисное</a:t>
            </a:r>
            <a:endParaRPr lang="ru-RU" altLang="ru-RU" sz="12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94320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3E171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ЧИСЛО  БОЛЬНЫХ,  ЗАРЕГИСТРИРОВАННЫХ  С  ДИАГНОЗОМ   ПСИХИЧЕСКИЕ  И ПОВЕДЕНЧЕСКИЕ   РАССТРОЙСТВА,  ВЫЗВАННЫЕ  УПОТРЕБЛЕНИЕМ  ПСИХОАКТИВНЫХ ВЕЩЕСТВ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3E171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-214346" y="857232"/>
          <a:ext cx="9358346" cy="600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2000240"/>
            <a:ext cx="785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  <a:cs typeface="Times New Roman" pitchFamily="18" charset="0"/>
              </a:rPr>
              <a:t>10447</a:t>
            </a:r>
            <a:endParaRPr lang="ru-RU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5786454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500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4143380"/>
            <a:ext cx="652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4738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457200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3855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3357562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6931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1857364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10964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6050" y="5786454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443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421481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4209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4429132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4090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06" y="3357562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7017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6248" y="1357298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12363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6" y="5786454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418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57752" y="485776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3010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4429132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3860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00694" y="342900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6789</a:t>
            </a:r>
            <a:endParaRPr lang="ru-RU" b="1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501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ЧИСЛО БОЛЬНЫХ,  ВПЕРВЫЕ ЗАРЕГИСТРИРОВАННЫХ  С ДИАГНОЗОМ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ПСИХИЧЕСКИХ  И ПОВЕДЕНЧЕСКИХ   РАССТРОЙСТВ, ВЫЗВАННЫХ  УПОТРЕБЛЕНИЕМ  ПСИХОАКТИВНЫХ ВЕЩЕСТВ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1142984"/>
          <a:ext cx="9324528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9552" y="4509120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555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4437112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567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4149080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712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5445224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223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162880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1561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5656" y="5445224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231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4797152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473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824" y="5517232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199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848" y="2708920"/>
            <a:ext cx="59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1171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3888" y="5229200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291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3928" y="4509120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557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6056" y="5517232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207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64088" y="3429000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925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52120" y="4869160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446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12160" y="4581128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529</a:t>
            </a:r>
            <a:endParaRPr lang="ru-RU" b="1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355</Words>
  <Application>Microsoft Office PowerPoint</Application>
  <PresentationFormat>Экран (4:3)</PresentationFormat>
  <Paragraphs>83</Paragraphs>
  <Slides>10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Тема Office</vt:lpstr>
      <vt:lpstr>Диаграмма</vt:lpstr>
      <vt:lpstr>Лист Microsoft Office Excel 97-2003</vt:lpstr>
      <vt:lpstr>Диаграмма Microsoft Graph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19</cp:revision>
  <dcterms:created xsi:type="dcterms:W3CDTF">2016-03-10T10:52:50Z</dcterms:created>
  <dcterms:modified xsi:type="dcterms:W3CDTF">2016-03-11T13:30:57Z</dcterms:modified>
</cp:coreProperties>
</file>