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86" r:id="rId2"/>
    <p:sldId id="388" r:id="rId3"/>
    <p:sldId id="414" r:id="rId4"/>
    <p:sldId id="387" r:id="rId5"/>
    <p:sldId id="419" r:id="rId6"/>
    <p:sldId id="399" r:id="rId7"/>
    <p:sldId id="411" r:id="rId8"/>
    <p:sldId id="367" r:id="rId9"/>
    <p:sldId id="400" r:id="rId10"/>
    <p:sldId id="401" r:id="rId11"/>
    <p:sldId id="404" r:id="rId12"/>
    <p:sldId id="412" r:id="rId13"/>
    <p:sldId id="398" r:id="rId14"/>
    <p:sldId id="390" r:id="rId15"/>
    <p:sldId id="397" r:id="rId16"/>
    <p:sldId id="393" r:id="rId17"/>
    <p:sldId id="392" r:id="rId18"/>
    <p:sldId id="383" r:id="rId19"/>
    <p:sldId id="378" r:id="rId20"/>
    <p:sldId id="403" r:id="rId21"/>
    <p:sldId id="405" r:id="rId22"/>
    <p:sldId id="406" r:id="rId23"/>
    <p:sldId id="417" r:id="rId24"/>
    <p:sldId id="395" r:id="rId2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643"/>
    <a:srgbClr val="6DED73"/>
    <a:srgbClr val="91F7B3"/>
    <a:srgbClr val="FFFFCC"/>
    <a:srgbClr val="3E8E40"/>
    <a:srgbClr val="A0BF61"/>
    <a:srgbClr val="55824A"/>
    <a:srgbClr val="901D06"/>
    <a:srgbClr val="009E47"/>
    <a:srgbClr val="002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4994" autoAdjust="0"/>
  </p:normalViewPr>
  <p:slideViewPr>
    <p:cSldViewPr>
      <p:cViewPr varScale="1">
        <p:scale>
          <a:sx n="104" d="100"/>
          <a:sy n="104" d="100"/>
        </p:scale>
        <p:origin x="-1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4736767279090108E-2"/>
          <c:y val="3.3878890138732652E-2"/>
          <c:w val="0.91333409886264216"/>
          <c:h val="0.71104205724284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3.2412510936132982E-3"/>
                  <c:y val="-3.09889147456186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2090988626421697E-3"/>
                  <c:y val="7.90421434655408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944444444444444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07217847769029E-3"/>
                  <c:y val="-3.37346776284116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107366409161448E-3"/>
                  <c:y val="-1.75428257744244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9.0714129483814524E-3"/>
                  <c:y val="-3.3351833706593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Объем промышленного производства</c:v>
                </c:pt>
                <c:pt idx="1">
                  <c:v>Объем инвестиций в основной капитал</c:v>
                </c:pt>
                <c:pt idx="2">
                  <c:v>Объем платных услуг</c:v>
                </c:pt>
                <c:pt idx="3">
                  <c:v>Оборот розничной торговли </c:v>
                </c:pt>
                <c:pt idx="4">
                  <c:v> Среднемесячная заработная плата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112.8</c:v>
                </c:pt>
                <c:pt idx="1">
                  <c:v>94</c:v>
                </c:pt>
                <c:pt idx="2">
                  <c:v>102</c:v>
                </c:pt>
                <c:pt idx="3">
                  <c:v>103.7</c:v>
                </c:pt>
                <c:pt idx="4">
                  <c:v>110.4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BB4643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4660979877515313E-4"/>
                  <c:y val="7.625008740147319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779E-3"/>
                  <c:y val="2.49258570035428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9503499562554678E-3"/>
                  <c:y val="-2.45015214358898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3799212598425201E-3"/>
                  <c:y val="1.01849955214442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Объем промышленного производства</c:v>
                </c:pt>
                <c:pt idx="1">
                  <c:v>Объем инвестиций в основной капитал</c:v>
                </c:pt>
                <c:pt idx="2">
                  <c:v>Объем платных услуг</c:v>
                </c:pt>
                <c:pt idx="3">
                  <c:v>Оборот розничной торговли </c:v>
                </c:pt>
                <c:pt idx="4">
                  <c:v> Среднемесячная заработная плата</c:v>
                </c:pt>
              </c:strCache>
            </c:strRef>
          </c:cat>
          <c:val>
            <c:numRef>
              <c:f>Лист1!$C$2:$C$6</c:f>
              <c:numCache>
                <c:formatCode>0.0</c:formatCode>
                <c:ptCount val="5"/>
                <c:pt idx="0">
                  <c:v>114.5</c:v>
                </c:pt>
                <c:pt idx="1">
                  <c:v>80.3</c:v>
                </c:pt>
                <c:pt idx="2">
                  <c:v>106.2</c:v>
                </c:pt>
                <c:pt idx="3">
                  <c:v>88.1</c:v>
                </c:pt>
                <c:pt idx="4">
                  <c:v>103.6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3E8E4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3.131233595800525E-3"/>
                  <c:y val="2.51785295460998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807524059492562E-4"/>
                  <c:y val="1.1748273903805512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401356080489938E-3"/>
                  <c:y val="-5.65774327543853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774278215223098E-3"/>
                  <c:y val="-6.27669456480144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3266622922134725E-3"/>
                  <c:y val="-4.67579219592884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1539579434886378E-3"/>
                  <c:y val="4.180111650289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Объем промышленного производства</c:v>
                </c:pt>
                <c:pt idx="1">
                  <c:v>Объем инвестиций в основной капитал</c:v>
                </c:pt>
                <c:pt idx="2">
                  <c:v>Объем платных услуг</c:v>
                </c:pt>
                <c:pt idx="3">
                  <c:v>Оборот розничной торговли </c:v>
                </c:pt>
                <c:pt idx="4">
                  <c:v> Среднемесячная заработная плата</c:v>
                </c:pt>
              </c:strCache>
            </c:strRef>
          </c:cat>
          <c:val>
            <c:numRef>
              <c:f>Лист1!$D$2:$D$6</c:f>
              <c:numCache>
                <c:formatCode>0.0</c:formatCode>
                <c:ptCount val="5"/>
                <c:pt idx="0">
                  <c:v>102.2</c:v>
                </c:pt>
                <c:pt idx="1">
                  <c:v>112.2</c:v>
                </c:pt>
                <c:pt idx="2">
                  <c:v>105.7</c:v>
                </c:pt>
                <c:pt idx="3">
                  <c:v>97.8</c:v>
                </c:pt>
                <c:pt idx="4">
                  <c:v>106.1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078016"/>
        <c:axId val="67079552"/>
      </c:barChart>
      <c:catAx>
        <c:axId val="67078016"/>
        <c:scaling>
          <c:orientation val="minMax"/>
        </c:scaling>
        <c:delete val="0"/>
        <c:axPos val="b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7079552"/>
        <c:crosses val="autoZero"/>
        <c:auto val="1"/>
        <c:lblAlgn val="ctr"/>
        <c:lblOffset val="100"/>
        <c:noMultiLvlLbl val="0"/>
      </c:catAx>
      <c:valAx>
        <c:axId val="6707955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7078016"/>
        <c:crosses val="autoZero"/>
        <c:crossBetween val="between"/>
      </c:valAx>
      <c:spPr>
        <a:gradFill flip="none" rotWithShape="1">
          <a:gsLst>
            <a:gs pos="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0"/>
          <a:tileRect/>
        </a:gradFill>
        <a:ln>
          <a:solidFill>
            <a:schemeClr val="accent1"/>
          </a:solidFill>
        </a:ln>
      </c:spPr>
    </c:plotArea>
    <c:legend>
      <c:legendPos val="b"/>
      <c:layout>
        <c:manualLayout>
          <c:xMode val="edge"/>
          <c:yMode val="edge"/>
          <c:x val="6.9203519371399333E-2"/>
          <c:y val="0.90914273697983594"/>
          <c:w val="0.90352168243120567"/>
          <c:h val="6.7118390616603199E-2"/>
        </c:manualLayout>
      </c:layout>
      <c:overlay val="0"/>
      <c:spPr>
        <a:ln w="3175">
          <a:solidFill>
            <a:srgbClr val="000000"/>
          </a:solidFill>
        </a:ln>
      </c:spPr>
      <c:txPr>
        <a:bodyPr/>
        <a:lstStyle/>
        <a:p>
          <a:pPr>
            <a:defRPr sz="1400" b="1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gradFill>
          <a:gsLst>
            <a:gs pos="100000">
              <a:srgbClr val="91F7B3">
                <a:alpha val="35000"/>
              </a:srgbClr>
            </a:gs>
            <a:gs pos="1000">
              <a:schemeClr val="accent3">
                <a:lumMod val="40000"/>
                <a:lumOff val="60000"/>
              </a:schemeClr>
            </a:gs>
          </a:gsLst>
          <a:lin ang="16200000" scaled="1"/>
        </a:gradFill>
      </c:spPr>
    </c:floor>
    <c:sideWall>
      <c:thickness val="0"/>
      <c:spPr>
        <a:gradFill>
          <a:gsLst>
            <a:gs pos="2000">
              <a:srgbClr val="6DED73">
                <a:lumMod val="60000"/>
                <a:lumOff val="40000"/>
                <a:alpha val="48000"/>
              </a:srgbClr>
            </a:gs>
            <a:gs pos="100000">
              <a:srgbClr val="00B0F0">
                <a:lumMod val="66000"/>
                <a:lumOff val="34000"/>
                <a:alpha val="45000"/>
              </a:srgbClr>
            </a:gs>
          </a:gsLst>
          <a:lin ang="16200000" scaled="1"/>
        </a:gradFill>
      </c:spPr>
    </c:sideWall>
    <c:backWall>
      <c:thickness val="0"/>
      <c:spPr>
        <a:gradFill>
          <a:gsLst>
            <a:gs pos="2000">
              <a:srgbClr val="6DED73">
                <a:lumMod val="60000"/>
                <a:lumOff val="40000"/>
                <a:alpha val="48000"/>
              </a:srgbClr>
            </a:gs>
            <a:gs pos="100000">
              <a:srgbClr val="00B0F0">
                <a:lumMod val="66000"/>
                <a:lumOff val="34000"/>
                <a:alpha val="45000"/>
              </a:srgbClr>
            </a:gs>
          </a:gsLst>
          <a:lin ang="16200000" scaled="1"/>
        </a:gradFill>
      </c:spPr>
    </c:backWall>
    <c:plotArea>
      <c:layout>
        <c:manualLayout>
          <c:layoutTarget val="inner"/>
          <c:xMode val="edge"/>
          <c:yMode val="edge"/>
          <c:x val="0.13197640738330663"/>
          <c:y val="0.21285044056566593"/>
          <c:w val="0.83365093235681553"/>
          <c:h val="0.6704242907816078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ln w="127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1.8995810288477969E-2"/>
                  <c:y val="-3.1299179503292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21622545276786E-2"/>
                  <c:y val="-3.3555579901275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545192430400392E-2"/>
                  <c:y val="-3.2209904665834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3847180434458159E-2"/>
                  <c:y val="-4.3510338203396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292181069958849E-2"/>
                  <c:y val="1.763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1270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rgbClr val="000000"/>
                </a:outerShdw>
              </a:effectLst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 formatCode="0.0">
                  <c:v>926.1</c:v>
                </c:pt>
                <c:pt idx="1">
                  <c:v>1039.5</c:v>
                </c:pt>
                <c:pt idx="2">
                  <c:v>1117.5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5439232"/>
        <c:axId val="64664320"/>
        <c:axId val="0"/>
      </c:bar3DChart>
      <c:catAx>
        <c:axId val="2543923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4664320"/>
        <c:crosses val="autoZero"/>
        <c:auto val="1"/>
        <c:lblAlgn val="ctr"/>
        <c:lblOffset val="100"/>
        <c:noMultiLvlLbl val="0"/>
      </c:catAx>
      <c:valAx>
        <c:axId val="64664320"/>
        <c:scaling>
          <c:orientation val="minMax"/>
          <c:max val="12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Тыс. кв. м общей площади</a:t>
                </a:r>
              </a:p>
            </c:rich>
          </c:tx>
          <c:layout>
            <c:manualLayout>
              <c:xMode val="edge"/>
              <c:yMode val="edge"/>
              <c:x val="1.7157052536862755E-2"/>
              <c:y val="0.1340693270548286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5439232"/>
        <c:crosses val="autoZero"/>
        <c:crossBetween val="between"/>
        <c:majorUnit val="2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91F7B3">
            <a:alpha val="12000"/>
          </a:srgbClr>
        </a:solidFill>
        <a:ln>
          <a:noFill/>
        </a:ln>
      </c:spPr>
    </c:floor>
    <c:sideWall>
      <c:thickness val="0"/>
      <c:spPr>
        <a:gradFill>
          <a:gsLst>
            <a:gs pos="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0"/>
        </a:gradFill>
        <a:ln w="25472">
          <a:noFill/>
        </a:ln>
      </c:spPr>
    </c:sideWall>
    <c:backWall>
      <c:thickness val="0"/>
      <c:spPr>
        <a:gradFill>
          <a:gsLst>
            <a:gs pos="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0"/>
        </a:gradFill>
        <a:ln w="25472">
          <a:noFill/>
        </a:ln>
      </c:spPr>
    </c:backWall>
    <c:plotArea>
      <c:layout>
        <c:manualLayout>
          <c:layoutTarget val="inner"/>
          <c:xMode val="edge"/>
          <c:yMode val="edge"/>
          <c:x val="0.11419868472763263"/>
          <c:y val="9.2162924078934574E-2"/>
          <c:w val="0.84706802476461707"/>
          <c:h val="0.7591315299671778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Тысяч человек</c:v>
                </c:pt>
              </c:strCache>
            </c:strRef>
          </c:tx>
          <c:spPr>
            <a:solidFill>
              <a:srgbClr val="0070C0"/>
            </a:solidFill>
            <a:ln w="1273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9733538777377799E-2"/>
                  <c:y val="-2.25161947817763E-2"/>
                </c:manualLayout>
              </c:layout>
              <c:spPr>
                <a:solidFill>
                  <a:srgbClr val="FFFFCC"/>
                </a:solidFill>
                <a:ln w="3184">
                  <a:solidFill>
                    <a:srgbClr val="000000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680301085372466E-2"/>
                  <c:y val="-1.2763183008155789E-2"/>
                </c:manualLayout>
              </c:layout>
              <c:spPr>
                <a:solidFill>
                  <a:srgbClr val="FFFFCC"/>
                </a:solidFill>
                <a:ln w="3184">
                  <a:solidFill>
                    <a:srgbClr val="000000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272718062561822E-2"/>
                  <c:y val="-1.793408282270631E-2"/>
                </c:manualLayout>
              </c:layout>
              <c:spPr>
                <a:solidFill>
                  <a:srgbClr val="FFFFCC"/>
                </a:solidFill>
                <a:ln w="3184">
                  <a:solidFill>
                    <a:srgbClr val="000000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16144873677518E-2"/>
                  <c:y val="-2.2560349419865029E-2"/>
                </c:manualLayout>
              </c:layout>
              <c:spPr>
                <a:solidFill>
                  <a:srgbClr val="FFFFCC"/>
                </a:solidFill>
                <a:ln w="3184">
                  <a:solidFill>
                    <a:srgbClr val="000000"/>
                  </a:solidFill>
                  <a:prstDash val="solid"/>
                </a:ln>
                <a:effectLst/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84">
                <a:solidFill>
                  <a:srgbClr val="000000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на 01.01.2014</c:v>
                </c:pt>
                <c:pt idx="1">
                  <c:v>на 01.01.2015</c:v>
                </c:pt>
                <c:pt idx="2">
                  <c:v>на 01.01.2016</c:v>
                </c:pt>
                <c:pt idx="3">
                  <c:v>на 01.01.2017</c:v>
                </c:pt>
              </c:strCache>
            </c:strRef>
          </c:cat>
          <c:val>
            <c:numRef>
              <c:f>Sheet1!$B$2:$E$2</c:f>
              <c:numCache>
                <c:formatCode>#,##0.0</c:formatCode>
                <c:ptCount val="4"/>
                <c:pt idx="0">
                  <c:v>1014.6</c:v>
                </c:pt>
                <c:pt idx="1">
                  <c:v>1023.6</c:v>
                </c:pt>
                <c:pt idx="2">
                  <c:v>1032.4000000000001</c:v>
                </c:pt>
                <c:pt idx="3">
                  <c:v>1039.8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061440"/>
        <c:axId val="22062976"/>
        <c:axId val="0"/>
      </c:bar3DChart>
      <c:catAx>
        <c:axId val="2206144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318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2062976"/>
        <c:crosses val="autoZero"/>
        <c:auto val="1"/>
        <c:lblAlgn val="ctr"/>
        <c:lblOffset val="100"/>
        <c:noMultiLvlLbl val="0"/>
      </c:catAx>
      <c:valAx>
        <c:axId val="22062976"/>
        <c:scaling>
          <c:orientation val="minMax"/>
          <c:max val="1050"/>
          <c:min val="1000"/>
        </c:scaling>
        <c:delete val="0"/>
        <c:axPos val="b"/>
        <c:majorGridlines>
          <c:spPr>
            <a:ln w="3184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 sz="1400" baseline="0"/>
                  <a:t>Тыс. человек</a:t>
                </a:r>
              </a:p>
            </c:rich>
          </c:tx>
          <c:layout>
            <c:manualLayout>
              <c:xMode val="edge"/>
              <c:yMode val="edge"/>
              <c:x val="0.85826242433621269"/>
              <c:y val="0.91200265497565802"/>
            </c:manualLayout>
          </c:layout>
          <c:overlay val="0"/>
          <c:spPr>
            <a:noFill/>
            <a:ln w="25472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8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2061440"/>
        <c:crosses val="autoZero"/>
        <c:crossBetween val="between"/>
        <c:majorUnit val="10"/>
        <c:minorUnit val="2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53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20"/>
      <c:depthPercent val="100"/>
      <c:rAngAx val="1"/>
    </c:view3D>
    <c:floor>
      <c:thickness val="0"/>
      <c:spPr>
        <a:solidFill>
          <a:srgbClr val="91F7B3">
            <a:alpha val="52000"/>
          </a:srgbClr>
        </a:solidFill>
      </c:spPr>
    </c:floor>
    <c:sideWall>
      <c:thickness val="0"/>
      <c:spPr>
        <a:gradFill rotWithShape="0">
          <a:gsLst>
            <a:gs pos="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1"/>
        </a:gradFill>
        <a:ln w="12693">
          <a:solidFill>
            <a:srgbClr val="808080"/>
          </a:solidFill>
          <a:prstDash val="solid"/>
        </a:ln>
      </c:spPr>
    </c:sideWall>
    <c:backWall>
      <c:thickness val="0"/>
      <c:spPr>
        <a:gradFill rotWithShape="0">
          <a:gsLst>
            <a:gs pos="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1"/>
        </a:gradFill>
        <a:ln w="12693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135595745409729"/>
          <c:y val="0.10903575544770107"/>
          <c:w val="0.87610101437976828"/>
          <c:h val="0.617325852683035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Среднемесячная заработная плата работников крупных и средних организаций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0438468020675142E-3"/>
                  <c:y val="-3.3971084788047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53435051169055E-2"/>
                  <c:y val="-2.610894128813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136624259386285E-2"/>
                  <c:y val="-2.8456170092096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5580623866661127E-2"/>
                  <c:y val="-6.5608391395373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91749174917491749"/>
                  <c:y val="6.1662198391420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3">
                <a:solidFill>
                  <a:srgbClr val="000000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Sheet1!$B$2:$D$2</c:f>
              <c:numCache>
                <c:formatCode>#,##0</c:formatCode>
                <c:ptCount val="3"/>
                <c:pt idx="0">
                  <c:v>29756</c:v>
                </c:pt>
                <c:pt idx="1">
                  <c:v>30826</c:v>
                </c:pt>
                <c:pt idx="2">
                  <c:v>32748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Среднемесячная заработная плата работников муниципальных учреждений социальной сферы</c:v>
                </c:pt>
              </c:strCache>
            </c:strRef>
          </c:tx>
          <c:spPr>
            <a:solidFill>
              <a:srgbClr val="3E8E4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1.4927394561383801E-2"/>
                  <c:y val="-2.3879581535615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27394561383801E-2"/>
                  <c:y val="-2.4718946839165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746381678270419E-2"/>
                  <c:y val="-3.1781453915609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465626652653963E-2"/>
                  <c:y val="-6.7166086105972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Mode val="edge"/>
                  <c:yMode val="edge"/>
                  <c:x val="0.90594059405940597"/>
                  <c:y val="0.59517426273458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3">
                <a:solidFill>
                  <a:srgbClr val="000000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Sheet1!$B$3:$D$3</c:f>
              <c:numCache>
                <c:formatCode>#,##0</c:formatCode>
                <c:ptCount val="3"/>
                <c:pt idx="0">
                  <c:v>20726</c:v>
                </c:pt>
                <c:pt idx="1">
                  <c:v>21525</c:v>
                </c:pt>
                <c:pt idx="2">
                  <c:v>21709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Величина прожиточного минимума для трудоспособного населения</c:v>
                </c:pt>
              </c:strCache>
            </c:strRef>
          </c:tx>
          <c:spPr>
            <a:solidFill>
              <a:srgbClr val="BB4643"/>
            </a:solidFill>
          </c:spPr>
          <c:invertIfNegative val="0"/>
          <c:dLbls>
            <c:dLbl>
              <c:idx val="0"/>
              <c:layout>
                <c:manualLayout>
                  <c:x val="1.8599966652997398E-2"/>
                  <c:y val="-1.8812724512091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738433321767029E-2"/>
                  <c:y val="-2.1164315076102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169199987382214E-2"/>
                  <c:y val="-2.5867496204125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Sheet1!$B$4:$D$4</c:f>
              <c:numCache>
                <c:formatCode>#,##0</c:formatCode>
                <c:ptCount val="3"/>
                <c:pt idx="0">
                  <c:v>7398</c:v>
                </c:pt>
                <c:pt idx="1">
                  <c:v>8859</c:v>
                </c:pt>
                <c:pt idx="2">
                  <c:v>8898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575552"/>
        <c:axId val="23618304"/>
        <c:axId val="0"/>
      </c:bar3DChart>
      <c:catAx>
        <c:axId val="2357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618304"/>
        <c:crosses val="autoZero"/>
        <c:auto val="1"/>
        <c:lblAlgn val="ctr"/>
        <c:lblOffset val="100"/>
        <c:noMultiLvlLbl val="0"/>
      </c:catAx>
      <c:valAx>
        <c:axId val="23618304"/>
        <c:scaling>
          <c:orientation val="minMax"/>
          <c:max val="40000"/>
        </c:scaling>
        <c:delete val="0"/>
        <c:axPos val="l"/>
        <c:majorGridlines>
          <c:spPr>
            <a:ln w="3173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 sz="1400" baseline="0"/>
                  <a:t>Рублей</a:t>
                </a:r>
              </a:p>
            </c:rich>
          </c:tx>
          <c:layout>
            <c:manualLayout>
              <c:xMode val="edge"/>
              <c:yMode val="edge"/>
              <c:x val="4.645136069289664E-2"/>
              <c:y val="5.2278547997590914E-2"/>
            </c:manualLayout>
          </c:layout>
          <c:overlay val="0"/>
          <c:spPr>
            <a:noFill/>
            <a:ln w="25386">
              <a:noFill/>
            </a:ln>
          </c:spPr>
        </c:title>
        <c:numFmt formatCode="#,##0" sourceLinked="1"/>
        <c:majorTickMark val="out"/>
        <c:minorTickMark val="none"/>
        <c:tickLblPos val="nextTo"/>
        <c:spPr>
          <a:ln w="3173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575552"/>
        <c:crosses val="autoZero"/>
        <c:crossBetween val="between"/>
        <c:majorUnit val="5000"/>
      </c:valAx>
    </c:plotArea>
    <c:legend>
      <c:legendPos val="b"/>
      <c:layout>
        <c:manualLayout>
          <c:xMode val="edge"/>
          <c:yMode val="edge"/>
          <c:x val="4.525503697461572E-2"/>
          <c:y val="0.79804177876157223"/>
          <c:w val="0.93276613386568363"/>
          <c:h val="0.18784867785435935"/>
        </c:manualLayout>
      </c:layout>
      <c:overlay val="0"/>
      <c:spPr>
        <a:noFill/>
        <a:ln w="3173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124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20"/>
      <c:depthPercent val="100"/>
      <c:rAngAx val="1"/>
    </c:view3D>
    <c:floor>
      <c:thickness val="0"/>
      <c:spPr>
        <a:solidFill>
          <a:srgbClr val="6DED73">
            <a:alpha val="33000"/>
          </a:srgbClr>
        </a:solidFill>
      </c:spPr>
    </c:floor>
    <c:sideWall>
      <c:thickness val="0"/>
      <c:spPr>
        <a:gradFill>
          <a:gsLst>
            <a:gs pos="300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1"/>
        </a:gradFill>
        <a:ln>
          <a:solidFill>
            <a:sysClr val="windowText" lastClr="000000"/>
          </a:solidFill>
          <a:miter lim="800000"/>
        </a:ln>
        <a:effectLst/>
      </c:spPr>
    </c:sideWall>
    <c:backWall>
      <c:thickness val="0"/>
      <c:spPr>
        <a:gradFill>
          <a:gsLst>
            <a:gs pos="300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1"/>
        </a:gradFill>
        <a:ln>
          <a:solidFill>
            <a:sysClr val="windowText" lastClr="000000"/>
          </a:solidFill>
          <a:miter lim="800000"/>
        </a:ln>
        <a:effectLst/>
      </c:spPr>
    </c:backWall>
    <c:plotArea>
      <c:layout>
        <c:manualLayout>
          <c:layoutTarget val="inner"/>
          <c:xMode val="edge"/>
          <c:yMode val="edge"/>
          <c:x val="8.2661113641786507E-2"/>
          <c:y val="8.0260687753013926E-2"/>
          <c:w val="0.89255585112899039"/>
          <c:h val="0.72105194477808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70C0"/>
            </a:solidFill>
            <a:ln w="12700"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-4.0936061410527715E-3"/>
                  <c:y val="-2.2815694089545605E-2"/>
                </c:manualLayout>
              </c:layout>
              <c:spPr>
                <a:solidFill>
                  <a:srgbClr val="FFFFCC"/>
                </a:solidFill>
                <a:ln w="3175">
                  <a:solidFill>
                    <a:sysClr val="windowText" lastClr="000000"/>
                  </a:solidFill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 prstMaterial="plastic">
                  <a:bevelT w="0" h="0"/>
                </a:sp3d>
              </c:spPr>
              <c:txPr>
                <a:bodyPr/>
                <a:lstStyle/>
                <a:p>
                  <a:pPr>
                    <a:defRPr sz="1400" baseline="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666003536418666E-3"/>
                  <c:y val="-2.1803132985223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9072091478554268E-3"/>
                  <c:y val="-2.2778719031218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0960977344090041E-3"/>
                  <c:y val="-1.6590864903899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5">
                <a:solidFill>
                  <a:sysClr val="windowText" lastClr="000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16319.2</c:v>
                </c:pt>
                <c:pt idx="1">
                  <c:v>15757.1</c:v>
                </c:pt>
                <c:pt idx="2">
                  <c:v>18037.8</c:v>
                </c:pt>
                <c:pt idx="3">
                  <c:v>16475.900000000001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3.0082026803032139E-2"/>
                  <c:y val="-1.5548272414176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440839730639654E-2"/>
                  <c:y val="-2.172519025663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935575240462809E-2"/>
                  <c:y val="-1.3730245250527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235583719648208E-2"/>
                  <c:y val="-1.4090101099877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5">
                <a:solidFill>
                  <a:sysClr val="windowText" lastClr="000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 (план)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16711.599999999999</c:v>
                </c:pt>
                <c:pt idx="1">
                  <c:v>16640.900000000001</c:v>
                </c:pt>
                <c:pt idx="2">
                  <c:v>16086.6</c:v>
                </c:pt>
                <c:pt idx="3">
                  <c:v>16255.4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solidFill>
              <a:srgbClr val="BB4643"/>
            </a:solidFill>
            <a:ln w="12700">
              <a:noFill/>
            </a:ln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2.8441899308041043E-4"/>
                  <c:y val="-8.615448492667230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482353961953102E-3"/>
                  <c:y val="-1.0314812343372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288453612719899E-3"/>
                  <c:y val="-1.80524044663908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5308778551441404E-3"/>
                  <c:y val="-5.6328128475465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5">
                <a:solidFill>
                  <a:sysClr val="windowText" lastClr="000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 (план)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-392.4</c:v>
                </c:pt>
                <c:pt idx="1">
                  <c:v>-883.8</c:v>
                </c:pt>
                <c:pt idx="2">
                  <c:v>1951.2</c:v>
                </c:pt>
                <c:pt idx="3">
                  <c:v>220.5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711104"/>
        <c:axId val="23737472"/>
        <c:axId val="0"/>
      </c:bar3DChart>
      <c:dateAx>
        <c:axId val="23711104"/>
        <c:scaling>
          <c:orientation val="minMax"/>
        </c:scaling>
        <c:delete val="0"/>
        <c:axPos val="b"/>
        <c:majorGridlines/>
        <c:majorTickMark val="cross"/>
        <c:minorTickMark val="none"/>
        <c:tickLblPos val="low"/>
        <c:txPr>
          <a:bodyPr/>
          <a:lstStyle/>
          <a:p>
            <a:pPr>
              <a:defRPr sz="1400" baseline="0"/>
            </a:pPr>
            <a:endParaRPr lang="ru-RU"/>
          </a:p>
        </c:txPr>
        <c:crossAx val="23737472"/>
        <c:crosses val="autoZero"/>
        <c:auto val="0"/>
        <c:lblOffset val="300"/>
        <c:baseTimeUnit val="days"/>
      </c:dateAx>
      <c:valAx>
        <c:axId val="23737472"/>
        <c:scaling>
          <c:orientation val="minMax"/>
          <c:max val="20000"/>
          <c:min val="-5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 baseline="0"/>
                </a:pPr>
                <a:r>
                  <a:rPr lang="ru-RU" sz="1400" baseline="0" dirty="0" smtClean="0"/>
                  <a:t>Млн </a:t>
                </a:r>
                <a:r>
                  <a:rPr lang="ru-RU" sz="1400" baseline="0" dirty="0"/>
                  <a:t>рублей</a:t>
                </a:r>
              </a:p>
            </c:rich>
          </c:tx>
          <c:layout>
            <c:manualLayout>
              <c:xMode val="edge"/>
              <c:yMode val="edge"/>
              <c:x val="8.0518860762239432E-4"/>
              <c:y val="2.2880963408985658E-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23711104"/>
        <c:crosses val="autoZero"/>
        <c:crossBetween val="between"/>
        <c:majorUnit val="5000"/>
        <c:minorUnit val="2000"/>
      </c:valAx>
    </c:plotArea>
    <c:legend>
      <c:legendPos val="b"/>
      <c:layout>
        <c:manualLayout>
          <c:xMode val="edge"/>
          <c:yMode val="edge"/>
          <c:x val="3.8916813084314869E-2"/>
          <c:y val="0.91168723312570998"/>
          <c:w val="0.93570959772644924"/>
          <c:h val="4.7068381290967673E-2"/>
        </c:manualLayout>
      </c:layout>
      <c:overlay val="0"/>
      <c:spPr>
        <a:ln w="3175">
          <a:solidFill>
            <a:sysClr val="windowText" lastClr="000000"/>
          </a:solidFill>
        </a:ln>
      </c:spPr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7032834357970596E-2"/>
          <c:y val="9.2097588572030001E-2"/>
          <c:w val="0.88178133252244228"/>
          <c:h val="0.71041521702266996"/>
        </c:manualLayout>
      </c:layout>
      <c:lineChart>
        <c:grouping val="standard"/>
        <c:varyColors val="0"/>
        <c:ser>
          <c:idx val="2"/>
          <c:order val="0"/>
          <c:tx>
            <c:strRef>
              <c:f>Sheet1!$A$2</c:f>
              <c:strCache>
                <c:ptCount val="1"/>
                <c:pt idx="0">
                  <c:v>всего</c:v>
                </c:pt>
              </c:strCache>
            </c:strRef>
          </c:tx>
          <c:spPr>
            <a:ln w="37455">
              <a:solidFill>
                <a:srgbClr val="C0504D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C0504D"/>
              </a:solidFill>
              <a:ln>
                <a:solidFill>
                  <a:srgbClr val="C0504D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8322385538919831E-2"/>
                  <c:y val="-6.25957100862666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8629452746634526E-2"/>
                  <c:y val="-4.59817527782198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4757175486673453E-2"/>
                  <c:y val="-5.5445603641637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2800948561999242E-2"/>
                  <c:y val="-5.0817551803553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308094220972769E-2"/>
                  <c:y val="-3.87967403021285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1891909482336962E-2"/>
                  <c:y val="-0.105170655217195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2013 год 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 (оценка)</c:v>
                </c:pt>
              </c:strCache>
            </c:strRef>
          </c:cat>
          <c:val>
            <c:numRef>
              <c:f>Sheet1!$B$2:$F$2</c:f>
              <c:numCache>
                <c:formatCode>0.0</c:formatCode>
                <c:ptCount val="5"/>
                <c:pt idx="0">
                  <c:v>1993.3</c:v>
                </c:pt>
                <c:pt idx="1">
                  <c:v>2836.6</c:v>
                </c:pt>
                <c:pt idx="2">
                  <c:v>3012.9</c:v>
                </c:pt>
                <c:pt idx="3">
                  <c:v>2664.2</c:v>
                </c:pt>
                <c:pt idx="4">
                  <c:v>4958.2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в том числе федеральный бюджет</c:v>
                </c:pt>
              </c:strCache>
            </c:strRef>
          </c:tx>
          <c:spPr>
            <a:ln w="37455">
              <a:solidFill>
                <a:srgbClr val="1F497D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1F497D"/>
              </a:solidFill>
              <a:ln>
                <a:solidFill>
                  <a:srgbClr val="1F497D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926758567720281E-2"/>
                  <c:y val="-3.45789281671404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56393912774756E-2"/>
                  <c:y val="-4.21858156901485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771466804620514E-2"/>
                  <c:y val="-4.92664854055255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2337458430765589E-2"/>
                  <c:y val="-4.6917834955275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807035126159402E-2"/>
                  <c:y val="4.14155371625374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5679518437111171E-2"/>
                  <c:y val="5.55360065694502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026904762707927E-2"/>
                  <c:y val="6.96053313615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2013 год 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 (оценка)</c:v>
                </c:pt>
              </c:strCache>
            </c:strRef>
          </c:cat>
          <c:val>
            <c:numRef>
              <c:f>Sheet1!$B$3:$F$3</c:f>
              <c:numCache>
                <c:formatCode>0.0</c:formatCode>
                <c:ptCount val="5"/>
                <c:pt idx="0">
                  <c:v>617.6</c:v>
                </c:pt>
                <c:pt idx="1">
                  <c:v>971.1</c:v>
                </c:pt>
                <c:pt idx="2">
                  <c:v>1068.2</c:v>
                </c:pt>
                <c:pt idx="3">
                  <c:v>493.2</c:v>
                </c:pt>
                <c:pt idx="4">
                  <c:v>2459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Sheet1!$A$4</c:f>
              <c:strCache>
                <c:ptCount val="1"/>
                <c:pt idx="0">
                  <c:v>в том числе областной бюджет</c:v>
                </c:pt>
              </c:strCache>
            </c:strRef>
          </c:tx>
          <c:spPr>
            <a:ln w="37455">
              <a:solidFill>
                <a:srgbClr val="55824A"/>
              </a:solidFill>
              <a:prstDash val="solid"/>
            </a:ln>
          </c:spPr>
          <c:marker>
            <c:symbol val="square"/>
            <c:size val="3"/>
            <c:spPr>
              <a:solidFill>
                <a:srgbClr val="55824A"/>
              </a:solidFill>
              <a:ln>
                <a:solidFill>
                  <a:srgbClr val="55824A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814488868419936E-2"/>
                  <c:y val="-5.03236126916829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290018693592586E-2"/>
                  <c:y val="-4.77887967403021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379214624612369E-2"/>
                  <c:y val="-4.60508141738005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770010304281842E-2"/>
                  <c:y val="-3.90541401832544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980636805295381E-2"/>
                  <c:y val="-4.39132494050368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7012184123671936E-2"/>
                  <c:y val="-5.791557439029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724683610237418E-2"/>
                  <c:y val="6.96053313615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2013 год 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 (оценка)</c:v>
                </c:pt>
              </c:strCache>
            </c:strRef>
          </c:cat>
          <c:val>
            <c:numRef>
              <c:f>Sheet1!$B$4:$F$4</c:f>
              <c:numCache>
                <c:formatCode>0.0</c:formatCode>
                <c:ptCount val="5"/>
                <c:pt idx="0">
                  <c:v>1375.7</c:v>
                </c:pt>
                <c:pt idx="1">
                  <c:v>1865.5</c:v>
                </c:pt>
                <c:pt idx="2">
                  <c:v>1944.7</c:v>
                </c:pt>
                <c:pt idx="3">
                  <c:v>2171</c:v>
                </c:pt>
                <c:pt idx="4">
                  <c:v>2499.1999999999998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222528"/>
        <c:axId val="23261184"/>
      </c:lineChart>
      <c:catAx>
        <c:axId val="23222528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spPr>
          <a:ln w="31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2611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3261184"/>
        <c:scaling>
          <c:orientation val="minMax"/>
          <c:max val="5500"/>
          <c:min val="0"/>
        </c:scaling>
        <c:delete val="0"/>
        <c:axPos val="l"/>
        <c:majorGridlines>
          <c:spPr>
            <a:ln w="3121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 sz="1400" baseline="0" dirty="0" smtClean="0"/>
                  <a:t>Млн </a:t>
                </a:r>
                <a:r>
                  <a:rPr lang="ru-RU" sz="1400" baseline="0" dirty="0"/>
                  <a:t>рублей</a:t>
                </a:r>
              </a:p>
            </c:rich>
          </c:tx>
          <c:layout>
            <c:manualLayout>
              <c:xMode val="edge"/>
              <c:yMode val="edge"/>
              <c:x val="2.0122030850834111E-2"/>
              <c:y val="2.6805204827091283E-2"/>
            </c:manualLayout>
          </c:layout>
          <c:overlay val="0"/>
          <c:spPr>
            <a:noFill/>
            <a:ln w="2497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23222528"/>
        <c:crosses val="autoZero"/>
        <c:crossBetween val="between"/>
      </c:valAx>
      <c:spPr>
        <a:gradFill rotWithShape="0">
          <a:gsLst>
            <a:gs pos="200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1"/>
        </a:gradFill>
        <a:ln w="12485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4.2023383440706275E-2"/>
          <c:y val="0.90702408172727578"/>
          <c:w val="0.95024966287641921"/>
          <c:h val="8.5368198653733143E-2"/>
        </c:manualLayout>
      </c:layout>
      <c:overlay val="0"/>
      <c:spPr>
        <a:noFill/>
        <a:ln w="3121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7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Динамика</a:t>
            </a:r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 доходов от сдачи в аренду и реализации муниципального имущества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751856275228678"/>
          <c:y val="4.850154696326328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16200000" scaled="0"/>
          <a:tileRect/>
        </a:gradFill>
      </c:spPr>
    </c:floor>
    <c:sideWall>
      <c:thickness val="0"/>
      <c:spPr>
        <a:gradFill flip="none" rotWithShape="1">
          <a:gsLst>
            <a:gs pos="2000">
              <a:schemeClr val="accent5">
                <a:lumMod val="20000"/>
                <a:lumOff val="80000"/>
              </a:schemeClr>
            </a:gs>
            <a:gs pos="100000">
              <a:srgbClr val="5CE476">
                <a:alpha val="51000"/>
              </a:srgbClr>
            </a:gs>
          </a:gsLst>
          <a:lin ang="5400000" scaled="0"/>
          <a:tileRect/>
        </a:gradFill>
      </c:spPr>
    </c:sideWall>
    <c:backWall>
      <c:thickness val="0"/>
      <c:spPr>
        <a:gradFill flip="none" rotWithShape="1">
          <a:gsLst>
            <a:gs pos="2000">
              <a:schemeClr val="accent5">
                <a:lumMod val="20000"/>
                <a:lumOff val="80000"/>
              </a:schemeClr>
            </a:gs>
            <a:gs pos="100000">
              <a:srgbClr val="5CE476">
                <a:alpha val="51000"/>
              </a:srgbClr>
            </a:gs>
          </a:gsLst>
          <a:lin ang="5400000" scaled="0"/>
          <a:tileRect/>
        </a:gradFill>
      </c:spPr>
    </c:backWall>
    <c:plotArea>
      <c:layout>
        <c:manualLayout>
          <c:layoutTarget val="inner"/>
          <c:xMode val="edge"/>
          <c:yMode val="edge"/>
          <c:x val="0.10062654320987655"/>
          <c:y val="0.23111568273236002"/>
          <c:w val="0.86158045267489869"/>
          <c:h val="0.600841319444445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 имущества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-7.5132855608636079E-3"/>
                  <c:y val="-1.7006267184502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867829500425878E-3"/>
                  <c:y val="-2.2048587995676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065909343406288E-2"/>
                  <c:y val="-1.9845534550755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452674897119341E-2"/>
                  <c:y val="-2.645833333333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129629629629628E-3"/>
                  <c:y val="-1.3229166666666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FFFFCC"/>
              </a:solidFill>
              <a:ln w="9525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
(оценка)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151.19999999999999</c:v>
                </c:pt>
                <c:pt idx="1">
                  <c:v>142.1</c:v>
                </c:pt>
                <c:pt idx="2">
                  <c:v>144.1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Продажа имущества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1.5679012345679012E-2"/>
                  <c:y val="-1.9328141622011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905349794238682E-2"/>
                  <c:y val="-2.416017702751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8292181069958943E-2"/>
                  <c:y val="-2.657619473026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 b="1" baseline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
(оценка)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382.4</c:v>
                </c:pt>
                <c:pt idx="1">
                  <c:v>368.7</c:v>
                </c:pt>
                <c:pt idx="2">
                  <c:v>413.1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417216"/>
        <c:axId val="23418752"/>
        <c:axId val="0"/>
      </c:bar3DChart>
      <c:catAx>
        <c:axId val="2341721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418752"/>
        <c:crosses val="autoZero"/>
        <c:auto val="1"/>
        <c:lblAlgn val="ctr"/>
        <c:lblOffset val="100"/>
        <c:noMultiLvlLbl val="0"/>
      </c:catAx>
      <c:valAx>
        <c:axId val="23418752"/>
        <c:scaling>
          <c:orientation val="minMax"/>
          <c:max val="8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Млн рублей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3.0413287412509656E-4"/>
              <c:y val="0.15098493379469405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417216"/>
        <c:crosses val="autoZero"/>
        <c:crossBetween val="between"/>
        <c:majorUnit val="200"/>
      </c:valAx>
      <c:spPr>
        <a:noFill/>
      </c:spPr>
    </c:plotArea>
    <c:legend>
      <c:legendPos val="b"/>
      <c:legendEntry>
        <c:idx val="0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7345211726148957E-2"/>
          <c:y val="0.91331068886257627"/>
          <c:w val="0.94403096307484402"/>
          <c:h val="6.386078185044966E-2"/>
        </c:manualLayout>
      </c:layout>
      <c:overlay val="0"/>
      <c:spPr>
        <a:ln w="12700" cmpd="thickThin">
          <a:solidFill>
            <a:schemeClr val="accent4">
              <a:lumMod val="50000"/>
            </a:schemeClr>
          </a:solidFill>
        </a:ln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Динамика поступлений земельных платежей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273359950562366"/>
          <c:y val="3.795288568499421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16200000" scaled="0"/>
          <a:tileRect/>
        </a:gradFill>
      </c:spPr>
    </c:floor>
    <c:sideWall>
      <c:thickness val="0"/>
      <c:spPr>
        <a:gradFill flip="none" rotWithShape="1">
          <a:gsLst>
            <a:gs pos="2000">
              <a:schemeClr val="accent5">
                <a:lumMod val="20000"/>
                <a:lumOff val="80000"/>
              </a:schemeClr>
            </a:gs>
            <a:gs pos="100000">
              <a:srgbClr val="5CE476">
                <a:alpha val="47000"/>
              </a:srgbClr>
            </a:gs>
          </a:gsLst>
          <a:lin ang="5400000" scaled="0"/>
          <a:tileRect/>
        </a:gradFill>
      </c:spPr>
    </c:sideWall>
    <c:backWall>
      <c:thickness val="0"/>
      <c:spPr>
        <a:gradFill flip="none" rotWithShape="1">
          <a:gsLst>
            <a:gs pos="2000">
              <a:schemeClr val="accent5">
                <a:lumMod val="20000"/>
                <a:lumOff val="80000"/>
              </a:schemeClr>
            </a:gs>
            <a:gs pos="100000">
              <a:srgbClr val="5CE476">
                <a:alpha val="47000"/>
              </a:srgbClr>
            </a:gs>
          </a:gsLst>
          <a:lin ang="5400000" scaled="0"/>
          <a:tileRect/>
        </a:gradFill>
      </c:spPr>
    </c:backWall>
    <c:plotArea>
      <c:layout>
        <c:manualLayout>
          <c:layoutTarget val="inner"/>
          <c:xMode val="edge"/>
          <c:yMode val="edge"/>
          <c:x val="0.10706152263374492"/>
          <c:y val="0.22264687499999997"/>
          <c:w val="0.85896728395061728"/>
          <c:h val="0.603301388888888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>
                <c:manualLayout>
                  <c:x val="2.2919052012766272E-3"/>
                  <c:y val="-1.7263728784002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3911786130935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151823721174966E-2"/>
                  <c:y val="-2.0867679196402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solidFill>
                <a:srgbClr val="FFFFCC"/>
              </a:solidFill>
              <a:ln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
(оценка)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1332.9</c:v>
                </c:pt>
                <c:pt idx="1">
                  <c:v>1496.6</c:v>
                </c:pt>
                <c:pt idx="2">
                  <c:v>1631.7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Аренда земли</c:v>
                </c:pt>
              </c:strCache>
            </c:strRef>
          </c:tx>
          <c:spPr>
            <a:solidFill>
              <a:srgbClr val="BB4643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2.0303647442349932E-2"/>
                  <c:y val="-1.8549048174580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689779651468707E-2"/>
                  <c:y val="-2.3186310218225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151823721175058E-2"/>
                  <c:y val="-2.3186310218225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solidFill>
                  <a:schemeClr val="accent4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
(оценка)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726.3</c:v>
                </c:pt>
                <c:pt idx="1">
                  <c:v>710.7</c:v>
                </c:pt>
                <c:pt idx="2">
                  <c:v>762.4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Продажа земли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1.7765691512056189E-2"/>
                  <c:y val="-1.3911786130935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689779651468707E-2"/>
                  <c:y val="-1.854904817458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303647442349932E-2"/>
                  <c:y val="-1.1593155109112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solidFill>
                  <a:schemeClr val="accent4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
(оценка)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352.8</c:v>
                </c:pt>
                <c:pt idx="1">
                  <c:v>137.6</c:v>
                </c:pt>
                <c:pt idx="2">
                  <c:v>125.7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357696"/>
        <c:axId val="23379968"/>
        <c:axId val="0"/>
      </c:bar3DChart>
      <c:catAx>
        <c:axId val="2335769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379968"/>
        <c:crossesAt val="0"/>
        <c:auto val="1"/>
        <c:lblAlgn val="ctr"/>
        <c:lblOffset val="100"/>
        <c:noMultiLvlLbl val="0"/>
      </c:catAx>
      <c:valAx>
        <c:axId val="23379968"/>
        <c:scaling>
          <c:orientation val="minMax"/>
          <c:max val="18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ru-RU" sz="1400" dirty="0" smtClean="0">
                    <a:latin typeface="Times New Roman" pitchFamily="18" charset="0"/>
                    <a:cs typeface="Times New Roman" pitchFamily="18" charset="0"/>
                  </a:rPr>
                  <a:t>Млн рублей</a:t>
                </a:r>
                <a:endParaRPr lang="ru-RU" sz="1400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1.4504496977610718E-2"/>
              <c:y val="0.128142457238963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3357696"/>
        <c:crosses val="autoZero"/>
        <c:crossBetween val="between"/>
        <c:majorUnit val="200"/>
        <c:minorUnit val="40"/>
      </c:valAx>
    </c:plotArea>
    <c:legend>
      <c:legendPos val="b"/>
      <c:layout>
        <c:manualLayout>
          <c:xMode val="edge"/>
          <c:yMode val="edge"/>
          <c:x val="1.4561873439043757E-2"/>
          <c:y val="0.91384639409916901"/>
          <c:w val="0.97644434418957637"/>
          <c:h val="6.5285909629777428E-2"/>
        </c:manualLayout>
      </c:layout>
      <c:overlay val="0"/>
      <c:spPr>
        <a:ln w="12700" cmpd="thickThin">
          <a:solidFill>
            <a:schemeClr val="accent4">
              <a:lumMod val="75000"/>
            </a:schemeClr>
          </a:solidFill>
        </a:ln>
      </c:spPr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ЗАКУПОК ПО КОНКУРЕНТНЫМ СПОСОБАМ</a:t>
            </a:r>
            <a:r>
              <a:rPr lang="ru-RU" sz="1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ОПРЕДЕЛЕНИЯ </a:t>
            </a:r>
            <a:r>
              <a:rPr lang="ru-RU" sz="14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82757381067867"/>
          <c:y val="3.9683090767692476E-2"/>
        </c:manualLayout>
      </c:layout>
      <c:overlay val="0"/>
    </c:title>
    <c:autoTitleDeleted val="0"/>
    <c:view3D>
      <c:rotX val="3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962220096592702E-2"/>
          <c:y val="0.34966080157760249"/>
          <c:w val="0.94097494135701265"/>
          <c:h val="0.637929118986779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размещения муниципального заказа по направлениям закупок за 2014 год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explosion val="25"/>
          <c:dPt>
            <c:idx val="0"/>
            <c:bubble3D val="0"/>
            <c:explosion val="26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6DED73"/>
              </a:solidFill>
            </c:spPr>
          </c:dPt>
          <c:dPt>
            <c:idx val="2"/>
            <c:bubble3D val="0"/>
            <c:spPr>
              <a:solidFill>
                <a:srgbClr val="BB4643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8.5178543847431593E-2"/>
                  <c:y val="-3.2521560104432842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Электронные аукционы
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79,4</a:t>
                    </a:r>
                    <a:r>
                      <a:rPr lang="en-US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540917314516996E-2"/>
                  <c:y val="-8.0333608765692663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Запросы котировок</a:t>
                    </a:r>
                    <a:r>
                      <a: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17,2 %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6357870805682836"/>
                  <c:y val="-9.98144303410732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Конкурсы</a:t>
                    </a:r>
                  </a:p>
                  <a:p>
                    <a:r>
                      <a:rPr lang="ru-RU" dirty="0" smtClean="0"/>
                      <a:t>1,6 %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5072060647281288E-2"/>
                  <c:y val="-6.86316103766248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Конкурсы </a:t>
                    </a:r>
                    <a:r>
                      <a:rPr lang="ru-RU" dirty="0"/>
                      <a:t>с ограниченным участием
</a:t>
                    </a:r>
                    <a:r>
                      <a:rPr lang="ru-RU" dirty="0" smtClean="0"/>
                      <a:t>1,2 %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8.3026795577365836E-2"/>
                  <c:y val="5.6107133929563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Запросы </a:t>
                    </a:r>
                    <a:r>
                      <a:rPr lang="ru-RU" dirty="0"/>
                      <a:t>предложений
</a:t>
                    </a:r>
                    <a:r>
                      <a:rPr lang="ru-RU" dirty="0" smtClean="0"/>
                      <a:t>0,6 %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10904603270745003"/>
                  <c:y val="-0.1518124014025805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Социальная</a:t>
                    </a:r>
                    <a:r>
                      <a:rPr lang="ru-RU"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сфера
0,8 %</a:t>
                    </a:r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1.7400397065751395E-2"/>
                  <c:y val="-0.129192569937022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4.3623224981492695E-2"/>
                  <c:y val="-8.69519822418891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0.23004021131973887"/>
                  <c:y val="-5.47563333759696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Электронные аукционы</c:v>
                </c:pt>
                <c:pt idx="1">
                  <c:v>Запросы котировок</c:v>
                </c:pt>
                <c:pt idx="2">
                  <c:v>Конкурсы</c:v>
                </c:pt>
                <c:pt idx="3">
                  <c:v>Конкурсы с ограниченным участием</c:v>
                </c:pt>
                <c:pt idx="4">
                  <c:v>Запросы предложений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0.79400000000000004</c:v>
                </c:pt>
                <c:pt idx="1">
                  <c:v>0.17199999999999999</c:v>
                </c:pt>
                <c:pt idx="2">
                  <c:v>1.6E-2</c:v>
                </c:pt>
                <c:pt idx="3">
                  <c:v>1.2E-2</c:v>
                </c:pt>
                <c:pt idx="4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8735356517935257"/>
          <c:y val="0.14947410996574215"/>
          <c:w val="0.58269881889763775"/>
          <c:h val="0.74416449286268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rgbClr val="0070C0"/>
            </a:solidFill>
            <a:ln w="12721">
              <a:solidFill>
                <a:schemeClr val="tx1"/>
              </a:solidFill>
            </a:ln>
            <a:scene3d>
              <a:camera prst="orthographicFront"/>
              <a:lightRig rig="flood" dir="t"/>
            </a:scene3d>
            <a:sp3d prstMaterial="plastic">
              <a:bevelT w="0" h="0" prst="softRound"/>
              <a:bevelB w="0" h="0" prst="softRound"/>
            </a:sp3d>
          </c:spPr>
          <c:invertIfNegative val="0"/>
          <c:dLbls>
            <c:dLbl>
              <c:idx val="0"/>
              <c:layout>
                <c:manualLayout>
                  <c:x val="2.2038567493112946E-3"/>
                  <c:y val="3.52733686067019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722003499562557E-3"/>
                  <c:y val="2.892864541938960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8742344706911639E-4"/>
                  <c:y val="-1.921879153161087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5">
                <a:solidFill>
                  <a:sysClr val="windowText" lastClr="000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градостроительство
и архитектура</c:v>
                </c:pt>
                <c:pt idx="1">
                  <c:v>потребительский рынок, ЖКХ и благоустройство</c:v>
                </c:pt>
                <c:pt idx="2">
                  <c:v>имущественно-земельные                                                               отношения и экология</c:v>
                </c:pt>
                <c:pt idx="3">
                  <c:v>социальная сфера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4331</c:v>
                </c:pt>
                <c:pt idx="1">
                  <c:v>7392</c:v>
                </c:pt>
                <c:pt idx="2">
                  <c:v>8267</c:v>
                </c:pt>
                <c:pt idx="3">
                  <c:v>21929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rgbClr val="BB4643"/>
            </a:solidFill>
            <a:ln w="12721">
              <a:solidFill>
                <a:schemeClr val="tx1"/>
              </a:solidFill>
            </a:ln>
            <a:scene3d>
              <a:camera prst="orthographicFront"/>
              <a:lightRig rig="flood" dir="t"/>
            </a:scene3d>
            <a:sp3d prstMaterial="plastic">
              <a:bevelT w="0" h="0" prst="softRound"/>
              <a:bevelB w="0" h="0" prst="softRound"/>
            </a:sp3d>
          </c:spPr>
          <c:invertIfNegative val="0"/>
          <c:dLbls>
            <c:dLbl>
              <c:idx val="0"/>
              <c:layout>
                <c:manualLayout>
                  <c:x val="-6.7336115143706778E-4"/>
                  <c:y val="4.52229035133744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234689413823272E-3"/>
                  <c:y val="-3.47025171511657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668015100278423E-7"/>
                  <c:y val="-2.26114517566868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060367454058059E-4"/>
                  <c:y val="-9.84889692981615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5">
                <a:solidFill>
                  <a:sysClr val="windowText" lastClr="000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градостроительство
и архитектура</c:v>
                </c:pt>
                <c:pt idx="1">
                  <c:v>потребительский рынок, ЖКХ и благоустройство</c:v>
                </c:pt>
                <c:pt idx="2">
                  <c:v>имущественно-земельные                                                               отношения и экология</c:v>
                </c:pt>
                <c:pt idx="3">
                  <c:v>социальная сфера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4187</c:v>
                </c:pt>
                <c:pt idx="1">
                  <c:v>3386</c:v>
                </c:pt>
                <c:pt idx="2">
                  <c:v>8072</c:v>
                </c:pt>
                <c:pt idx="3">
                  <c:v>22564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00B050"/>
            </a:solidFill>
            <a:ln w="12721">
              <a:solidFill>
                <a:sysClr val="windowText" lastClr="000000"/>
              </a:solidFill>
            </a:ln>
            <a:scene3d>
              <a:camera prst="orthographicFront"/>
              <a:lightRig rig="flood" dir="t"/>
            </a:scene3d>
            <a:sp3d prstMaterial="plastic">
              <a:bevelT w="0" h="0" prst="softRound"/>
              <a:bevelB w="0" h="0" prst="softRound"/>
            </a:sp3d>
          </c:spPr>
          <c:invertIfNegative val="0"/>
          <c:dLbls>
            <c:dLbl>
              <c:idx val="0"/>
              <c:layout>
                <c:manualLayout>
                  <c:x val="0"/>
                  <c:y val="-3.52733686067019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903146840336517E-3"/>
                  <c:y val="-7.61899098444029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3248031496062995E-4"/>
                  <c:y val="-1.21933104113150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CC"/>
              </a:solidFill>
              <a:ln w="3175">
                <a:solidFill>
                  <a:sysClr val="windowText" lastClr="000000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T w="0" h="0"/>
              </a:sp3d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градостроительство
и архитектура</c:v>
                </c:pt>
                <c:pt idx="1">
                  <c:v>потребительский рынок, ЖКХ и благоустройство</c:v>
                </c:pt>
                <c:pt idx="2">
                  <c:v>имущественно-земельные                                                               отношения и экология</c:v>
                </c:pt>
                <c:pt idx="3">
                  <c:v>социальная сфера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4466</c:v>
                </c:pt>
                <c:pt idx="1">
                  <c:v>5797</c:v>
                </c:pt>
                <c:pt idx="2">
                  <c:v>4876</c:v>
                </c:pt>
                <c:pt idx="3">
                  <c:v>19274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70208"/>
        <c:axId val="21071744"/>
      </c:barChart>
      <c:catAx>
        <c:axId val="21070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21071744"/>
        <c:crosses val="autoZero"/>
        <c:auto val="1"/>
        <c:lblAlgn val="ctr"/>
        <c:lblOffset val="100"/>
        <c:noMultiLvlLbl val="0"/>
      </c:catAx>
      <c:valAx>
        <c:axId val="21071744"/>
        <c:scaling>
          <c:orientation val="minMax"/>
          <c:max val="2800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ru-RU" sz="1400" baseline="0" dirty="0"/>
                  <a:t>Единицы</a:t>
                </a:r>
              </a:p>
            </c:rich>
          </c:tx>
          <c:layout>
            <c:manualLayout>
              <c:xMode val="edge"/>
              <c:yMode val="edge"/>
              <c:x val="0.88597852291796531"/>
              <c:y val="0.93790236588782971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21070208"/>
        <c:crosses val="autoZero"/>
        <c:crossBetween val="between"/>
        <c:majorUnit val="4000"/>
        <c:minorUnit val="1000"/>
      </c:valAx>
      <c:spPr>
        <a:gradFill>
          <a:gsLst>
            <a:gs pos="0">
              <a:srgbClr val="A1EDF1">
                <a:lumMod val="60000"/>
                <a:lumOff val="40000"/>
              </a:srgbClr>
            </a:gs>
            <a:gs pos="100000">
              <a:srgbClr val="99FF99">
                <a:alpha val="47000"/>
              </a:srgbClr>
            </a:gs>
          </a:gsLst>
          <a:lin ang="5400000" scaled="0"/>
        </a:gradFill>
        <a:ln>
          <a:gradFill>
            <a:gsLst>
              <a:gs pos="0">
                <a:srgbClr val="4F81BD">
                  <a:tint val="66000"/>
                  <a:satMod val="160000"/>
                </a:srgbClr>
              </a:gs>
              <a:gs pos="50000">
                <a:srgbClr val="9BBB59">
                  <a:lumMod val="20000"/>
                  <a:lumOff val="80000"/>
                </a:srgbClr>
              </a:gs>
              <a:gs pos="100000">
                <a:srgbClr val="9BBB59">
                  <a:lumMod val="60000"/>
                  <a:lumOff val="40000"/>
                </a:srgbClr>
              </a:gs>
            </a:gsLst>
            <a:lin ang="5400000" scaled="0"/>
          </a:gra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r"/>
      <c:layout>
        <c:manualLayout>
          <c:xMode val="edge"/>
          <c:yMode val="edge"/>
          <c:x val="0.88142754432923609"/>
          <c:y val="0.26982917135358081"/>
          <c:w val="9.9692104103128315E-2"/>
          <c:h val="0.50365796757432579"/>
        </c:manualLayout>
      </c:layout>
      <c:overlay val="0"/>
      <c:spPr>
        <a:ln w="12721">
          <a:noFill/>
        </a:ln>
      </c:spPr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0.14286</cdr:x>
      <cdr:y>0.01961</cdr:y>
    </cdr:from>
    <cdr:to>
      <cdr:x>0.97403</cdr:x>
      <cdr:y>0.07843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088" y="72008"/>
          <a:ext cx="460851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0.15584</cdr:x>
      <cdr:y>0.03922</cdr:y>
    </cdr:from>
    <cdr:to>
      <cdr:x>0.98701</cdr:x>
      <cdr:y>0.07843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" y="144016"/>
          <a:ext cx="4608512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0.0084</cdr:x>
      <cdr:y>0.0125</cdr:y>
    </cdr:from>
    <cdr:to>
      <cdr:x>0.99142</cdr:x>
      <cdr:y>0.13883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810" y="75902"/>
          <a:ext cx="8988734" cy="767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i="0" u="none" strike="noStrike" dirty="0" smtClean="0">
              <a:solidFill>
                <a:schemeClr val="bg2">
                  <a:lumMod val="25000"/>
                </a:schemeClr>
              </a:solidFill>
              <a:latin typeface="Times New Roman"/>
            </a:rPr>
            <a:t>КОЛИЧЕСТВО МУНИЦИПАЛЬНЫХ УСЛУГ, </a:t>
          </a:r>
        </a:p>
        <a:p xmlns:a="http://schemas.openxmlformats.org/drawingml/2006/main">
          <a:pPr algn="ctr"/>
          <a:r>
            <a:rPr lang="ru-RU" sz="1400" b="1" i="0" u="none" strike="noStrike" dirty="0" smtClean="0">
              <a:solidFill>
                <a:schemeClr val="bg2">
                  <a:lumMod val="25000"/>
                </a:schemeClr>
              </a:solidFill>
              <a:latin typeface="Times New Roman"/>
            </a:rPr>
            <a:t>ОКАЗАННЫХ АДМИНИСТРАЦИЕЙ ГОРОДСКОГО ОКРУГА 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0.06627</cdr:x>
      <cdr:y>0.04962</cdr:y>
    </cdr:from>
    <cdr:to>
      <cdr:x>0.97226</cdr:x>
      <cdr:y>0.13844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6383" y="288032"/>
          <a:ext cx="4188598" cy="51564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20000"/>
            <a:lumOff val="80000"/>
            <a:alpha val="50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wrap="square" t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Ввод в действие жилых домов </a:t>
          </a:r>
        </a:p>
        <a:p xmlns:a="http://schemas.openxmlformats.org/drawingml/2006/main">
          <a:pPr algn="ctr" rtl="0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за счет всех источников финансирования</a:t>
          </a:r>
          <a:endParaRPr lang="ru-RU" sz="1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2" y="5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F395C-102B-4248-B6DF-A6BDDC02ED19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6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2" y="9430096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7D126-1CFD-4A97-AF46-1738C11197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24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5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>
                <a:solidFill>
                  <a:srgbClr val="FF0000"/>
                </a:solidFill>
              </a:rPr>
              <a:t>2016!!!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2016!!!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7D126-1CFD-4A97-AF46-1738C111974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4AEC7-53FD-4DA1-8F14-99579B37F093}" type="datetimeFigureOut">
              <a:rPr lang="ru-RU" smtClean="0"/>
              <a:pPr/>
              <a:t>11.05.2017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9E9F4-B3EB-443F-97C7-AC40233E20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" y="857867"/>
            <a:ext cx="9133607" cy="578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4" descr="prezentacia-voronez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6643710"/>
            <a:ext cx="9144000" cy="214290"/>
          </a:xfrm>
          <a:prstGeom prst="rect">
            <a:avLst/>
          </a:prstGeom>
          <a:solidFill>
            <a:srgbClr val="44693B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2276872"/>
            <a:ext cx="5832648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4952" y="857658"/>
            <a:ext cx="8954095" cy="5324535"/>
          </a:xfrm>
          <a:prstGeom prst="rect">
            <a:avLst/>
          </a:prstGeom>
          <a:noFill/>
          <a:ln w="12700"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  <p:txBody>
          <a:bodyPr wrap="square" anchor="ctr">
            <a:spAutoFit/>
          </a:bodyPr>
          <a:lstStyle/>
          <a:p>
            <a:pPr algn="ctr"/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</a:t>
            </a:r>
          </a:p>
          <a:p>
            <a:pPr algn="ctr"/>
            <a:r>
              <a:rPr lang="ru-RU" sz="40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лавы городского округа</a:t>
            </a:r>
          </a:p>
          <a:p>
            <a:pPr algn="ctr"/>
            <a:r>
              <a:rPr lang="ru-RU" sz="40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ород Воронеж</a:t>
            </a:r>
          </a:p>
          <a:p>
            <a:pPr algn="ctr"/>
            <a:r>
              <a:rPr lang="ru-RU" sz="40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Гусева</a:t>
            </a:r>
          </a:p>
          <a:p>
            <a:pPr algn="ctr"/>
            <a:endParaRPr lang="ru-RU" sz="2400" b="1" dirty="0" smtClean="0">
              <a:ln w="12700" cmpd="sng">
                <a:solidFill>
                  <a:prstClr val="black"/>
                </a:solidFill>
                <a:prstDash val="solid"/>
              </a:ln>
              <a:solidFill>
                <a:srgbClr val="048A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деятельности главы </a:t>
            </a:r>
          </a:p>
          <a:p>
            <a:pPr algn="ctr"/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администрации </a:t>
            </a:r>
          </a:p>
          <a:p>
            <a:pPr algn="ctr"/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город Воронеж</a:t>
            </a:r>
          </a:p>
          <a:p>
            <a:pPr algn="ctr"/>
            <a:r>
              <a:rPr lang="ru-RU" sz="36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6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2016 год»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6182193"/>
            <a:ext cx="8844558" cy="46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5" tIns="45647" rIns="91295" bIns="45647" anchor="ctr">
            <a:spAutoFit/>
          </a:bodyPr>
          <a:lstStyle/>
          <a:p>
            <a:pPr algn="ctr"/>
            <a:r>
              <a:rPr lang="ru-RU" sz="2400" b="1" dirty="0" smtClean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мая 2017 </a:t>
            </a:r>
            <a:r>
              <a:rPr lang="ru-RU" sz="24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048A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6669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406910"/>
              </p:ext>
            </p:extLst>
          </p:nvPr>
        </p:nvGraphicFramePr>
        <p:xfrm>
          <a:off x="0" y="-63426"/>
          <a:ext cx="8643934" cy="764704"/>
        </p:xfrm>
        <a:graphic>
          <a:graphicData uri="http://schemas.openxmlformats.org/drawingml/2006/table">
            <a:tbl>
              <a:tblPr/>
              <a:tblGrid>
                <a:gridCol w="864393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Муниципальные услуги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7230244"/>
              </p:ext>
            </p:extLst>
          </p:nvPr>
        </p:nvGraphicFramePr>
        <p:xfrm>
          <a:off x="0" y="785818"/>
          <a:ext cx="9144000" cy="5739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5433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601559"/>
              </p:ext>
            </p:extLst>
          </p:nvPr>
        </p:nvGraphicFramePr>
        <p:xfrm>
          <a:off x="-74907" y="21114"/>
          <a:ext cx="8968874" cy="764704"/>
        </p:xfrm>
        <a:graphic>
          <a:graphicData uri="http://schemas.openxmlformats.org/drawingml/2006/table">
            <a:tbl>
              <a:tblPr/>
              <a:tblGrid>
                <a:gridCol w="896887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4" name="Загнутый угол 13"/>
          <p:cNvSpPr/>
          <p:nvPr/>
        </p:nvSpPr>
        <p:spPr>
          <a:xfrm>
            <a:off x="251520" y="1052736"/>
            <a:ext cx="4203649" cy="2585630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год 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подготовлено 312 котельных и 275 ЦТП 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отремонтировано 21,9 км теплотрасс,     5,6 км водопроводных сетей,                          3,2 км канализационных сетей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отремонтировано 23,4 км электрических сетей и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электрокабелей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                       614 трансформаторных подстанций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произведена замена 396 опор электропередач 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gngoncharova\Desktop\ZP3A95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203649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gngoncharova\Desktop\ZP3A94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10445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145" y="1052736"/>
            <a:ext cx="4104327" cy="258563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554028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004158"/>
              </p:ext>
            </p:extLst>
          </p:nvPr>
        </p:nvGraphicFramePr>
        <p:xfrm>
          <a:off x="-74907" y="21114"/>
          <a:ext cx="8968874" cy="764704"/>
        </p:xfrm>
        <a:graphic>
          <a:graphicData uri="http://schemas.openxmlformats.org/drawingml/2006/table">
            <a:tbl>
              <a:tblPr/>
              <a:tblGrid>
                <a:gridCol w="896887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Капитальный ремонт домов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Рисунок 11" descr="C:\Users\nvshelyakina\Desktop\Отчет главы\фотоЖКХ\ZP3A94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4" y="980728"/>
            <a:ext cx="4320480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nvshelyakina\Desktop\Отчет главы\фотоЖКХ\ZP3A9451_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105943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nvshelyakina\Desktop\Отчет главы\фотоЖКХ\ZP3A948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871917"/>
            <a:ext cx="4105943" cy="275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nvshelyakina\Desktop\Отчет главы\фотоЖКХ\ZP3A946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4" y="3871916"/>
            <a:ext cx="2093928" cy="275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nvshelyakina\Desktop\Отчет главы\фотоЖКХ\ZP3A940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71917"/>
            <a:ext cx="2010528" cy="27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830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456824"/>
              </p:ext>
            </p:extLst>
          </p:nvPr>
        </p:nvGraphicFramePr>
        <p:xfrm>
          <a:off x="-176142" y="30350"/>
          <a:ext cx="9036496" cy="764704"/>
        </p:xfrm>
        <a:graphic>
          <a:graphicData uri="http://schemas.openxmlformats.org/drawingml/2006/table">
            <a:tbl>
              <a:tblPr/>
              <a:tblGrid>
                <a:gridCol w="9036496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Благоустройство дворовых территорий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Загнутый угол 9"/>
          <p:cNvSpPr/>
          <p:nvPr/>
        </p:nvSpPr>
        <p:spPr>
          <a:xfrm>
            <a:off x="169994" y="1052736"/>
            <a:ext cx="4285175" cy="2585630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установлены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отдельные элементы благоустройства на 71 дворовой территории (10,3 млн рублей)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капитально отремонтировано 28 дворовых территорий и проездов к ним на сумму 22,6 млн рублей </a:t>
            </a:r>
          </a:p>
        </p:txBody>
      </p:sp>
      <p:pic>
        <p:nvPicPr>
          <p:cNvPr id="8" name="Рисунок 7" descr="C:\Users\gngoncharova\Desktop\ZP3A749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18" y="1051115"/>
            <a:ext cx="4203649" cy="258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agushhina\Desktop\Отчет главы\Общие фото\_DSC10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94" y="3847097"/>
            <a:ext cx="4285175" cy="280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agushhina\Desktop\Отчет главы\Общие фото\DSCN75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18" y="3847096"/>
            <a:ext cx="4203649" cy="280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136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030970"/>
              </p:ext>
            </p:extLst>
          </p:nvPr>
        </p:nvGraphicFramePr>
        <p:xfrm>
          <a:off x="-176142" y="30350"/>
          <a:ext cx="9036496" cy="764704"/>
        </p:xfrm>
        <a:graphic>
          <a:graphicData uri="http://schemas.openxmlformats.org/drawingml/2006/table">
            <a:tbl>
              <a:tblPr/>
              <a:tblGrid>
                <a:gridCol w="9036496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Переселение из ветхого и аварийного жилья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Загнутый угол 6"/>
          <p:cNvSpPr/>
          <p:nvPr/>
        </p:nvSpPr>
        <p:spPr>
          <a:xfrm>
            <a:off x="251520" y="980728"/>
            <a:ext cx="4320480" cy="2664296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выделено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переселение </a:t>
            </a:r>
          </a:p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за счет средств бюджетов всех уровней </a:t>
            </a:r>
          </a:p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494,97 млн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расселено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57 многоквартирных домов, переселено 1 687 человек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приобретено 146 готовых квартир и 96 объектов долевого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agushhina\Desktop\Отчет главы\Общие фото\жилищная политика\ул. Ленинградская, д.7- дата съемки 01.09.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80728"/>
            <a:ext cx="405077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agushhina\Desktop\Отчет главы\Общие фото\жилищная политика\Курчат, 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299486" cy="28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agushhina\Desktop\Отчет главы\Общие фото\жилищная политика\SAM_35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2" y="3789040"/>
            <a:ext cx="4050779" cy="28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416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164120"/>
              </p:ext>
            </p:extLst>
          </p:nvPr>
        </p:nvGraphicFramePr>
        <p:xfrm>
          <a:off x="-176142" y="30350"/>
          <a:ext cx="9036496" cy="764704"/>
        </p:xfrm>
        <a:graphic>
          <a:graphicData uri="http://schemas.openxmlformats.org/drawingml/2006/table">
            <a:tbl>
              <a:tblPr/>
              <a:tblGrid>
                <a:gridCol w="9036496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Улично-дорожная сеть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323528" y="980728"/>
            <a:ext cx="4248472" cy="2657638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год 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дорожного хозяйства направлено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1,6 млрд рублей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осуществлен ремонт 171 объекта улично-дорожной сети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приобретено 20 единиц коммунальной (специализированной)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техники и 74 единицы навесного оборудования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обустроено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велосипедных дорожек</a:t>
            </a:r>
          </a:p>
        </p:txBody>
      </p:sp>
      <p:pic>
        <p:nvPicPr>
          <p:cNvPr id="1029" name="Picture 5" descr="C:\Users\aagushhina\Desktop\Отчет главы\Общие фото\Фото\Фото\Дороги\Нанесение горизонтальной дорожной разметки  - ул. Лен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76058"/>
            <a:ext cx="4248472" cy="28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agushhina\Desktop\Отчет главы\Общие фото\Фото\Фото\Дороги\велодорожки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4059237" cy="26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agushhina\Desktop\Отчет главы\Общие фото\Фото\Фото\Дороги\ремонт дороги и устройство освещения по ул. Октябрьская (г.м. Малышево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6058"/>
            <a:ext cx="4059237" cy="28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04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395790"/>
              </p:ext>
            </p:extLst>
          </p:nvPr>
        </p:nvGraphicFramePr>
        <p:xfrm>
          <a:off x="-176142" y="30350"/>
          <a:ext cx="9036496" cy="764704"/>
        </p:xfrm>
        <a:graphic>
          <a:graphicData uri="http://schemas.openxmlformats.org/drawingml/2006/table">
            <a:tbl>
              <a:tblPr/>
              <a:tblGrid>
                <a:gridCol w="9036496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Пассажирский транспорт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Загнутый угол 6"/>
          <p:cNvSpPr/>
          <p:nvPr/>
        </p:nvSpPr>
        <p:spPr>
          <a:xfrm>
            <a:off x="314056" y="1017664"/>
            <a:ext cx="4112816" cy="2636879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организована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на 107 маршрутах </a:t>
            </a:r>
          </a:p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(в том числе 4 троллейбусных)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 261 автобус (частные перевозчики)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построено 6 светофорных объектов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установлено 1 706 единиц дорожных знаков</a:t>
            </a:r>
          </a:p>
        </p:txBody>
      </p:sp>
      <p:pic>
        <p:nvPicPr>
          <p:cNvPr id="9" name="Рисунок 8" descr="C:\Users\gngoncharova\Desktop\IMG_217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04" y="1017664"/>
            <a:ext cx="4176464" cy="268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gngoncharova\Desktop\15334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6" y="3861048"/>
            <a:ext cx="4113928" cy="281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aagushhina\Desktop\Отчет главы\Общие фото\DSCN47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03" y="3861048"/>
            <a:ext cx="4176464" cy="281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67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808153"/>
              </p:ext>
            </p:extLst>
          </p:nvPr>
        </p:nvGraphicFramePr>
        <p:xfrm>
          <a:off x="-176142" y="30350"/>
          <a:ext cx="9036496" cy="764704"/>
        </p:xfrm>
        <a:graphic>
          <a:graphicData uri="http://schemas.openxmlformats.org/drawingml/2006/table">
            <a:tbl>
              <a:tblPr/>
              <a:tblGrid>
                <a:gridCol w="9036496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Градостроительство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53766470"/>
              </p:ext>
            </p:extLst>
          </p:nvPr>
        </p:nvGraphicFramePr>
        <p:xfrm>
          <a:off x="107504" y="980728"/>
          <a:ext cx="462323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 descr="C:\Users\gngoncharova\Desktop\berez-2017-01-30_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980728"/>
            <a:ext cx="4105943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84" y="3789040"/>
            <a:ext cx="4092081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465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440516"/>
              </p:ext>
            </p:extLst>
          </p:nvPr>
        </p:nvGraphicFramePr>
        <p:xfrm>
          <a:off x="107504" y="36945"/>
          <a:ext cx="8424936" cy="764704"/>
        </p:xfrm>
        <a:graphic>
          <a:graphicData uri="http://schemas.openxmlformats.org/drawingml/2006/table">
            <a:tbl>
              <a:tblPr/>
              <a:tblGrid>
                <a:gridCol w="8424936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Парки и скверы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79512" y="1075881"/>
            <a:ext cx="4248472" cy="2641151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algn="ctr"/>
            <a:endParaRPr lang="ru-RU" sz="16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u="sng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завершена 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очередь реконструкции Воронежского центрального парка 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высаженных деревьев –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5,7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штук, высаженных кустарников – 30 тыс. штук,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обустроено газонов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более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га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разработаны концепции благоустройства 15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4" descr="C:\Users\aagushhina\Desktop\Отчет главы\Общие фото\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31" y="3933032"/>
            <a:ext cx="4251756" cy="266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gngoncharova\Desktop\DSC050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4" y="3933056"/>
            <a:ext cx="4238170" cy="266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C:\Users\aagushhina\Desktop\DSC045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331" y="1075881"/>
            <a:ext cx="4251756" cy="264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31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907200"/>
          </a:xfrm>
          <a:prstGeom prst="rect">
            <a:avLst/>
          </a:prstGeom>
          <a:solidFill>
            <a:srgbClr val="44693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720465"/>
              </p:ext>
            </p:extLst>
          </p:nvPr>
        </p:nvGraphicFramePr>
        <p:xfrm>
          <a:off x="107504" y="9236"/>
          <a:ext cx="8536430" cy="897964"/>
        </p:xfrm>
        <a:graphic>
          <a:graphicData uri="http://schemas.openxmlformats.org/drawingml/2006/table">
            <a:tbl>
              <a:tblPr/>
              <a:tblGrid>
                <a:gridCol w="8536430"/>
              </a:tblGrid>
              <a:tr h="8979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Образование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" name="Picture 2" descr="C:\Users\aagushhina\Desktop\Отчет главы\Общие фото\образование\МБОУ СОШ № 101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4238199" cy="278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agushhina\Desktop\Отчет главы\Общие фото\образование\ZP3A13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79327"/>
            <a:ext cx="4238199" cy="27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agushhina\Desktop\Отчет главы\Общие фото\образование\DSC_14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79327"/>
            <a:ext cx="4253655" cy="27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нутый угол 8"/>
          <p:cNvSpPr/>
          <p:nvPr/>
        </p:nvSpPr>
        <p:spPr>
          <a:xfrm>
            <a:off x="251520" y="980728"/>
            <a:ext cx="4181645" cy="2736304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выпускников получили высшую оценку – 100 баллов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ЕГЭ, 612 выпускников получили аттестаты с отличием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введена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эксплуатацию школа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на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825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 (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мкрн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Дубрава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построены 2 детских сада на 220 и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150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 (ул. Шишкова и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ул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Ломоносова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78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918762"/>
              </p:ext>
            </p:extLst>
          </p:nvPr>
        </p:nvGraphicFramePr>
        <p:xfrm>
          <a:off x="0" y="-99392"/>
          <a:ext cx="8604448" cy="958161"/>
        </p:xfrm>
        <a:graphic>
          <a:graphicData uri="http://schemas.openxmlformats.org/drawingml/2006/table">
            <a:tbl>
              <a:tblPr/>
              <a:tblGrid>
                <a:gridCol w="8604448"/>
              </a:tblGrid>
              <a:tr h="958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Воронеж – 2016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C:\Users\gngoncharova\Desktop\2016_09_03_Z_1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95" y="960765"/>
            <a:ext cx="4161476" cy="268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gngoncharova\Desktop\2016_09_03_Z_1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6" y="3861048"/>
            <a:ext cx="4112448" cy="26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aagushhina\Desktop\Отчет главы\Общие фото\duma_b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6" y="960765"/>
            <a:ext cx="4112448" cy="26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agushhina\Desktop\Отчет главы\Общие фото\2016_09_09_Z_1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55" y="3848448"/>
            <a:ext cx="4169516" cy="27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17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958850"/>
              </p:ext>
            </p:extLst>
          </p:nvPr>
        </p:nvGraphicFramePr>
        <p:xfrm>
          <a:off x="107504" y="97834"/>
          <a:ext cx="8496944" cy="764704"/>
        </p:xfrm>
        <a:graphic>
          <a:graphicData uri="http://schemas.openxmlformats.org/drawingml/2006/table">
            <a:tbl>
              <a:tblPr/>
              <a:tblGrid>
                <a:gridCol w="849694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aagushhina\Desktop\Отчет главы\Общие фото\физкультура\турнир Л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963792"/>
            <a:ext cx="4176465" cy="271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нутый угол 9"/>
          <p:cNvSpPr/>
          <p:nvPr/>
        </p:nvSpPr>
        <p:spPr>
          <a:xfrm>
            <a:off x="251521" y="1060387"/>
            <a:ext cx="4032448" cy="2656645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/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384 179 человек занимались физической культурой и спортом         (40% населения)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обустроена 121 спортивная площадка для сдачи норм ГТО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16 559 детей обучались в спортивных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школах</a:t>
            </a:r>
          </a:p>
          <a:p>
            <a:pPr marL="285750" lvl="2" indent="-285750"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 спорткомплекс в        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мкрн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Придонской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aagushhina\Desktop\Отчет главы\Общие фото\Спортивный комплек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0387"/>
            <a:ext cx="4176464" cy="271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agushhina\Desktop\Отчет главы\Общие фото\ГТ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63792"/>
            <a:ext cx="4085647" cy="272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77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278197"/>
              </p:ext>
            </p:extLst>
          </p:nvPr>
        </p:nvGraphicFramePr>
        <p:xfrm>
          <a:off x="179512" y="97834"/>
          <a:ext cx="7992888" cy="764704"/>
        </p:xfrm>
        <a:graphic>
          <a:graphicData uri="http://schemas.openxmlformats.org/drawingml/2006/table">
            <a:tbl>
              <a:tblPr/>
              <a:tblGrid>
                <a:gridCol w="7992888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Культура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aagushhina\Desktop\Отчет главы\2016\Фото культуры хорошие\аллея герое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46" y="1123860"/>
            <a:ext cx="4016187" cy="259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agushhina\Desktop\Отчет главы\2016\фотки молодежки\Акция Бессмертный пол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3" y="3931919"/>
            <a:ext cx="4192487" cy="265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нутый угол 8"/>
          <p:cNvSpPr/>
          <p:nvPr/>
        </p:nvSpPr>
        <p:spPr>
          <a:xfrm>
            <a:off x="176113" y="1123859"/>
            <a:ext cx="4178238" cy="2598666"/>
          </a:xfrm>
          <a:prstGeom prst="foldedCorner">
            <a:avLst>
              <a:gd name="adj" fmla="val 12857"/>
            </a:avLst>
          </a:prstGeom>
          <a:solidFill>
            <a:schemeClr val="accent3">
              <a:lumMod val="40000"/>
              <a:lumOff val="60000"/>
            </a:schemeClr>
          </a:solidFill>
          <a:ln w="28575" cap="rnd" cmpd="sng">
            <a:solidFill>
              <a:schemeClr val="bg2">
                <a:lumMod val="25000"/>
              </a:schemeClr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5" tIns="45647" rIns="91295" bIns="45647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проведено 70 фестивалей и конкурсов, 16 государственных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праздников       (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более 1,7 млн человек)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803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учащихся детских школ искусств стали лауреатами и дипломантами различных фестивалей и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конкурсов</a:t>
            </a: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парке у «Музея-диорамы» установлена «Аллея Героев»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2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agushhina\Desktop\Отчет главы\2016\Фото культуры хорошие\Масленица в парке Шинник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46" y="3933056"/>
            <a:ext cx="4016187" cy="26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67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870749"/>
              </p:ext>
            </p:extLst>
          </p:nvPr>
        </p:nvGraphicFramePr>
        <p:xfrm>
          <a:off x="107504" y="22312"/>
          <a:ext cx="8352928" cy="864096"/>
        </p:xfrm>
        <a:graphic>
          <a:graphicData uri="http://schemas.openxmlformats.org/drawingml/2006/table">
            <a:tbl>
              <a:tblPr/>
              <a:tblGrid>
                <a:gridCol w="8352928"/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Обеспечение безопасности граждан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" name="Рисунок 9" descr="C:\Users\avturimov\Desktop\отчет главы 2016\МЧС Доклад о развитии за 2016 год\Обучение\IMG_243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7838"/>
            <a:ext cx="4104456" cy="273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vturimov\Desktop\отчет главы 2016\МЧС Доклад о развитии за 2016 год\ЕДДС\IMG_248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1247"/>
            <a:ext cx="4103320" cy="27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avturimov\Desktop\отчет главы 2016\МЧС Доклад о развитии за 2016 год\Экипировка спасателей\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104456" cy="27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avturimov\Desktop\отчет главы 2016\МЧС Доклад о развитии за 2016 год\Силы постоянной готовности\IMG_122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251520" y="1124744"/>
            <a:ext cx="4103320" cy="2735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0839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130968"/>
              </p:ext>
            </p:extLst>
          </p:nvPr>
        </p:nvGraphicFramePr>
        <p:xfrm>
          <a:off x="145318" y="9236"/>
          <a:ext cx="8315114" cy="764704"/>
        </p:xfrm>
        <a:graphic>
          <a:graphicData uri="http://schemas.openxmlformats.org/drawingml/2006/table">
            <a:tbl>
              <a:tblPr/>
              <a:tblGrid>
                <a:gridCol w="831511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Перспективы развития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122" name="Picture 2" descr="C:\Users\aagushhina\Desktop\Отчет главы\Общие фото\физкультура\Стадион Чай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1" y="3717032"/>
            <a:ext cx="422924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0_Детсад Ильюшина\0_Фасады\Рисунок (8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4733" r="5280" b="14067"/>
          <a:stretch/>
        </p:blipFill>
        <p:spPr bwMode="auto">
          <a:xfrm>
            <a:off x="4664724" y="978046"/>
            <a:ext cx="4229243" cy="251577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xtLst/>
        </p:spPr>
      </p:pic>
      <p:pic>
        <p:nvPicPr>
          <p:cNvPr id="7" name="Picture 3" descr="D:\0_Школа на 1224уч Шишкова,140б\Фасады\школа-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41" y="978045"/>
            <a:ext cx="4229243" cy="2515774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solidFill>
              <a:schemeClr val="bg1">
                <a:lumMod val="85000"/>
              </a:schemeClr>
            </a:solidFill>
          </a:ln>
          <a:extLst/>
        </p:spPr>
      </p:pic>
      <p:pic>
        <p:nvPicPr>
          <p:cNvPr id="8" name="Рисунок 7" descr="C:\Documents and Settings\ivarhipova\Local Settings\Temporary Internet Files\Content.Word\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4724" y="3717032"/>
            <a:ext cx="4229243" cy="273630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7846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 rotWithShape="1">
          <a:blip r:embed="rId2" cstate="print">
            <a:lum bright="40000" contrast="-20000"/>
          </a:blip>
          <a:srcRect l="4208" t="-450" r="3845" b="7709"/>
          <a:stretch/>
        </p:blipFill>
        <p:spPr>
          <a:xfrm>
            <a:off x="-24383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7504" y="2946521"/>
            <a:ext cx="9144000" cy="92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5" tIns="45647" rIns="91295" bIns="45647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19066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696351"/>
              </p:ext>
            </p:extLst>
          </p:nvPr>
        </p:nvGraphicFramePr>
        <p:xfrm>
          <a:off x="0" y="-99392"/>
          <a:ext cx="8643934" cy="958161"/>
        </p:xfrm>
        <a:graphic>
          <a:graphicData uri="http://schemas.openxmlformats.org/drawingml/2006/table">
            <a:tbl>
              <a:tblPr/>
              <a:tblGrid>
                <a:gridCol w="8643934"/>
              </a:tblGrid>
              <a:tr h="958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Экономические показатели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889556"/>
            <a:ext cx="190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% к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предыдущему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738654"/>
              </p:ext>
            </p:extLst>
          </p:nvPr>
        </p:nvGraphicFramePr>
        <p:xfrm>
          <a:off x="0" y="1412777"/>
          <a:ext cx="91440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0081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12629"/>
              </p:ext>
            </p:extLst>
          </p:nvPr>
        </p:nvGraphicFramePr>
        <p:xfrm>
          <a:off x="0" y="9236"/>
          <a:ext cx="8460432" cy="764704"/>
        </p:xfrm>
        <a:graphic>
          <a:graphicData uri="http://schemas.openxmlformats.org/drawingml/2006/table">
            <a:tbl>
              <a:tblPr/>
              <a:tblGrid>
                <a:gridCol w="8460432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Численность постоянного</a:t>
                      </a:r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 </a:t>
                      </a:r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населения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057005"/>
              </p:ext>
            </p:extLst>
          </p:nvPr>
        </p:nvGraphicFramePr>
        <p:xfrm>
          <a:off x="54326" y="908720"/>
          <a:ext cx="898217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0311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359890"/>
              </p:ext>
            </p:extLst>
          </p:nvPr>
        </p:nvGraphicFramePr>
        <p:xfrm>
          <a:off x="0" y="0"/>
          <a:ext cx="8657037" cy="778396"/>
        </p:xfrm>
        <a:graphic>
          <a:graphicData uri="http://schemas.openxmlformats.org/drawingml/2006/table">
            <a:tbl>
              <a:tblPr/>
              <a:tblGrid>
                <a:gridCol w="8657037"/>
              </a:tblGrid>
              <a:tr h="778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Доходы населения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57534"/>
              </p:ext>
            </p:extLst>
          </p:nvPr>
        </p:nvGraphicFramePr>
        <p:xfrm>
          <a:off x="133820" y="980728"/>
          <a:ext cx="88763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13915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697763"/>
              </p:ext>
            </p:extLst>
          </p:nvPr>
        </p:nvGraphicFramePr>
        <p:xfrm>
          <a:off x="0" y="9236"/>
          <a:ext cx="8643934" cy="764704"/>
        </p:xfrm>
        <a:graphic>
          <a:graphicData uri="http://schemas.openxmlformats.org/drawingml/2006/table">
            <a:tbl>
              <a:tblPr/>
              <a:tblGrid>
                <a:gridCol w="864393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Бюджет городского округа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19048783"/>
              </p:ext>
            </p:extLst>
          </p:nvPr>
        </p:nvGraphicFramePr>
        <p:xfrm>
          <a:off x="179512" y="908720"/>
          <a:ext cx="8856983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0588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728115"/>
              </p:ext>
            </p:extLst>
          </p:nvPr>
        </p:nvGraphicFramePr>
        <p:xfrm>
          <a:off x="0" y="9236"/>
          <a:ext cx="8643934" cy="764704"/>
        </p:xfrm>
        <a:graphic>
          <a:graphicData uri="http://schemas.openxmlformats.org/drawingml/2006/table">
            <a:tbl>
              <a:tblPr/>
              <a:tblGrid>
                <a:gridCol w="8643934"/>
              </a:tblGrid>
              <a:tr h="76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Привлечение средств на развитие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9303322"/>
              </p:ext>
            </p:extLst>
          </p:nvPr>
        </p:nvGraphicFramePr>
        <p:xfrm>
          <a:off x="107504" y="980728"/>
          <a:ext cx="8853601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6558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85818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436708"/>
              </p:ext>
            </p:extLst>
          </p:nvPr>
        </p:nvGraphicFramePr>
        <p:xfrm>
          <a:off x="0" y="30350"/>
          <a:ext cx="9144000" cy="755468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755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Муниципальная собственность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767648024"/>
              </p:ext>
            </p:extLst>
          </p:nvPr>
        </p:nvGraphicFramePr>
        <p:xfrm>
          <a:off x="0" y="836712"/>
          <a:ext cx="4427984" cy="576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304500363"/>
              </p:ext>
            </p:extLst>
          </p:nvPr>
        </p:nvGraphicFramePr>
        <p:xfrm>
          <a:off x="4499992" y="908720"/>
          <a:ext cx="4644008" cy="5673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1655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44693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5" descr="Администрация Воронежской облас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934" y="0"/>
            <a:ext cx="50006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854236"/>
              </p:ext>
            </p:extLst>
          </p:nvPr>
        </p:nvGraphicFramePr>
        <p:xfrm>
          <a:off x="0" y="13927"/>
          <a:ext cx="8536430" cy="684114"/>
        </p:xfrm>
        <a:graphic>
          <a:graphicData uri="http://schemas.openxmlformats.org/drawingml/2006/table">
            <a:tbl>
              <a:tblPr/>
              <a:tblGrid>
                <a:gridCol w="8536430"/>
              </a:tblGrid>
              <a:tr h="684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</a:rPr>
                        <a:t>Муниципальные закупки</a:t>
                      </a:r>
                    </a:p>
                  </a:txBody>
                  <a:tcPr marL="5329" marR="5329" marT="53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17956078"/>
              </p:ext>
            </p:extLst>
          </p:nvPr>
        </p:nvGraphicFramePr>
        <p:xfrm>
          <a:off x="179512" y="908720"/>
          <a:ext cx="885698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4791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14836</TotalTime>
  <Words>692</Words>
  <Application>Microsoft Office PowerPoint</Application>
  <PresentationFormat>Экран (4:3)</PresentationFormat>
  <Paragraphs>238</Paragraphs>
  <Slides>24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УФБП АГО Г ВОРОНЕЖ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Ковалева-О-С</dc:creator>
  <cp:lastModifiedBy>Гущина А.А.</cp:lastModifiedBy>
  <cp:revision>907</cp:revision>
  <cp:lastPrinted>2017-05-11T11:15:32Z</cp:lastPrinted>
  <dcterms:created xsi:type="dcterms:W3CDTF">2014-04-16T07:09:19Z</dcterms:created>
  <dcterms:modified xsi:type="dcterms:W3CDTF">2017-05-11T15:06:08Z</dcterms:modified>
</cp:coreProperties>
</file>