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49" r:id="rId2"/>
    <p:sldId id="364" r:id="rId3"/>
    <p:sldId id="409" r:id="rId4"/>
    <p:sldId id="423" r:id="rId5"/>
    <p:sldId id="367" r:id="rId6"/>
    <p:sldId id="370" r:id="rId7"/>
    <p:sldId id="418" r:id="rId8"/>
    <p:sldId id="410" r:id="rId9"/>
    <p:sldId id="403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369" r:id="rId18"/>
    <p:sldId id="420" r:id="rId19"/>
    <p:sldId id="385" r:id="rId20"/>
    <p:sldId id="383" r:id="rId21"/>
    <p:sldId id="389" r:id="rId22"/>
    <p:sldId id="391" r:id="rId23"/>
    <p:sldId id="422" r:id="rId24"/>
    <p:sldId id="384" r:id="rId25"/>
    <p:sldId id="386" r:id="rId26"/>
    <p:sldId id="424" r:id="rId27"/>
    <p:sldId id="354" r:id="rId2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9731" autoAdjust="0"/>
  </p:normalViewPr>
  <p:slideViewPr>
    <p:cSldViewPr>
      <p:cViewPr>
        <p:scale>
          <a:sx n="100" d="100"/>
          <a:sy n="100" d="100"/>
        </p:scale>
        <p:origin x="-210" y="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выделено,тыс. руб.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3.2882410428973108E-2"/>
                  <c:y val="-1.1257614402182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2500</c:v>
                </c:pt>
                <c:pt idx="1">
                  <c:v>1400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освоено, тыс. руб.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92517027298285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25E-2"/>
                  <c:y val="5.7291004836089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400</c:v>
                </c:pt>
                <c:pt idx="1">
                  <c:v>1300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865216"/>
        <c:axId val="23760256"/>
      </c:barChart>
      <c:catAx>
        <c:axId val="23865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760256"/>
        <c:crosses val="autoZero"/>
        <c:auto val="1"/>
        <c:lblAlgn val="ctr"/>
        <c:lblOffset val="100"/>
        <c:noMultiLvlLbl val="0"/>
      </c:catAx>
      <c:valAx>
        <c:axId val="2376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8652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236647905411637"/>
          <c:y val="0.31421035960543392"/>
          <c:w val="0.30681525028292522"/>
          <c:h val="0.371579280789132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подвергнуто эвтаназии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438</c:v>
                </c:pt>
                <c:pt idx="1">
                  <c:v>317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стерилизовано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3.125E-2"/>
                  <c:y val="5.72910048360899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84768"/>
        <c:axId val="29766016"/>
      </c:barChart>
      <c:catAx>
        <c:axId val="2398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9766016"/>
        <c:crosses val="autoZero"/>
        <c:auto val="1"/>
        <c:lblAlgn val="ctr"/>
        <c:lblOffset val="100"/>
        <c:noMultiLvlLbl val="0"/>
      </c:catAx>
      <c:valAx>
        <c:axId val="29766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984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75267961930345"/>
          <c:y val="0.16731416416694442"/>
          <c:w val="0.40247317153084677"/>
          <c:h val="0.4954130392131370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Железнодорожный район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количество особей, шт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1"/>
                <c:pt idx="0">
                  <c:v>1590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Коминтерновский район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количество особей, шт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1"/>
                <c:pt idx="0">
                  <c:v>1090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Левобережный район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количество особей, шт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1"/>
                <c:pt idx="0">
                  <c:v>650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Ленинский район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количество особей, шт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1"/>
                <c:pt idx="0">
                  <c:v>315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Советский район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количество особей, шт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1"/>
                <c:pt idx="0">
                  <c:v>800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Центральный район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1"/>
                <c:pt idx="0">
                  <c:v>количество особей, шт</c:v>
                </c:pt>
              </c:strCache>
            </c:strRef>
          </c:cat>
          <c:val>
            <c:numRef>
              <c:f>Лист1!$G$2:$G$5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9815552"/>
        <c:axId val="29817088"/>
        <c:axId val="0"/>
      </c:bar3DChart>
      <c:catAx>
        <c:axId val="29815552"/>
        <c:scaling>
          <c:orientation val="minMax"/>
        </c:scaling>
        <c:delete val="0"/>
        <c:axPos val="b"/>
        <c:majorTickMark val="out"/>
        <c:minorTickMark val="none"/>
        <c:tickLblPos val="nextTo"/>
        <c:crossAx val="29817088"/>
        <c:crosses val="autoZero"/>
        <c:auto val="1"/>
        <c:lblAlgn val="ctr"/>
        <c:lblOffset val="100"/>
        <c:noMultiLvlLbl val="0"/>
      </c:catAx>
      <c:valAx>
        <c:axId val="29817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9815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881776066421992"/>
          <c:y val="3.8200049212598432E-2"/>
          <c:w val="0.33399013296432223"/>
          <c:h val="0.8267249015748031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нарушения режима охраны ООПТ</c:v>
                </c:pt>
                <c:pt idx="1">
                  <c:v>нарушения в области охраны зеленого фонда</c:v>
                </c:pt>
                <c:pt idx="2">
                  <c:v>нарушения в области обращения с отходами</c:v>
                </c:pt>
                <c:pt idx="3">
                  <c:v>нарушения связанные со сбросом сточных вод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47</c:v>
                </c:pt>
                <c:pt idx="1">
                  <c:v>21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нарушения режима охраны ООПТ</c:v>
                </c:pt>
                <c:pt idx="1">
                  <c:v>нарушения в области охраны зеленого фонда</c:v>
                </c:pt>
                <c:pt idx="2">
                  <c:v>нарушения в области обращения с отходами</c:v>
                </c:pt>
                <c:pt idx="3">
                  <c:v>нарушения связанные со сбросом сточных вод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aseline="0"/>
            </a:pPr>
            <a:endParaRPr lang="ru-RU"/>
          </a:p>
        </c:txPr>
      </c:legendEntry>
      <c:layout>
        <c:manualLayout>
          <c:xMode val="edge"/>
          <c:yMode val="edge"/>
          <c:x val="0.62812215309410069"/>
          <c:y val="3.4523799063326518E-2"/>
          <c:w val="0.36029093989556715"/>
          <c:h val="0.9180217385573822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gradFill>
      <a:gsLst>
        <a:gs pos="0">
          <a:srgbClr val="FFCC00">
            <a:alpha val="60000"/>
          </a:srgbClr>
        </a:gs>
        <a:gs pos="35000">
          <a:srgbClr val="FFE269">
            <a:alpha val="60000"/>
          </a:srgbClr>
        </a:gs>
        <a:gs pos="100000">
          <a:srgbClr val="FFFFAB">
            <a:alpha val="30000"/>
          </a:srgbClr>
        </a:gs>
      </a:gsLst>
      <a:lin ang="16200000" scaled="1"/>
    </a:gradFill>
    <a:ln>
      <a:solidFill>
        <a:schemeClr val="accent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компенсационная стоимость за вынужденную рубку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3"/>
              <c:spPr>
                <a:solidFill>
                  <a:srgbClr val="92D05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Всего в 2015 году</c:v>
                </c:pt>
                <c:pt idx="2">
                  <c:v>2016</c:v>
                </c:pt>
                <c:pt idx="3">
                  <c:v>Всего в 2016 году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7.2</c:v>
                </c:pt>
                <c:pt idx="1">
                  <c:v>42.79</c:v>
                </c:pt>
                <c:pt idx="2">
                  <c:v>9.4</c:v>
                </c:pt>
                <c:pt idx="3">
                  <c:v>55.2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плата за негативное воздействие на окружающую среду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2015</c:v>
                </c:pt>
                <c:pt idx="1">
                  <c:v>Всего в 2015 году</c:v>
                </c:pt>
                <c:pt idx="2">
                  <c:v>2016</c:v>
                </c:pt>
                <c:pt idx="3">
                  <c:v>Всего в 2016 году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35.590000000000003</c:v>
                </c:pt>
                <c:pt idx="2">
                  <c:v>45.8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628096"/>
        <c:axId val="26629632"/>
        <c:axId val="0"/>
      </c:bar3DChart>
      <c:catAx>
        <c:axId val="266280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6629632"/>
        <c:crosses val="autoZero"/>
        <c:auto val="1"/>
        <c:lblAlgn val="ctr"/>
        <c:lblOffset val="100"/>
        <c:noMultiLvlLbl val="0"/>
      </c:catAx>
      <c:valAx>
        <c:axId val="266296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6628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AD88F5-45AB-4718-8645-066433D0EAE4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1799A-E389-46B6-AC9F-AD9EB15FD3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8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1799A-E389-46B6-AC9F-AD9EB15FD3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6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1799A-E389-46B6-AC9F-AD9EB15FD37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44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1799A-E389-46B6-AC9F-AD9EB15FD37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655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46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50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589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27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12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36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40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85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99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54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B02D-DB66-4705-B5E5-095D25A18E32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FE0BE-360E-412A-9C4B-24DA5F9AA4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698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prezentacia-voronezh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357166"/>
            <a:ext cx="2571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Администрация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городского</a:t>
            </a:r>
          </a:p>
          <a:p>
            <a:pPr algn="ctr"/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округа 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город </a:t>
            </a:r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Воронеж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43636" y="357166"/>
            <a:ext cx="30003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b="1" i="1" dirty="0">
                <a:solidFill>
                  <a:schemeClr val="bg1"/>
                </a:solidFill>
                <a:latin typeface="Times New Roman" pitchFamily="18" charset="0"/>
              </a:rPr>
              <a:t>Управление </a:t>
            </a:r>
            <a:r>
              <a:rPr lang="ru-RU" sz="1200" b="1" i="1" dirty="0" smtClean="0">
                <a:solidFill>
                  <a:schemeClr val="bg1"/>
                </a:solidFill>
                <a:latin typeface="Times New Roman" pitchFamily="18" charset="0"/>
              </a:rPr>
              <a:t>экологии</a:t>
            </a:r>
            <a:endParaRPr lang="ru-RU" sz="1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6576" y="1008113"/>
            <a:ext cx="9150576" cy="5849888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200" b="1" i="1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44693B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99823" y="5857892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39552" y="3501008"/>
            <a:ext cx="806489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/>
            <a:r>
              <a:rPr lang="ru-RU" sz="3200" b="1" i="1" dirty="0" smtClean="0">
                <a:solidFill>
                  <a:srgbClr val="005C2A"/>
                </a:solidFill>
              </a:rPr>
              <a:t>Вопрос № 3  </a:t>
            </a:r>
            <a:endParaRPr lang="ru-RU" sz="3200" b="1" i="1" dirty="0">
              <a:solidFill>
                <a:srgbClr val="005C2A"/>
              </a:solidFill>
            </a:endParaRPr>
          </a:p>
          <a:p>
            <a:pPr lvl="0" algn="ctr"/>
            <a:r>
              <a:rPr lang="ru-RU" sz="3200" b="1" i="1" dirty="0">
                <a:solidFill>
                  <a:srgbClr val="005C2A"/>
                </a:solidFill>
              </a:rPr>
              <a:t>«О мероприятиях в рамках года экологии»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0032" y="5719392"/>
            <a:ext cx="4140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C2A"/>
                </a:solidFill>
              </a:rPr>
              <a:t>Руководитель управления экологии </a:t>
            </a:r>
          </a:p>
          <a:p>
            <a:pPr algn="ctr"/>
            <a:r>
              <a:rPr lang="ru-RU" sz="1600" b="1" dirty="0" smtClean="0">
                <a:solidFill>
                  <a:srgbClr val="005C2A"/>
                </a:solidFill>
              </a:rPr>
              <a:t>Н.В. Ветер</a:t>
            </a:r>
            <a:endParaRPr lang="ru-RU" sz="1600" b="1" dirty="0">
              <a:solidFill>
                <a:srgbClr val="005C2A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39552" y="1988840"/>
            <a:ext cx="80648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005C2A"/>
                </a:solidFill>
              </a:rPr>
              <a:t>Оперативное рабочее совещание у главы городского </a:t>
            </a:r>
            <a:r>
              <a:rPr lang="ru-RU" sz="2400" i="1" dirty="0">
                <a:solidFill>
                  <a:srgbClr val="005C2A"/>
                </a:solidFill>
              </a:rPr>
              <a:t>округа город Воронеж 30.01.2017 года </a:t>
            </a:r>
          </a:p>
          <a:p>
            <a:pPr lvl="0" algn="ctr"/>
            <a:endParaRPr lang="ru-RU" sz="2400" i="1" dirty="0" smtClean="0">
              <a:solidFill>
                <a:srgbClr val="005C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6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«Формирование </a:t>
            </a:r>
            <a:r>
              <a:rPr lang="ru-RU" sz="2800" b="1" dirty="0"/>
              <a:t>комфортной городской </a:t>
            </a:r>
            <a:r>
              <a:rPr lang="ru-RU" sz="2800" b="1" dirty="0" smtClean="0"/>
              <a:t>среды»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88224" y="646807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8204461"/>
              </p:ext>
            </p:extLst>
          </p:nvPr>
        </p:nvGraphicFramePr>
        <p:xfrm>
          <a:off x="107504" y="836712"/>
          <a:ext cx="8784976" cy="5555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61926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Наименование мероприятия,                                                                         объекта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Объем работ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98296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Строительство  Воронежского центрального парка (II очередь), </a:t>
                      </a:r>
                    </a:p>
                    <a:p>
                      <a:pPr algn="ctr"/>
                      <a:r>
                        <a:rPr lang="ru-RU" sz="1300" dirty="0" smtClean="0"/>
                        <a:t>ул. Ленина,10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Реконструкция и создание новых дорожно-</a:t>
                      </a:r>
                      <a:r>
                        <a:rPr lang="ru-RU" sz="1300" dirty="0" err="1" smtClean="0"/>
                        <a:t>тропиночных</a:t>
                      </a:r>
                      <a:r>
                        <a:rPr lang="ru-RU" sz="1300" dirty="0" smtClean="0"/>
                        <a:t> сетей, устройство входной группы со стороны ул. Ипподромная, установка ограждения по периметру парка, устройство велодорожек, строительство кафе, установка комплексной спортивной площадки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Проведение мероприятий по благоустройству сквера "Чайка", ул. Новосибирская, 80 в  </a:t>
                      </a:r>
                    </a:p>
                    <a:p>
                      <a:pPr algn="ctr"/>
                      <a:r>
                        <a:rPr lang="ru-RU" sz="1300" dirty="0" smtClean="0"/>
                        <a:t>(II очередь)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Устройство дорожек, установка форм малой архитектуры, озеленение, устройство спортивной площадки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Благоустройство сквера "Дубрава", ул. Шишкова, 83 л, Московский пр-т, 100с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 Устройство пешеходных дорожек, освещения, установка детских и спортивных площадок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Проектирование и реконструкция парка "Орленок", </a:t>
                      </a:r>
                    </a:p>
                    <a:p>
                      <a:pPr algn="ctr"/>
                      <a:r>
                        <a:rPr lang="ru-RU" sz="1300" dirty="0" smtClean="0"/>
                        <a:t>ул. Чайковского, 6 д 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Проектирование и проведение комплексного благоустройства, в том числе с озеленением, созданием детских игровых зон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108388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Проектирование и строительство Детского литературного парка, пл. Детей,1 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Реконструкция и создание новых дорожно-</a:t>
                      </a:r>
                      <a:r>
                        <a:rPr lang="ru-RU" sz="1300" dirty="0" err="1" smtClean="0"/>
                        <a:t>тропиночных</a:t>
                      </a:r>
                      <a:r>
                        <a:rPr lang="ru-RU" sz="1300" dirty="0" smtClean="0"/>
                        <a:t> сетей, лестничных сходов, парковки.</a:t>
                      </a:r>
                    </a:p>
                    <a:p>
                      <a:pPr algn="ctr"/>
                      <a:r>
                        <a:rPr lang="ru-RU" sz="1300" dirty="0" smtClean="0"/>
                        <a:t>Строительство детское литературное кафе, туалета.</a:t>
                      </a:r>
                    </a:p>
                    <a:p>
                      <a:pPr algn="ctr"/>
                      <a:r>
                        <a:rPr lang="ru-RU" sz="1300" dirty="0" smtClean="0"/>
                        <a:t>Организация игровой площадки, зоны чтения, пункта продажи книг, лектория.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7602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Благоустройство парка "БАМ",</a:t>
                      </a:r>
                    </a:p>
                    <a:p>
                      <a:pPr algn="ctr"/>
                      <a:r>
                        <a:rPr lang="ru-RU" sz="1300" dirty="0" smtClean="0"/>
                        <a:t> ул. Ростовская, 62д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/>
                        <a:t>Устройство пешеходных дорожек, освещения, установка детских и спортивных площадок</a:t>
                      </a:r>
                      <a:endParaRPr lang="ru-RU" sz="1300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6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0967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/>
              <a:t>Б</a:t>
            </a:r>
            <a:r>
              <a:rPr lang="ru-RU" sz="2800" b="1" dirty="0" smtClean="0"/>
              <a:t>лагоустройство сквера </a:t>
            </a:r>
            <a:r>
              <a:rPr lang="ru-RU" sz="2800" b="1" dirty="0"/>
              <a:t>«Чайка»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34150" y="646807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06387"/>
            <a:ext cx="8964488" cy="502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0967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Благоустройство </a:t>
            </a:r>
            <a:r>
              <a:rPr lang="ru-RU" sz="2800" b="1" dirty="0"/>
              <a:t>сквера Дома Офицеров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36711"/>
            <a:ext cx="7041509" cy="590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Благоустройство территории </a:t>
            </a:r>
            <a:br>
              <a:rPr lang="ru-RU" sz="2800" b="1" dirty="0" smtClean="0"/>
            </a:br>
            <a:r>
              <a:rPr lang="ru-RU" sz="2800" b="1" dirty="0" smtClean="0"/>
              <a:t>по </a:t>
            </a:r>
            <a:r>
              <a:rPr lang="ru-RU" sz="2800" b="1" dirty="0"/>
              <a:t>Ленинскому </a:t>
            </a:r>
            <a:r>
              <a:rPr lang="ru-RU" sz="2800" b="1" dirty="0" smtClean="0"/>
              <a:t>проспекту, 154</a:t>
            </a: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93" y="1268760"/>
            <a:ext cx="8408160" cy="48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9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2"/>
            <a:ext cx="9143999" cy="60967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Развитие </a:t>
            </a:r>
            <a:r>
              <a:rPr lang="ru-RU" sz="2800" b="1" dirty="0"/>
              <a:t>сквера «</a:t>
            </a:r>
            <a:r>
              <a:rPr lang="ru-RU" sz="2800" b="1" dirty="0" err="1"/>
              <a:t>Бринкманский</a:t>
            </a:r>
            <a:r>
              <a:rPr lang="ru-RU" sz="2800" b="1" dirty="0"/>
              <a:t> сад»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5506" r="21771" b="11694"/>
          <a:stretch/>
        </p:blipFill>
        <p:spPr>
          <a:xfrm>
            <a:off x="4427984" y="1556792"/>
            <a:ext cx="4506807" cy="41726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1" r="6250" b="10516"/>
          <a:stretch/>
        </p:blipFill>
        <p:spPr>
          <a:xfrm>
            <a:off x="251520" y="1052736"/>
            <a:ext cx="4036964" cy="2431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5473" r="14063" b="12283"/>
          <a:stretch/>
        </p:blipFill>
        <p:spPr>
          <a:xfrm>
            <a:off x="277761" y="4077072"/>
            <a:ext cx="4035600" cy="243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6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-19050"/>
            <a:ext cx="9143999" cy="60967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Организация </a:t>
            </a:r>
            <a:r>
              <a:rPr lang="ru-RU" sz="2800" b="1" dirty="0"/>
              <a:t>новых цветников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639366" y="646807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55" y="850057"/>
            <a:ext cx="4036609" cy="28185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82" y="3965620"/>
            <a:ext cx="3954793" cy="25355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416" y="3914983"/>
            <a:ext cx="3688032" cy="259342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799" y="840288"/>
            <a:ext cx="4153167" cy="281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8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Схема размещения НТО и </a:t>
            </a:r>
            <a:r>
              <a:rPr lang="ru-RU" sz="2800" b="1" dirty="0"/>
              <a:t>типовые архитектурные решения нестационарных торговых объектов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9542" y="6408611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5" r="1249" b="6760"/>
          <a:stretch/>
        </p:blipFill>
        <p:spPr>
          <a:xfrm>
            <a:off x="499276" y="903491"/>
            <a:ext cx="3640676" cy="262991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961331"/>
            <a:ext cx="1377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/>
              <a:t>Воронежский центральный парк</a:t>
            </a:r>
            <a:endParaRPr lang="ru-RU" sz="10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080" y="927732"/>
            <a:ext cx="3672408" cy="25814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620" y="3933056"/>
            <a:ext cx="3657844" cy="2654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76" y="3933056"/>
            <a:ext cx="3640676" cy="265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32"/>
            <a:ext cx="9144000" cy="63185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Организованы ледовые катки в парках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244" y="908720"/>
            <a:ext cx="8435280" cy="4525963"/>
          </a:xfrm>
        </p:spPr>
        <p:txBody>
          <a:bodyPr>
            <a:normAutofit/>
          </a:bodyPr>
          <a:lstStyle/>
          <a:p>
            <a:pPr marL="265113" lvl="0" indent="-180975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>«Орленок» (ул. Чайковского, </a:t>
            </a:r>
            <a:r>
              <a:rPr lang="ru-RU" sz="2000" dirty="0" smtClean="0"/>
              <a:t>6);</a:t>
            </a:r>
          </a:p>
          <a:p>
            <a:pPr marL="265113" lvl="0" indent="-180975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/>
              <a:t>Воронежский центральный </a:t>
            </a:r>
            <a:r>
              <a:rPr lang="ru-RU" sz="2000" dirty="0" smtClean="0"/>
              <a:t>парк</a:t>
            </a:r>
          </a:p>
          <a:p>
            <a:pPr marL="84138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ru-RU" sz="2000" dirty="0" smtClean="0"/>
              <a:t>(ул. Ленина, 10);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fontAlgn="base">
              <a:buNone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3. </a:t>
            </a:r>
            <a:r>
              <a:rPr lang="ru-RU" sz="2000" dirty="0"/>
              <a:t>«Южный</a:t>
            </a:r>
            <a:r>
              <a:rPr lang="ru-RU" sz="2000" dirty="0" smtClean="0"/>
              <a:t>»</a:t>
            </a:r>
          </a:p>
          <a:p>
            <a:pPr marL="0" indent="0" fontAlgn="base">
              <a:buNone/>
            </a:pPr>
            <a:r>
              <a:rPr lang="ru-RU" sz="2000" dirty="0" smtClean="0"/>
              <a:t> </a:t>
            </a:r>
            <a:r>
              <a:rPr lang="ru-RU" sz="2000" dirty="0"/>
              <a:t>(ул. Новосибирская, 5в</a:t>
            </a:r>
            <a:r>
              <a:rPr lang="ru-RU" sz="2000" dirty="0" smtClean="0"/>
              <a:t>);</a:t>
            </a:r>
            <a:endParaRPr lang="ru-RU" sz="2000" dirty="0"/>
          </a:p>
          <a:p>
            <a:pPr marL="0" indent="0" fontAlgn="base">
              <a:buNone/>
            </a:pPr>
            <a:r>
              <a:rPr lang="ru-RU" sz="2000" dirty="0" smtClean="0"/>
              <a:t> 4. «Алые </a:t>
            </a:r>
            <a:r>
              <a:rPr lang="ru-RU" sz="2000" dirty="0"/>
              <a:t>паруса» </a:t>
            </a:r>
            <a:endParaRPr lang="ru-RU" sz="2000" dirty="0" smtClean="0"/>
          </a:p>
          <a:p>
            <a:pPr marL="0" indent="0" fontAlgn="base">
              <a:buNone/>
            </a:pPr>
            <a:r>
              <a:rPr lang="ru-RU" sz="2000" dirty="0" smtClean="0"/>
              <a:t>(</a:t>
            </a:r>
            <a:r>
              <a:rPr lang="ru-RU" sz="2000" dirty="0"/>
              <a:t>ул. </a:t>
            </a:r>
            <a:r>
              <a:rPr lang="ru-RU" sz="2000" dirty="0" err="1"/>
              <a:t>Арзамасская</a:t>
            </a:r>
            <a:r>
              <a:rPr lang="ru-RU" sz="2000" dirty="0"/>
              <a:t>, 4д</a:t>
            </a:r>
            <a:r>
              <a:rPr lang="ru-RU" sz="2000" dirty="0" smtClean="0"/>
              <a:t>);</a:t>
            </a:r>
            <a:endParaRPr lang="ru-RU" sz="2000" dirty="0"/>
          </a:p>
          <a:p>
            <a:pPr marL="84138" lvl="0" indent="0">
              <a:lnSpc>
                <a:spcPct val="115000"/>
              </a:lnSpc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33339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4" y="836712"/>
            <a:ext cx="3840000" cy="28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788720"/>
            <a:ext cx="3840000" cy="28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24" y="3788720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6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6" y="2332"/>
            <a:ext cx="9129464" cy="93610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Камеры </a:t>
            </a:r>
            <a:r>
              <a:rPr lang="ru-RU" sz="2800" b="1" dirty="0"/>
              <a:t>видеонаблюдения </a:t>
            </a:r>
            <a:r>
              <a:rPr lang="ru-RU" sz="2800" b="1" dirty="0" smtClean="0"/>
              <a:t>в парках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18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188360"/>
              </p:ext>
            </p:extLst>
          </p:nvPr>
        </p:nvGraphicFramePr>
        <p:xfrm>
          <a:off x="1115616" y="1196752"/>
          <a:ext cx="7128792" cy="5184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396"/>
                <a:gridCol w="3564396"/>
              </a:tblGrid>
              <a:tr h="638722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камер видеонаблюдения в парках и скверах, шт.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067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Воронежский центральный парк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 (5 поворотных)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467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«Алые паруса» 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67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«Южный»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467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«Чайка»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67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«Орлёнок»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467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«Патриотов»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67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«Комсомольский»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467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«Дельфин»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46739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Всего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81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4017666980"/>
              </p:ext>
            </p:extLst>
          </p:nvPr>
        </p:nvGraphicFramePr>
        <p:xfrm>
          <a:off x="107504" y="2132856"/>
          <a:ext cx="424847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r>
              <a:rPr lang="ru-RU" sz="2800" b="1" dirty="0" smtClean="0">
                <a:latin typeface="Calibri (Заголовки)"/>
                <a:cs typeface="Times New Roman" pitchFamily="18" charset="0"/>
              </a:rPr>
              <a:t>Исполнение </a:t>
            </a:r>
            <a:r>
              <a:rPr lang="ru-RU" sz="2800" b="1" dirty="0">
                <a:latin typeface="Calibri (Заголовки)"/>
                <a:cs typeface="Times New Roman" pitchFamily="18" charset="0"/>
              </a:rPr>
              <a:t>полномочий по отлову </a:t>
            </a:r>
            <a:endParaRPr lang="ru-RU" sz="2800" b="1" dirty="0" smtClean="0">
              <a:latin typeface="Calibri (Заголовки)"/>
              <a:cs typeface="Times New Roman" pitchFamily="18" charset="0"/>
            </a:endParaRPr>
          </a:p>
          <a:p>
            <a:r>
              <a:rPr lang="ru-RU" sz="2800" b="1" dirty="0" smtClean="0">
                <a:latin typeface="Calibri (Заголовки)"/>
                <a:cs typeface="Times New Roman" pitchFamily="18" charset="0"/>
              </a:rPr>
              <a:t>безнадзорных </a:t>
            </a:r>
            <a:r>
              <a:rPr lang="ru-RU" sz="2800" b="1" dirty="0">
                <a:latin typeface="Calibri (Заголовки)"/>
                <a:cs typeface="Times New Roman" pitchFamily="18" charset="0"/>
              </a:rPr>
              <a:t>животных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91421972"/>
              </p:ext>
            </p:extLst>
          </p:nvPr>
        </p:nvGraphicFramePr>
        <p:xfrm>
          <a:off x="4556322" y="2132856"/>
          <a:ext cx="433615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3528" y="134076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Выделенные и освоенные субвенции из областного бюджета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46873" y="13612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Объём и перечень </a:t>
            </a:r>
          </a:p>
          <a:p>
            <a:pPr algn="ctr"/>
            <a:r>
              <a:rPr lang="ru-RU" b="1" dirty="0" smtClean="0"/>
              <a:t>выполненных мероприятий</a:t>
            </a:r>
            <a:endParaRPr lang="ru-RU" b="1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664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1342"/>
            <a:ext cx="8229600" cy="63931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 (Заголовки)"/>
                <a:cs typeface="Times New Roman" pitchFamily="18" charset="0"/>
              </a:rPr>
              <a:t>2017 год - «Год экологии»</a:t>
            </a:r>
            <a:endParaRPr lang="ru-RU" sz="2800" b="1" dirty="0">
              <a:latin typeface="Calibri (Заголовки)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04859" y="6378565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965041"/>
            <a:ext cx="5472608" cy="563231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05.01.2016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7   «О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проведении в Российской Федерации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экологии»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Российской Федерации от 02.06.2016 №1082-р «Об утверждении Плана основных мероприятий по проведению в 2017 году в Российской Федерации Года экологии»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Распоряжение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Правительства Воронежской области от 18.06.2016 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№ 407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«Об утверждении Плана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 Воронежской области 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проведению в 2017 году в Российской Федерации Года экологии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основных мероприятий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проведению в 2017 году на территории городского округа город Воронеж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экологии утвержден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главой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городского округа город Воронеж 16.08.2016 </a:t>
            </a:r>
            <a:endParaRPr lang="ru-RU" dirty="0"/>
          </a:p>
        </p:txBody>
      </p:sp>
      <p:pic>
        <p:nvPicPr>
          <p:cNvPr id="4098" name="Picture 2" descr="C:\Users\yuvkovrizhka\Desktop\Год экологии\12508827_1040917282639685_4589260597533413309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3050" r="9401"/>
          <a:stretch/>
        </p:blipFill>
        <p:spPr bwMode="auto">
          <a:xfrm>
            <a:off x="5670376" y="1052736"/>
            <a:ext cx="3438128" cy="539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6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17118617"/>
              </p:ext>
            </p:extLst>
          </p:nvPr>
        </p:nvGraphicFramePr>
        <p:xfrm>
          <a:off x="1331640" y="1628800"/>
          <a:ext cx="66484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/>
          </a:p>
          <a:p>
            <a:endParaRPr lang="ru-RU" sz="2400" b="1" dirty="0"/>
          </a:p>
          <a:p>
            <a:r>
              <a:rPr lang="ru-RU" sz="2800" b="1" dirty="0" smtClean="0"/>
              <a:t>Результаты </a:t>
            </a:r>
            <a:r>
              <a:rPr lang="ru-RU" sz="2800" b="1" dirty="0"/>
              <a:t>мониторинга количества безнадзорных </a:t>
            </a:r>
            <a:r>
              <a:rPr lang="ru-RU" sz="2800" b="1" dirty="0" smtClean="0"/>
              <a:t>животных на </a:t>
            </a:r>
            <a:r>
              <a:rPr lang="ru-RU" sz="2800" b="1" dirty="0"/>
              <a:t>01.01.2017</a:t>
            </a:r>
          </a:p>
          <a:p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2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evpolyakova\AppData\Local\Microsoft\Windows\Temporary Internet Files\Content.Outlook\BFQEW6HG\Снимок Приют (2)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52928" cy="509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19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Земельный участок, определенный для строительства муниципального приюта для безнадзорных животных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240" y="6492875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968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47738"/>
              </p:ext>
            </p:extLst>
          </p:nvPr>
        </p:nvGraphicFramePr>
        <p:xfrm>
          <a:off x="107504" y="1052733"/>
          <a:ext cx="8928991" cy="52565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810"/>
                <a:gridCol w="2304297"/>
                <a:gridCol w="2037983"/>
                <a:gridCol w="2746901"/>
              </a:tblGrid>
              <a:tr h="7923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Объем израсходованных средств, тыс. руб.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Площадь ликвидированного захламления, га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Объем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вывезенных отходов, </a:t>
                      </a:r>
                      <a:endParaRPr lang="ru-RU" sz="15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chemeClr val="tx1"/>
                          </a:solidFill>
                          <a:effectLst/>
                        </a:rPr>
                        <a:t>куб. м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528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Железнодорожный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1078,7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190,0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4246,0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28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Коминтерновский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613,7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2967,0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792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Левобережный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690,6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106,0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2111,0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528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Ленинский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352,9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10,25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1534,0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766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Советский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работы выполнялись силами МБУ КБУ района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1,3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18708,0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7923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Центральный район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1577,4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0,2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5678,0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5282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Городской округ город Воронеж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4313,4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308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chemeClr val="tx1"/>
                          </a:solidFill>
                          <a:effectLst/>
                        </a:rPr>
                        <a:t>35304,0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2228" marR="62228" marT="0" marB="0"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919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Ликвидация мест захламления в 2016 году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6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80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1342"/>
            <a:ext cx="8229600" cy="84737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Незаконные уничтожения </a:t>
            </a:r>
            <a:br>
              <a:rPr lang="ru-RU" sz="2800" b="1" dirty="0" smtClean="0"/>
            </a:br>
            <a:r>
              <a:rPr lang="ru-RU" sz="2800" b="1" dirty="0" smtClean="0"/>
              <a:t>зелёных насаждений в 2016 году</a:t>
            </a:r>
            <a:r>
              <a:rPr lang="ru-RU" sz="2400" b="1" dirty="0" smtClean="0"/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04859" y="6378565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23</a:t>
            </a:fld>
            <a:endParaRPr lang="ru-RU" dirty="0"/>
          </a:p>
        </p:txBody>
      </p:sp>
      <p:cxnSp>
        <p:nvCxnSpPr>
          <p:cNvPr id="9" name="Прямая со стрелкой 8"/>
          <p:cNvCxnSpPr>
            <a:stCxn id="10" idx="3"/>
          </p:cNvCxnSpPr>
          <p:nvPr/>
        </p:nvCxnSpPr>
        <p:spPr>
          <a:xfrm>
            <a:off x="4248021" y="3663026"/>
            <a:ext cx="7743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143566" y="2186862"/>
            <a:ext cx="4104455" cy="2952328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  <a:alpha val="80000"/>
                </a:schemeClr>
              </a:gs>
              <a:gs pos="3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40000"/>
                  <a:lumOff val="60000"/>
                  <a:alpha val="1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Факты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незаконного уничтожения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деревьев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на территории городского округа город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Воронеж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04048" y="1340768"/>
            <a:ext cx="3960440" cy="1152128"/>
          </a:xfrm>
          <a:prstGeom prst="roundRect">
            <a:avLst/>
          </a:prstGeom>
          <a:gradFill>
            <a:gsLst>
              <a:gs pos="0">
                <a:srgbClr val="FFCC00">
                  <a:alpha val="60000"/>
                </a:srgbClr>
              </a:gs>
              <a:gs pos="35000">
                <a:srgbClr val="FFE269">
                  <a:alpha val="60000"/>
                </a:srgbClr>
              </a:gs>
              <a:gs pos="100000">
                <a:srgbClr val="FFFFAB">
                  <a:alpha val="30000"/>
                </a:srgbClr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ыявлены факты незаконной вырубки 450 деревьев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04109" y="1916832"/>
            <a:ext cx="0" cy="34923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004048" y="4833156"/>
            <a:ext cx="3960440" cy="1152128"/>
          </a:xfrm>
          <a:prstGeom prst="roundRect">
            <a:avLst/>
          </a:prstGeom>
          <a:gradFill>
            <a:gsLst>
              <a:gs pos="0">
                <a:srgbClr val="FFCC00">
                  <a:alpha val="60000"/>
                </a:srgbClr>
              </a:gs>
              <a:gs pos="35000">
                <a:srgbClr val="FFE269">
                  <a:alpha val="60000"/>
                </a:srgbClr>
              </a:gs>
              <a:gs pos="100000">
                <a:srgbClr val="FFFFAB">
                  <a:alpha val="30000"/>
                </a:srgbClr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возбуждено 23 уголовных дела, по остальным обращениям проводятся соответствующие проверки.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3122966"/>
            <a:ext cx="3960440" cy="1152128"/>
          </a:xfrm>
          <a:prstGeom prst="roundRect">
            <a:avLst/>
          </a:prstGeom>
          <a:gradFill>
            <a:gsLst>
              <a:gs pos="0">
                <a:srgbClr val="FFCC00">
                  <a:alpha val="60000"/>
                </a:srgbClr>
              </a:gs>
              <a:gs pos="35000">
                <a:srgbClr val="FFE269">
                  <a:alpha val="60000"/>
                </a:srgbClr>
              </a:gs>
              <a:gs pos="100000">
                <a:srgbClr val="FFFFAB">
                  <a:alpha val="30000"/>
                </a:srgbClr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направлено 57 материалов в правоохранительные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органы, ущерб составил 7,5 млн. руб.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604109" y="1916832"/>
            <a:ext cx="3999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604108" y="5408240"/>
            <a:ext cx="3999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4" idx="0"/>
          </p:cNvCxnSpPr>
          <p:nvPr/>
        </p:nvCxnSpPr>
        <p:spPr>
          <a:xfrm>
            <a:off x="6974103" y="2564904"/>
            <a:ext cx="10165" cy="558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974103" y="4275094"/>
            <a:ext cx="10165" cy="558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42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" y="0"/>
            <a:ext cx="9144000" cy="91988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latin typeface="Calibri (Заголовки)"/>
                <a:cs typeface="Times New Roman" pitchFamily="18" charset="0"/>
              </a:rPr>
              <a:t>Выявленные </a:t>
            </a:r>
            <a:r>
              <a:rPr lang="ru-RU" sz="2800" b="1" dirty="0" smtClean="0">
                <a:latin typeface="Calibri (Заголовки)"/>
                <a:cs typeface="Times New Roman" pitchFamily="18" charset="0"/>
              </a:rPr>
              <a:t>нарушения соблюдения требований муниципальных </a:t>
            </a:r>
            <a:r>
              <a:rPr lang="ru-RU" sz="2800" b="1" dirty="0">
                <a:latin typeface="Calibri (Заголовки)"/>
                <a:cs typeface="Times New Roman" pitchFamily="18" charset="0"/>
              </a:rPr>
              <a:t>правовых </a:t>
            </a:r>
            <a:r>
              <a:rPr lang="ru-RU" sz="2800" b="1" dirty="0" smtClean="0">
                <a:latin typeface="Calibri (Заголовки)"/>
                <a:cs typeface="Times New Roman" pitchFamily="18" charset="0"/>
              </a:rPr>
              <a:t>актов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24</a:t>
            </a:fld>
            <a:endParaRPr lang="ru-RU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43665715"/>
              </p:ext>
            </p:extLst>
          </p:nvPr>
        </p:nvGraphicFramePr>
        <p:xfrm>
          <a:off x="1475656" y="1556792"/>
          <a:ext cx="655272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89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77214801"/>
              </p:ext>
            </p:extLst>
          </p:nvPr>
        </p:nvGraphicFramePr>
        <p:xfrm>
          <a:off x="1403648" y="1412776"/>
          <a:ext cx="676875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-1" y="12998"/>
            <a:ext cx="9143999" cy="8754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Calibri (Заголовки)"/>
                <a:cs typeface="Times New Roman" pitchFamily="18" charset="0"/>
              </a:rPr>
              <a:t>Поступления в бюджет городского округа город Воронеж от неналоговых платежей, млн. руб.</a:t>
            </a:r>
            <a:endParaRPr lang="ru-RU" sz="2800" b="1" dirty="0">
              <a:latin typeface="Calibri (Заголовки)"/>
            </a:endParaRPr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42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983954"/>
              </p:ext>
            </p:extLst>
          </p:nvPr>
        </p:nvGraphicFramePr>
        <p:xfrm>
          <a:off x="2" y="44624"/>
          <a:ext cx="9143998" cy="6768752"/>
        </p:xfrm>
        <a:graphic>
          <a:graphicData uri="http://schemas.openxmlformats.org/drawingml/2006/table">
            <a:tbl>
              <a:tblPr firstRow="1" firstCol="1" bandRow="1" bandCol="1">
                <a:tableStyleId>{F5AB1C69-6EDB-4FF4-983F-18BD219EF322}</a:tableStyleId>
              </a:tblPr>
              <a:tblGrid>
                <a:gridCol w="404144"/>
                <a:gridCol w="5037762"/>
                <a:gridCol w="1701255"/>
                <a:gridCol w="2000837"/>
              </a:tblGrid>
              <a:tr h="1656184">
                <a:tc gridSpan="4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 (Заголовки)"/>
                        </a:rPr>
                        <a:t>ПРОЕКТ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(Заголовки)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 (Заголовки)"/>
                        </a:rPr>
                        <a:t>ПРОТОКОЛ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 (Заголовки)"/>
                        </a:rPr>
                        <a:t>поручений, определенных на еженедельном рабочем совещании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 (Заголовки)"/>
                        </a:rPr>
                        <a:t>у главы городского округа город Воронеж от 30 января 2017 года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Calibri (Заголовки)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 (Заголовки)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112"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br>
                        <a:rPr lang="ru-RU" sz="1200">
                          <a:effectLst/>
                        </a:rPr>
                      </a:br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Поручение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Ответственные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исполнители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Срок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исполнения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</a:tr>
              <a:tr h="1944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Проработать вопрос по включению облесённых земельных участков в лесопарковый </a:t>
                      </a:r>
                      <a:r>
                        <a:rPr lang="ru-RU" sz="1800" smtClean="0">
                          <a:effectLst/>
                        </a:rPr>
                        <a:t>зелёный пояс </a:t>
                      </a:r>
                      <a:r>
                        <a:rPr lang="ru-RU" sz="1800" dirty="0" smtClean="0">
                          <a:effectLst/>
                        </a:rPr>
                        <a:t>городского округа город Воронеж</a:t>
                      </a:r>
                    </a:p>
                  </a:txBody>
                  <a:tcPr marL="42076" marR="42076" marT="10908" marB="1090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Ветер Н.В.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</a:rPr>
                        <a:t>Огнева С.М.</a:t>
                      </a:r>
                    </a:p>
                  </a:txBody>
                  <a:tcPr marL="42076" marR="42076" marT="10908" marB="10908" anchor="ctr">
                    <a:solidFill>
                      <a:schemeClr val="accent3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9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effectLst/>
                        </a:rPr>
                        <a:t>до 20  декабря 2017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</a:tr>
              <a:tr h="2160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Провести работы по комплексному экологическому обследованию 15 перспективных особо охраняемых природных территорий местного значения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Ветер Н.В.</a:t>
                      </a: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 20  декабря 2017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076" marR="42076" marT="10908" marB="10908" anchor="ctr"/>
                </a:tc>
              </a:tr>
            </a:tbl>
          </a:graphicData>
        </a:graphic>
      </p:graphicFrame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76256" y="6468070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8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83568" y="1064940"/>
            <a:ext cx="7920880" cy="42362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69988" y="15049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1663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2636912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7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8" y="6381328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3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1342"/>
            <a:ext cx="8229600" cy="63931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Увеличение </a:t>
            </a:r>
            <a:r>
              <a:rPr lang="ru-RU" sz="2800" b="1" dirty="0"/>
              <a:t>зеленых зон общего пользования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04859" y="6378565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236131"/>
              </p:ext>
            </p:extLst>
          </p:nvPr>
        </p:nvGraphicFramePr>
        <p:xfrm>
          <a:off x="1187623" y="1628800"/>
          <a:ext cx="6840762" cy="2520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254"/>
                <a:gridCol w="2280254"/>
                <a:gridCol w="2280254"/>
              </a:tblGrid>
              <a:tr h="11674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11000">
                          <a:srgbClr val="8AA454"/>
                        </a:gs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Количество объектов, шт.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11000">
                          <a:srgbClr val="8AA454"/>
                        </a:gs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 Площадь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, га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11000">
                          <a:srgbClr val="8AA454"/>
                        </a:gs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  <a:tr h="676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267 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885 </a:t>
                      </a:r>
                      <a:endParaRPr lang="ru-RU" dirty="0"/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67639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280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900 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3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61342"/>
            <a:ext cx="8229600" cy="63931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Лесопарковый зеленый пояс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городского округа город Воронеж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04859" y="6378565"/>
            <a:ext cx="2133600" cy="365125"/>
          </a:xfrm>
        </p:spPr>
        <p:txBody>
          <a:bodyPr/>
          <a:lstStyle/>
          <a:p>
            <a:fld id="{934FE0BE-360E-412A-9C4B-24DA5F9AA46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107504" y="2708920"/>
            <a:ext cx="8229600" cy="63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yuvkovrizhka\Desktop\Год экологии\1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" b="4021"/>
          <a:stretch/>
        </p:blipFill>
        <p:spPr bwMode="auto">
          <a:xfrm>
            <a:off x="3851920" y="784540"/>
            <a:ext cx="4921286" cy="607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226603" y="1196752"/>
            <a:ext cx="3454449" cy="242230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 smtClean="0">
                <a:latin typeface="Calibri" pitchFamily="34" charset="0"/>
                <a:cs typeface="Calibri" pitchFamily="34" charset="0"/>
              </a:rPr>
              <a:t>Федеральный закон РФ от 03.07.2016 № 353 «О внесении изменений в Федеральный закон «Об охране окружающей среды» и отдельные законодательные акты Российской Федерации в части создания лесопарковых зеленых поясов»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Заголовок 2"/>
          <p:cNvSpPr txBox="1">
            <a:spLocks/>
          </p:cNvSpPr>
          <p:nvPr/>
        </p:nvSpPr>
        <p:spPr>
          <a:xfrm>
            <a:off x="226603" y="3821270"/>
            <a:ext cx="3454449" cy="25997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800" dirty="0" smtClean="0"/>
          </a:p>
          <a:p>
            <a:r>
              <a:rPr lang="ru-RU" sz="1800" dirty="0" smtClean="0">
                <a:latin typeface="+mn-lt"/>
              </a:rPr>
              <a:t>Постановление </a:t>
            </a:r>
            <a:r>
              <a:rPr lang="ru-RU" sz="1800" dirty="0">
                <a:latin typeface="+mn-lt"/>
              </a:rPr>
              <a:t>правительства Воронежской области от 21 ноября 2016 г. N 851 </a:t>
            </a:r>
            <a:r>
              <a:rPr lang="ru-RU" sz="1800" dirty="0" smtClean="0">
                <a:latin typeface="+mn-lt"/>
              </a:rPr>
              <a:t>«</a:t>
            </a:r>
            <a:r>
              <a:rPr lang="ru-RU" sz="1800" dirty="0">
                <a:latin typeface="+mn-lt"/>
              </a:rPr>
              <a:t>О </a:t>
            </a:r>
            <a:r>
              <a:rPr lang="ru-RU" sz="1800" dirty="0" smtClean="0">
                <a:latin typeface="+mn-lt"/>
              </a:rPr>
              <a:t>создании межведомственной рабочей группы по вопросу</a:t>
            </a:r>
            <a:endParaRPr lang="ru-RU" sz="1800" dirty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создания лесопаркового зелёного пояса вокруг городского округа</a:t>
            </a:r>
            <a:endParaRPr lang="ru-RU" sz="1800" dirty="0">
              <a:latin typeface="+mn-lt"/>
            </a:endParaRPr>
          </a:p>
          <a:p>
            <a:r>
              <a:rPr lang="ru-RU" sz="1800" dirty="0" smtClean="0">
                <a:latin typeface="+mn-lt"/>
              </a:rPr>
              <a:t>город Воронеж»</a:t>
            </a:r>
            <a:endParaRPr lang="ru-RU" sz="1800" dirty="0">
              <a:latin typeface="+mn-lt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71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0" y="7665"/>
            <a:ext cx="9144000" cy="757039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 smtClean="0">
                <a:latin typeface="Calibri (Заголовки)"/>
                <a:cs typeface="Times New Roman" pitchFamily="18" charset="0"/>
              </a:rPr>
              <a:t>Особо охраняемые природные территории </a:t>
            </a:r>
            <a:r>
              <a:rPr lang="ru-RU" sz="2800" b="1" dirty="0">
                <a:latin typeface="Calibri (Заголовки)"/>
                <a:cs typeface="Times New Roman" pitchFamily="18" charset="0"/>
              </a:rPr>
              <a:t>местного </a:t>
            </a:r>
            <a:r>
              <a:rPr lang="ru-RU" sz="2800" b="1" dirty="0" smtClean="0">
                <a:latin typeface="Calibri (Заголовки)"/>
                <a:cs typeface="Times New Roman" pitchFamily="18" charset="0"/>
              </a:rPr>
              <a:t>значения</a:t>
            </a:r>
            <a:endParaRPr lang="ru-RU" sz="2800" b="1" dirty="0">
              <a:latin typeface="Calibri (Заголовки)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538472" cy="497128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0" t="23836" r="18037" b="19395"/>
          <a:stretch/>
        </p:blipFill>
        <p:spPr>
          <a:xfrm>
            <a:off x="539552" y="4732565"/>
            <a:ext cx="3240360" cy="1687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196752"/>
            <a:ext cx="3816424" cy="346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138" lvl="0" inden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Парк «Алые паруса»</a:t>
            </a:r>
          </a:p>
          <a:p>
            <a:pPr marL="84138" lvl="0" inden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Парк  «Дельфин» </a:t>
            </a:r>
          </a:p>
          <a:p>
            <a:pPr marL="84138" lvl="0" inden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Парк «Танаис»</a:t>
            </a:r>
          </a:p>
          <a:p>
            <a:pPr marL="84138" lvl="0" inden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Парк им. Дурова</a:t>
            </a:r>
          </a:p>
          <a:p>
            <a:pPr marL="84138" lvl="0" indent="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Сквер им. Бунина</a:t>
            </a:r>
          </a:p>
          <a:p>
            <a:pPr marL="265113" lvl="0" indent="-180975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«Парк Победы»</a:t>
            </a:r>
          </a:p>
          <a:p>
            <a:pPr marL="265113" lvl="0" indent="-180975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«Сквер Школьный»</a:t>
            </a:r>
          </a:p>
          <a:p>
            <a:pPr marL="265113" lvl="0" indent="-180975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«Сквер Примирения и согласия» </a:t>
            </a:r>
          </a:p>
          <a:p>
            <a:pPr marL="265113" lvl="0" indent="-180975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«Сквер Чайка» </a:t>
            </a:r>
          </a:p>
          <a:p>
            <a:pPr marL="265113" lvl="0" indent="-180975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«Сквер «У озера»</a:t>
            </a:r>
          </a:p>
          <a:p>
            <a:pPr marL="265113" lvl="0" indent="-180975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«Бульвар по ул. Карла Маркса»</a:t>
            </a:r>
          </a:p>
          <a:p>
            <a:pPr marL="265113" lvl="0" indent="-180975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Бульвар «Есенинская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аллея»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86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9" y="2332"/>
            <a:ext cx="9144000" cy="9783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/>
              <a:t>Перспективные особо охраняемые природные территории местного значения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496855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парк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Южный (ул. Новосибирская, 5в); 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парк культуры и отдыха «Орленок» (ул. Чайковского, 6)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парк им. Дзержинского (ул. Дзержинского, 80); 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сквер «Лесная сказка» (ул. Богдана Хмельницкого, 26д)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сквер «Дубрава» (ул. Шишкова, 83л); 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сквер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Мемориальный (Московский пр., 31в); 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сквер «Роща Сердца» ( ул. Маршала Жукова,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12в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сквер по ул.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Антонова-Овсеенко (ул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Антонова-Овсеенко, 3д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>
              <a:buFont typeface="+mj-lt"/>
              <a:buAutoNum type="arabicPeriod"/>
            </a:pP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сквер «Ратный» (Московский пр., 82в); 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сквер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Защитников Воронежа (Ленинский пр., 1в);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сквер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Комсомольский (ул. Кольцовская, 68в); 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сквер «Надежда» (ул. Плехановская, 8д);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сквер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Депутатский (ул. Депутатская, 8д); </a:t>
            </a:r>
          </a:p>
          <a:p>
            <a:pPr>
              <a:buFont typeface="+mj-lt"/>
              <a:buAutoNum type="arabicPeriod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сквер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Экологов (ул. Фридриха Энгельса, 48д); </a:t>
            </a:r>
          </a:p>
          <a:p>
            <a:pPr marL="0" indent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15.   мемориальный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комплекс «Площадь Победы» </a:t>
            </a:r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пл. Победы,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1в. 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12776"/>
            <a:ext cx="386029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8072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/>
              <a:t>И</a:t>
            </a:r>
            <a:r>
              <a:rPr lang="ru-RU" sz="3100" b="1" dirty="0" smtClean="0"/>
              <a:t>нвентаризация </a:t>
            </a:r>
            <a:r>
              <a:rPr lang="ru-RU" sz="3100" b="1" dirty="0"/>
              <a:t>зеленых насаждений в 2017 </a:t>
            </a:r>
            <a:r>
              <a:rPr lang="ru-RU" sz="3100" b="1" dirty="0" smtClean="0"/>
              <a:t>году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249706"/>
              </p:ext>
            </p:extLst>
          </p:nvPr>
        </p:nvGraphicFramePr>
        <p:xfrm>
          <a:off x="13395" y="1268760"/>
          <a:ext cx="91440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261"/>
                <a:gridCol w="1296144"/>
                <a:gridCol w="1525563"/>
                <a:gridCol w="1440160"/>
                <a:gridCol w="1728192"/>
                <a:gridCol w="169168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Железнодорожный район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Коминтерновский район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Левобережный район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Ленинский район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Советский район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</a:rPr>
                        <a:t>Центральный район</a:t>
                      </a:r>
                      <a:endParaRPr lang="ru-RU" sz="11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gradFill>
                      <a:gsLst>
                        <a:gs pos="0">
                          <a:srgbClr val="FFCC00">
                            <a:alpha val="60000"/>
                          </a:srgbClr>
                        </a:gs>
                        <a:gs pos="35000">
                          <a:srgbClr val="FFE269">
                            <a:alpha val="60000"/>
                          </a:srgbClr>
                        </a:gs>
                        <a:gs pos="100000">
                          <a:srgbClr val="FFFFAB">
                            <a:alpha val="30000"/>
                          </a:srgbClr>
                        </a:gs>
                      </a:gsLst>
                      <a:lin ang="16200000" scaled="1"/>
                    </a:gradFill>
                  </a:tcPr>
                </a:tc>
              </a:tr>
              <a:tr h="2633424"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Ленинский проспект;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Остужева;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Богдана Хмельницкого;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Димитрова;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Старых Большевиков;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- ул. 25 Января;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- ул. </a:t>
                      </a:r>
                      <a:r>
                        <a:rPr lang="ru-RU" sz="1200" dirty="0" err="1" smtClean="0"/>
                        <a:t>Переверткина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- Московский проспект;</a:t>
                      </a:r>
                    </a:p>
                    <a:p>
                      <a:pPr algn="l"/>
                      <a:r>
                        <a:rPr lang="ru-RU" sz="1200" dirty="0" smtClean="0"/>
                        <a:t>- проспект Труда;</a:t>
                      </a:r>
                    </a:p>
                    <a:p>
                      <a:pPr algn="l"/>
                      <a:r>
                        <a:rPr lang="ru-RU" sz="1200" dirty="0" smtClean="0"/>
                        <a:t>- ул. </a:t>
                      </a:r>
                      <a:r>
                        <a:rPr lang="ru-RU" sz="1200" dirty="0" err="1" smtClean="0"/>
                        <a:t>Хользунова</a:t>
                      </a:r>
                      <a:r>
                        <a:rPr lang="ru-RU" sz="1200" dirty="0" smtClean="0"/>
                        <a:t>;</a:t>
                      </a:r>
                    </a:p>
                    <a:p>
                      <a:pPr algn="l"/>
                      <a:r>
                        <a:rPr lang="ru-RU" sz="1200" dirty="0" smtClean="0"/>
                        <a:t>- ул. Генерала </a:t>
                      </a:r>
                      <a:r>
                        <a:rPr lang="ru-RU" sz="1200" dirty="0" err="1" smtClean="0"/>
                        <a:t>Лизюкова</a:t>
                      </a:r>
                      <a:r>
                        <a:rPr lang="ru-RU" sz="1200" dirty="0" smtClean="0"/>
                        <a:t>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- Бульвар Победы;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- ул. 60-й Армии</a:t>
                      </a: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- Ленинский проспект;</a:t>
                      </a:r>
                    </a:p>
                    <a:p>
                      <a:pPr algn="l"/>
                      <a:r>
                        <a:rPr lang="ru-RU" sz="1200" dirty="0" smtClean="0"/>
                        <a:t>- ул. Лебедева;</a:t>
                      </a:r>
                    </a:p>
                    <a:p>
                      <a:pPr algn="l"/>
                      <a:r>
                        <a:rPr lang="ru-RU" sz="1200" dirty="0" smtClean="0"/>
                        <a:t>- ул. Новосибирская;</a:t>
                      </a:r>
                    </a:p>
                    <a:p>
                      <a:pPr algn="l"/>
                      <a:r>
                        <a:rPr lang="ru-RU" sz="1200" dirty="0" smtClean="0"/>
                        <a:t>- ул. Ленинградская;</a:t>
                      </a:r>
                    </a:p>
                    <a:p>
                      <a:pPr algn="l"/>
                      <a:r>
                        <a:rPr lang="ru-RU" sz="1200" dirty="0" smtClean="0"/>
                        <a:t>- ул. Димитрова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/>
                        <a:t>- ул. </a:t>
                      </a:r>
                      <a:r>
                        <a:rPr lang="ru-RU" sz="1200" dirty="0" err="1" smtClean="0"/>
                        <a:t>Кольцовская</a:t>
                      </a:r>
                      <a:r>
                        <a:rPr lang="ru-RU" sz="1200" dirty="0" smtClean="0"/>
                        <a:t>;</a:t>
                      </a:r>
                    </a:p>
                    <a:p>
                      <a:pPr algn="l"/>
                      <a:r>
                        <a:rPr lang="ru-RU" sz="1200" dirty="0" smtClean="0"/>
                        <a:t>- ул. Плехановская;</a:t>
                      </a:r>
                    </a:p>
                    <a:p>
                      <a:pPr algn="l"/>
                      <a:r>
                        <a:rPr lang="ru-RU" sz="1200" dirty="0" smtClean="0"/>
                        <a:t>- ул. 20 </a:t>
                      </a:r>
                      <a:r>
                        <a:rPr lang="ru-RU" sz="1200" dirty="0" err="1" smtClean="0"/>
                        <a:t>летия</a:t>
                      </a:r>
                      <a:r>
                        <a:rPr lang="ru-RU" sz="1200" dirty="0" smtClean="0"/>
                        <a:t> Октября;</a:t>
                      </a:r>
                    </a:p>
                    <a:p>
                      <a:pPr algn="l"/>
                      <a:r>
                        <a:rPr lang="ru-RU" sz="1200" dirty="0" smtClean="0"/>
                        <a:t>- ул. Кирова;</a:t>
                      </a:r>
                    </a:p>
                    <a:p>
                      <a:pPr algn="l"/>
                      <a:r>
                        <a:rPr lang="ru-RU" sz="1200" dirty="0" smtClean="0"/>
                        <a:t>- Пл. Ленина;</a:t>
                      </a:r>
                    </a:p>
                    <a:p>
                      <a:pPr algn="l"/>
                      <a:r>
                        <a:rPr lang="ru-RU" sz="1200" dirty="0" smtClean="0"/>
                        <a:t>- ул.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Ворошилова;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- ул. Пушкинская;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 -ул. Ф. Энгельса;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- ул. Никитинская;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- ул. Свободы;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- ул. Платонова;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dirty="0" smtClean="0"/>
                        <a:t>- ул. Колесниченко</a:t>
                      </a:r>
                    </a:p>
                    <a:p>
                      <a:pPr marL="0" indent="0" algn="l">
                        <a:buFontTx/>
                        <a:buNone/>
                      </a:pPr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Ворошилова;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Домостроителей;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Пеше-Стрелецкая;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Героев Сибиряков;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Космонавтов;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Маршака;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О.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Дундича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Пирогова;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Бахметьева;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Депутатская;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Бульвар Пионеров;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Перхоровича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Путиловская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проспект Революции;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Кольцовская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Плехановская;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Ленина;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Ломоносова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Театральная;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Орджоникидзе;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Мира;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-ул. Комиссаржевской;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Коммунаров;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Степана Разина;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25 Октября;</a:t>
                      </a:r>
                    </a:p>
                    <a:p>
                      <a:pPr algn="l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ул. Революции 1905 года</a:t>
                      </a:r>
                    </a:p>
                    <a:p>
                      <a:pPr algn="l"/>
                      <a:endParaRPr lang="ru-RU" sz="1200" dirty="0"/>
                    </a:p>
                  </a:txBody>
                  <a:tcPr>
                    <a:gradFill>
                      <a:gsLst>
                        <a:gs pos="0">
                          <a:schemeClr val="accent3">
                            <a:lumMod val="75000"/>
                            <a:alpha val="80000"/>
                          </a:schemeClr>
                        </a:gs>
                        <a:gs pos="35000">
                          <a:schemeClr val="accent3">
                            <a:lumMod val="60000"/>
                            <a:lumOff val="40000"/>
                            <a:alpha val="50000"/>
                          </a:schemeClr>
                        </a:gs>
                        <a:gs pos="100000">
                          <a:schemeClr val="accent3">
                            <a:lumMod val="40000"/>
                            <a:lumOff val="60000"/>
                            <a:alpha val="15000"/>
                          </a:schemeClr>
                        </a:gs>
                      </a:gsLst>
                      <a:lin ang="16200000" scaled="1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44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8012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100" b="1" dirty="0" smtClean="0"/>
              <a:t>Работы </a:t>
            </a:r>
            <a:r>
              <a:rPr lang="ru-RU" sz="3100" b="1" dirty="0"/>
              <a:t>по </a:t>
            </a:r>
            <a:r>
              <a:rPr lang="ru-RU" sz="3100" b="1" dirty="0" smtClean="0"/>
              <a:t>посадке зелёных насаждений в 2017 году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8</a:t>
            </a:fld>
            <a:endParaRPr lang="ru-RU" dirty="0"/>
          </a:p>
        </p:txBody>
      </p:sp>
      <p:cxnSp>
        <p:nvCxnSpPr>
          <p:cNvPr id="7" name="Прямая со стрелкой 6"/>
          <p:cNvCxnSpPr>
            <a:stCxn id="9" idx="3"/>
          </p:cNvCxnSpPr>
          <p:nvPr/>
        </p:nvCxnSpPr>
        <p:spPr>
          <a:xfrm>
            <a:off x="4229715" y="3699030"/>
            <a:ext cx="7743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25260" y="2222866"/>
            <a:ext cx="4104455" cy="2952328"/>
          </a:xfrm>
          <a:prstGeom prst="roundRect">
            <a:avLst/>
          </a:prstGeom>
          <a:gradFill>
            <a:gsLst>
              <a:gs pos="0">
                <a:schemeClr val="accent3">
                  <a:lumMod val="75000"/>
                  <a:alpha val="80000"/>
                </a:schemeClr>
              </a:gs>
              <a:gs pos="3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40000"/>
                  <a:lumOff val="60000"/>
                  <a:alpha val="15000"/>
                </a:schemeClr>
              </a:gs>
            </a:gsLst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Озеленение в 2017 году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4048" y="1340768"/>
            <a:ext cx="3960440" cy="1152128"/>
          </a:xfrm>
          <a:prstGeom prst="roundRect">
            <a:avLst/>
          </a:prstGeom>
          <a:gradFill>
            <a:gsLst>
              <a:gs pos="0">
                <a:srgbClr val="FFCC00">
                  <a:alpha val="60000"/>
                </a:srgbClr>
              </a:gs>
              <a:gs pos="35000">
                <a:srgbClr val="FFE269">
                  <a:alpha val="60000"/>
                </a:srgbClr>
              </a:gs>
              <a:gs pos="100000">
                <a:srgbClr val="FFFFAB">
                  <a:alpha val="30000"/>
                </a:srgbClr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300 саженцев с закрытой  корневой </a:t>
            </a:r>
            <a:r>
              <a:rPr lang="ru-RU" sz="2000" dirty="0" smtClean="0"/>
              <a:t>системой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604109" y="1916832"/>
            <a:ext cx="0" cy="349238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004048" y="4833156"/>
            <a:ext cx="3960440" cy="1152128"/>
          </a:xfrm>
          <a:prstGeom prst="roundRect">
            <a:avLst/>
          </a:prstGeom>
          <a:gradFill>
            <a:gsLst>
              <a:gs pos="0">
                <a:srgbClr val="FFCC00">
                  <a:alpha val="60000"/>
                </a:srgbClr>
              </a:gs>
              <a:gs pos="35000">
                <a:srgbClr val="FFE269">
                  <a:alpha val="60000"/>
                </a:srgbClr>
              </a:gs>
              <a:gs pos="100000">
                <a:srgbClr val="FFFFAB">
                  <a:alpha val="30000"/>
                </a:srgbClr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посадка </a:t>
            </a:r>
            <a:r>
              <a:rPr lang="ru-RU" sz="2000" dirty="0"/>
              <a:t>«Аллей молодоженов</a:t>
            </a:r>
            <a:r>
              <a:rPr lang="ru-RU" sz="2000" dirty="0" smtClean="0"/>
              <a:t>» около 500 деревьев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04048" y="3122966"/>
            <a:ext cx="3960440" cy="1152128"/>
          </a:xfrm>
          <a:prstGeom prst="roundRect">
            <a:avLst/>
          </a:prstGeom>
          <a:gradFill>
            <a:gsLst>
              <a:gs pos="0">
                <a:srgbClr val="FFCC00">
                  <a:alpha val="60000"/>
                </a:srgbClr>
              </a:gs>
              <a:gs pos="35000">
                <a:srgbClr val="FFE269">
                  <a:alpha val="60000"/>
                </a:srgbClr>
              </a:gs>
              <a:gs pos="100000">
                <a:srgbClr val="FFFFAB">
                  <a:alpha val="30000"/>
                </a:srgbClr>
              </a:gs>
            </a:gsLst>
          </a:gra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4000 саженцев деревьев и 13000 кустарников с открытой корневой </a:t>
            </a:r>
            <a:r>
              <a:rPr lang="ru-RU" sz="2000" dirty="0" smtClean="0"/>
              <a:t>системой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4604109" y="1916832"/>
            <a:ext cx="3999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16881" y="5409220"/>
            <a:ext cx="39993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4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4096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2800" b="1" dirty="0"/>
              <a:t>О</a:t>
            </a:r>
            <a:r>
              <a:rPr lang="ru-RU" sz="2800" b="1" dirty="0" smtClean="0"/>
              <a:t>зелененные </a:t>
            </a:r>
            <a:r>
              <a:rPr lang="ru-RU" sz="2800" b="1" dirty="0"/>
              <a:t>территории для размещения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«</a:t>
            </a:r>
            <a:r>
              <a:rPr lang="ru-RU" sz="2800" b="1" dirty="0"/>
              <a:t>Аллей молодоженов»</a:t>
            </a:r>
            <a:r>
              <a:rPr lang="ru-RU" sz="2800" b="1" dirty="0" smtClean="0"/>
              <a:t> </a:t>
            </a:r>
            <a:r>
              <a:rPr lang="ru-RU" sz="2800" b="1" dirty="0"/>
              <a:t>в 2017 году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FE0BE-360E-412A-9C4B-24DA5F9AA46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672408" cy="2775593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2"/>
          <a:stretch/>
        </p:blipFill>
        <p:spPr>
          <a:xfrm>
            <a:off x="4857750" y="1124744"/>
            <a:ext cx="3782265" cy="2775593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17722"/>
            <a:ext cx="3744416" cy="264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4445</TotalTime>
  <Words>1345</Words>
  <Application>Microsoft Office PowerPoint</Application>
  <PresentationFormat>Экран (4:3)</PresentationFormat>
  <Paragraphs>300</Paragraphs>
  <Slides>27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2017 год - «Год экологии»</vt:lpstr>
      <vt:lpstr>Увеличение зеленых зон общего пользования</vt:lpstr>
      <vt:lpstr>Лесопарковый зеленый пояс  городского округа город Воронеж</vt:lpstr>
      <vt:lpstr>Особо охраняемые природные территории местного значения</vt:lpstr>
      <vt:lpstr> Перспективные особо охраняемые природные территории местного значения </vt:lpstr>
      <vt:lpstr> Инвентаризация зеленых насаждений в 2017 году  </vt:lpstr>
      <vt:lpstr> Работы по посадке зелёных насаждений в 2017 году </vt:lpstr>
      <vt:lpstr>Озелененные территории для размещения  «Аллей молодоженов» в 2017 году </vt:lpstr>
      <vt:lpstr>«Формирование комфортной городской среды»</vt:lpstr>
      <vt:lpstr>Благоустройство сквера «Чайка»</vt:lpstr>
      <vt:lpstr>Благоустройство сквера Дома Офицеров </vt:lpstr>
      <vt:lpstr>Благоустройство территории  по Ленинскому проспекту, 154</vt:lpstr>
      <vt:lpstr>Развитие сквера «Бринкманский сад» </vt:lpstr>
      <vt:lpstr>Организация новых цветников</vt:lpstr>
      <vt:lpstr>Схема размещения НТО и типовые архитектурные решения нестационарных торговых объектов</vt:lpstr>
      <vt:lpstr>Организованы ледовые катки в парках</vt:lpstr>
      <vt:lpstr>  Камеры видеонаблюдения в парках   </vt:lpstr>
      <vt:lpstr>Презентация PowerPoint</vt:lpstr>
      <vt:lpstr>Презентация PowerPoint</vt:lpstr>
      <vt:lpstr>Презентация PowerPoint</vt:lpstr>
      <vt:lpstr>Презентация PowerPoint</vt:lpstr>
      <vt:lpstr>Незаконные уничтожения  зелёных насаждений в 2016 году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Уварова Е.Н.</dc:creator>
  <cp:lastModifiedBy>Бельков А.Е.</cp:lastModifiedBy>
  <cp:revision>291</cp:revision>
  <cp:lastPrinted>2017-01-18T08:47:54Z</cp:lastPrinted>
  <dcterms:created xsi:type="dcterms:W3CDTF">2014-01-23T09:53:58Z</dcterms:created>
  <dcterms:modified xsi:type="dcterms:W3CDTF">2017-01-30T13:13:19Z</dcterms:modified>
</cp:coreProperties>
</file>