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312" r:id="rId2"/>
    <p:sldId id="317" r:id="rId3"/>
    <p:sldId id="341" r:id="rId4"/>
    <p:sldId id="346" r:id="rId5"/>
    <p:sldId id="340" r:id="rId6"/>
    <p:sldId id="344" r:id="rId7"/>
    <p:sldId id="342" r:id="rId8"/>
    <p:sldId id="345" r:id="rId9"/>
    <p:sldId id="347" r:id="rId10"/>
    <p:sldId id="343" r:id="rId11"/>
    <p:sldId id="314" r:id="rId12"/>
  </p:sldIdLst>
  <p:sldSz cx="10801350" cy="7561263"/>
  <p:notesSz cx="6797675" cy="9928225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90" d="100"/>
          <a:sy n="90" d="100"/>
        </p:scale>
        <p:origin x="-126" y="-192"/>
      </p:cViewPr>
      <p:guideLst>
        <p:guide orient="horz" pos="2382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F6AE2-EB38-4DEE-B4F1-1330BEA1DF46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744538"/>
            <a:ext cx="53149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DD988-8BA7-4CC4-9DE0-F210A5A6D3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16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90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23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2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78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7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9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47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0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28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08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25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7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7AF68-1312-4F5B-9FB2-9E1043CFC597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4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023902"/>
            <a:ext cx="10801350" cy="6537361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7324998"/>
            <a:ext cx="10801350" cy="236265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56917" y="5940871"/>
            <a:ext cx="3477733" cy="844616"/>
          </a:xfrm>
          <a:prstGeom prst="rect">
            <a:avLst/>
          </a:prstGeom>
          <a:noFill/>
          <a:ln>
            <a:noFill/>
          </a:ln>
        </p:spPr>
        <p:txBody>
          <a:bodyPr wrap="none" lIns="104927" tIns="52464" rIns="104927" bIns="52464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УПРАВЛЕНИЯ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ДОРОЖНОГО ХОЗЯЙСТВА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О.В. КОТОВ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576140" y="2034004"/>
            <a:ext cx="9721080" cy="2699333"/>
          </a:xfrm>
          <a:prstGeom prst="rect">
            <a:avLst/>
          </a:prstGeom>
        </p:spPr>
        <p:txBody>
          <a:bodyPr wrap="none" lIns="104927" tIns="52464" rIns="104927" bIns="52464" fromWordArt="1">
            <a:prstTxWarp prst="textPlain">
              <a:avLst>
                <a:gd name="adj" fmla="val 5037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hangingPunct="0"/>
            <a:r>
              <a:rPr lang="ru-RU" sz="4100" b="1" kern="10" dirty="0" smtClean="0">
                <a:ln/>
                <a:solidFill>
                  <a:srgbClr val="C00000"/>
                </a:solidFill>
                <a:latin typeface="Impact"/>
              </a:rPr>
              <a:t> О ходе уборки УДС </a:t>
            </a:r>
          </a:p>
          <a:p>
            <a:pPr algn="ctr" hangingPunct="0"/>
            <a:r>
              <a:rPr lang="ru-RU" sz="4100" b="1" kern="10" dirty="0" smtClean="0">
                <a:ln/>
                <a:solidFill>
                  <a:srgbClr val="C00000"/>
                </a:solidFill>
                <a:latin typeface="Impact"/>
              </a:rPr>
              <a:t>городского округа в зимний период</a:t>
            </a:r>
          </a:p>
          <a:p>
            <a:pPr algn="ctr"/>
            <a:endParaRPr lang="ru-RU" sz="4100" b="1" kern="10" dirty="0">
              <a:ln/>
              <a:solidFill>
                <a:srgbClr val="C0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1044327"/>
            <a:ext cx="10801350" cy="671814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0801350" cy="84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10037015" cy="843122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43122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3529367" y="3701240"/>
            <a:ext cx="985848" cy="408062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918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614427" y="3621848"/>
            <a:ext cx="610744" cy="657341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7633976"/>
            <a:ext cx="107925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2168" y="7438405"/>
            <a:ext cx="100370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ocuments and Settings\aagruzda\Рабочий стол\презентация\08.02.18 О зимнем содержании УДС\31321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683" y="1116335"/>
            <a:ext cx="5040560" cy="2952327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19" name="Picture 3" descr="C:\Documents and Settings\aagruzda\Рабочий стол\презентация\08.02.18 О зимнем содержании УДС\3f19f43f45cdb33d9597a7fab82bfa4e.jpeg"/>
          <p:cNvPicPr>
            <a:picLocks noChangeAspect="1" noChangeArrowheads="1"/>
          </p:cNvPicPr>
          <p:nvPr/>
        </p:nvPicPr>
        <p:blipFill>
          <a:blip r:embed="rId6" cstate="print"/>
          <a:srcRect r="8683" b="14465"/>
          <a:stretch>
            <a:fillRect/>
          </a:stretch>
        </p:blipFill>
        <p:spPr bwMode="auto">
          <a:xfrm>
            <a:off x="144091" y="1116335"/>
            <a:ext cx="5184576" cy="2952328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5122" name="Picture 2" descr="C:\Documents and Settings\aagruzda\Рабочий стол\презентация\08.02.18 О зимнем содержании УДС\Новая папка\IMG-0dc0ca0fbb028179fd741ffed53b180f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2683" y="4212679"/>
            <a:ext cx="5040560" cy="3024336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5124" name="Picture 4" descr="C:\Documents and Settings\aagruzda\Рабочий стол\презентация\08.02.18 О зимнем содержании УДС\Новая папка\IMG-122e9c69dc8501a4c15c71942edcce21-V.jpg"/>
          <p:cNvPicPr>
            <a:picLocks noChangeAspect="1" noChangeArrowheads="1"/>
          </p:cNvPicPr>
          <p:nvPr/>
        </p:nvPicPr>
        <p:blipFill>
          <a:blip r:embed="rId8" cstate="print"/>
          <a:srcRect l="1818" t="18182" b="5455"/>
          <a:stretch>
            <a:fillRect/>
          </a:stretch>
        </p:blipFill>
        <p:spPr bwMode="auto">
          <a:xfrm>
            <a:off x="144091" y="4212679"/>
            <a:ext cx="5184576" cy="3024336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972319"/>
            <a:ext cx="10801350" cy="658894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7345944"/>
            <a:ext cx="107925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2168" y="7150373"/>
            <a:ext cx="100370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22406" y="6948983"/>
            <a:ext cx="94244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3937" y="2669141"/>
            <a:ext cx="10801350" cy="2381765"/>
          </a:xfrm>
          <a:prstGeom prst="rect">
            <a:avLst/>
          </a:prstGeom>
        </p:spPr>
        <p:txBody>
          <a:bodyPr vert="horz" lIns="104927" tIns="52464" rIns="104927" bIns="52464" rtlCol="0" anchor="ctr">
            <a:noAutofit/>
          </a:bodyPr>
          <a:lstStyle/>
          <a:p>
            <a:pPr marL="0" marR="0" lvl="0" indent="0" algn="ctr" defTabSz="10492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</a:t>
            </a:r>
            <a:b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ВНИМАНИЕ!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972319"/>
            <a:ext cx="10801350" cy="658894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7345944"/>
            <a:ext cx="107925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2168" y="7150373"/>
            <a:ext cx="100370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22406" y="6948983"/>
            <a:ext cx="94244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001906"/>
            <a:ext cx="10801350" cy="793922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организации зимней уборки УДС</a:t>
            </a:r>
            <a:endParaRPr lang="ru-RU" sz="3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091" y="6012879"/>
            <a:ext cx="1440160" cy="542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«КБУ Железнодорожного района»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008187" y="3564607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92563" y="4572719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848947" y="4572719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400675" y="2340471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9649147" y="4572719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0195" y="3492599"/>
            <a:ext cx="8568952" cy="72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8107" y="4068663"/>
            <a:ext cx="1512168" cy="502091"/>
          </a:xfrm>
          <a:prstGeom prst="roundRect">
            <a:avLst>
              <a:gd name="adj" fmla="val 50000"/>
            </a:avLst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Управа Железнодорожного района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44291" y="4068663"/>
            <a:ext cx="1512168" cy="502091"/>
          </a:xfrm>
          <a:prstGeom prst="roundRect">
            <a:avLst>
              <a:gd name="adj" fmla="val 50000"/>
            </a:avLst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Управа Коминтерновского района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16499" y="4068663"/>
            <a:ext cx="1512168" cy="502091"/>
          </a:xfrm>
          <a:prstGeom prst="roundRect">
            <a:avLst>
              <a:gd name="adj" fmla="val 50000"/>
            </a:avLst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Управа Левобережного района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72683" y="4068663"/>
            <a:ext cx="1512168" cy="502091"/>
          </a:xfrm>
          <a:prstGeom prst="roundRect">
            <a:avLst>
              <a:gd name="adj" fmla="val 50000"/>
            </a:avLst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Управа Ленинского района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272883" y="4068663"/>
            <a:ext cx="1512168" cy="502091"/>
          </a:xfrm>
          <a:prstGeom prst="roundRect">
            <a:avLst>
              <a:gd name="adj" fmla="val 50000"/>
            </a:avLst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Управа Советского района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929067" y="4068663"/>
            <a:ext cx="1512168" cy="502091"/>
          </a:xfrm>
          <a:prstGeom prst="roundRect">
            <a:avLst>
              <a:gd name="adj" fmla="val 50000"/>
            </a:avLst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Управа Центрального района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28467" y="1764407"/>
            <a:ext cx="3672408" cy="567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город Воронеж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60515" y="2772519"/>
            <a:ext cx="3096344" cy="502091"/>
          </a:xfrm>
          <a:prstGeom prst="roundRect">
            <a:avLst>
              <a:gd name="adj" fmla="val 50000"/>
            </a:avLst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Управы районов – заказчики, главные распределители бюджетных средств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2520355" y="3564607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6048747" y="3564607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848947" y="3564607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9577139" y="3564607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6120755" y="4572719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2520355" y="4572719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16299" y="6012879"/>
            <a:ext cx="1440160" cy="542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«КБУ Коминтерновского района»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816499" y="6012879"/>
            <a:ext cx="1440160" cy="542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«КБУ Левобережного района»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44691" y="6012879"/>
            <a:ext cx="144016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«КБУ Ленинского района»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272883" y="6012879"/>
            <a:ext cx="1440160" cy="542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«КБУ Советского района»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929067" y="6012879"/>
            <a:ext cx="1440160" cy="542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«КБУ Центрального района»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1008187" y="4572719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36179" y="5004767"/>
            <a:ext cx="8856984" cy="576065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План-заказ,   технологические режимы уборки,   оценка качества,   организация уборки УДС  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>
            <a:off x="2520355" y="5580831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4392563" y="5580831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6120755" y="5580831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7848947" y="5580831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9649147" y="5580831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936179" y="5580831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5472683" y="3276576"/>
            <a:ext cx="45719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4392563" y="3636615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3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1044327"/>
            <a:ext cx="10801350" cy="671814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0801350" cy="84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10037015" cy="843122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43122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3529367" y="3701240"/>
            <a:ext cx="985848" cy="408062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918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614427" y="3621848"/>
            <a:ext cx="610744" cy="657341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520355" y="1188343"/>
            <a:ext cx="5904656" cy="352174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algn="ctr" fontAlgn="ctr"/>
            <a:r>
              <a:rPr lang="ru-RU" sz="1600" b="1" dirty="0" smtClean="0">
                <a:latin typeface="Times New Roman"/>
              </a:rPr>
              <a:t>ПАРК К ЗИМНЕЙ УБОРОЧНОЙ ТЕХНИКИ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7633976"/>
            <a:ext cx="107925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2168" y="7438405"/>
            <a:ext cx="100370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22406" y="7237015"/>
            <a:ext cx="94244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432129" y="1585121"/>
          <a:ext cx="10009102" cy="5435870"/>
        </p:xfrm>
        <a:graphic>
          <a:graphicData uri="http://schemas.openxmlformats.org/drawingml/2006/table">
            <a:tbl>
              <a:tblPr/>
              <a:tblGrid>
                <a:gridCol w="1820509"/>
                <a:gridCol w="566134"/>
                <a:gridCol w="566134"/>
                <a:gridCol w="566134"/>
                <a:gridCol w="566134"/>
                <a:gridCol w="566134"/>
                <a:gridCol w="566134"/>
                <a:gridCol w="695642"/>
                <a:gridCol w="699343"/>
                <a:gridCol w="566134"/>
                <a:gridCol w="566134"/>
                <a:gridCol w="566134"/>
                <a:gridCol w="566134"/>
                <a:gridCol w="566134"/>
                <a:gridCol w="566134"/>
              </a:tblGrid>
              <a:tr h="712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Районы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Уборочная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Погрузочная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Самосвальная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Вспомогательная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 техники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79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Пескоразбрасыватель (КДМ)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Плужно-щёточная машина 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Трактор со щёткой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Малая коммунальная техника  (МТЗ, МКМ)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Погрузчик фронтальный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Снегопогрузчик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Экскаватор / погрузчик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Самосвал / самосвал малой тоннажности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Трактор  с   тележкой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Грейдер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Ротор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Бульдозер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Трактор с прямым ножом (Т-150)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134" marR="8134" marT="8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78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Железнодорожный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1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Коминтерновский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1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Левобережный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1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Ленинский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1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Советский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1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Центральный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78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289</a:t>
                      </a:r>
                    </a:p>
                  </a:txBody>
                  <a:tcPr marL="8134" marR="8134" marT="8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972319"/>
            <a:ext cx="10801350" cy="671814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0801350" cy="84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10037015" cy="843122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43122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3529367" y="3701240"/>
            <a:ext cx="985848" cy="408062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918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614427" y="3621848"/>
            <a:ext cx="610744" cy="657341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7633976"/>
            <a:ext cx="107925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2168" y="7438405"/>
            <a:ext cx="100370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22406" y="7237015"/>
            <a:ext cx="94244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60115" y="756295"/>
          <a:ext cx="10037015" cy="806907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УЛИЧНО-ДОРОЖНОЙ СЕТИ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2770" name="Picture 2" descr="C:\Documents and Settings\aagruzda\Рабочий стол\презентация\08.02.18 О зимнем содержании УДС\КОСЯКИ\IMG-35e70734e64f2b706dd2dd4da12ae5f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155" y="1332358"/>
            <a:ext cx="2088232" cy="3480387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32771" name="Picture 3" descr="C:\Documents and Settings\aagruzda\Рабочий стол\презентация\08.02.18 О зимнем содержании УДС\КОСЯКИ\IMG-6dee93143335b40cbb59c0f76ce38e1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6419" y="1332358"/>
            <a:ext cx="2088232" cy="3480387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32772" name="Picture 4" descr="C:\Documents and Settings\aagruzda\Рабочий стол\презентация\08.02.18 О зимнем содержании УДС\КОСЯКИ\IMG-d13b760705f57ecda84a52561394c010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2683" y="1332358"/>
            <a:ext cx="2088232" cy="3480387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32773" name="Picture 5" descr="C:\Documents and Settings\aagruzda\Рабочий стол\презентация\08.02.18 О зимнем содержании УДС\КОСЯКИ\IMG-d1943a4e3d69112a0168bc9748a8687d-V.jpg"/>
          <p:cNvPicPr>
            <a:picLocks noChangeAspect="1" noChangeArrowheads="1"/>
          </p:cNvPicPr>
          <p:nvPr/>
        </p:nvPicPr>
        <p:blipFill>
          <a:blip r:embed="rId8" cstate="print"/>
          <a:srcRect l="14815"/>
          <a:stretch>
            <a:fillRect/>
          </a:stretch>
        </p:blipFill>
        <p:spPr bwMode="auto">
          <a:xfrm>
            <a:off x="7848947" y="1332359"/>
            <a:ext cx="2070230" cy="3482630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32774" name="Picture 6" descr="C:\Documents and Settings\aagruzda\Рабочий стол\презентация\08.02.18 О зимнем содержании УДС\КОСЯКИ\IMG-ead8965cee9ebeb993ad10b6918f4fb0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6499" y="5004767"/>
            <a:ext cx="2952328" cy="1660684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32775" name="Picture 7" descr="C:\Documents and Settings\aagruzda\Рабочий стол\презентация\08.02.18 О зимнем содержании УДС\КОСЯКИ\20180207_0555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0155" y="5004768"/>
            <a:ext cx="2941794" cy="1656184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32776" name="Picture 8" descr="C:\Documents and Settings\aagruzda\Рабочий стол\презентация\08.02.18 О зимнем содержании УДС\КОСЯКИ\20180207_0629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4851" y="5004767"/>
            <a:ext cx="2941793" cy="1656184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1044327"/>
            <a:ext cx="10801350" cy="671814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0801350" cy="84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10037015" cy="843122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43122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3529367" y="3701240"/>
            <a:ext cx="985848" cy="408062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918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614427" y="3621848"/>
            <a:ext cx="610744" cy="657341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7633976"/>
            <a:ext cx="107925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2168" y="7438405"/>
            <a:ext cx="100370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22406" y="7237015"/>
            <a:ext cx="94244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60115" y="756295"/>
          <a:ext cx="10037015" cy="806907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УБОРКА</a:t>
                      </a:r>
                      <a:r>
                        <a:rPr lang="ru-RU" sz="2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ТРОТУАРНОЙ ЧАСТИ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1" name="Picture 7" descr="C:\Documents and Settings\aagruzda\Рабочий стол\презентация\08.02.18 О зимнем содержании УДС\IMG-40fa9c026413a249ed80b8cac8eadf4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8462" y="4428703"/>
            <a:ext cx="3960440" cy="2708628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1032" name="Picture 8" descr="C:\Documents and Settings\aagruzda\Рабочий стол\презентация\08.02.18 О зимнем содержании УДС\IMG-667858c92e20201ed2958900c1bf9bd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6699" y="1332359"/>
            <a:ext cx="4320480" cy="2952328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1033" name="Picture 9" descr="C:\Documents and Settings\aagruzda\Рабочий стол\презентация\08.02.18 О зимнем содержании УДС\IMG-64d7c18f6a7bc9c8e3ef3d4ae05b2113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8461" y="1332359"/>
            <a:ext cx="3936437" cy="2952328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28" name="Picture 3" descr="C:\Documents and Settings\aagruzda\Рабочий стол\презентация\08.02.18 О зимнем содержании УДС\IMG-c01c3ce0f4bf5d4cc12aa9cd172941aa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6699" y="4411928"/>
            <a:ext cx="4343128" cy="2753079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1044327"/>
            <a:ext cx="10801350" cy="671814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0801350" cy="84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10037015" cy="843122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43122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3529367" y="3701240"/>
            <a:ext cx="985848" cy="408062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918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614427" y="3621848"/>
            <a:ext cx="610744" cy="657341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7633976"/>
            <a:ext cx="107925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2168" y="7438405"/>
            <a:ext cx="100370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Documents and Settings\aagruzda\Рабочий стол\презентация\08.02.18 О зимнем содержании УДС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91" y="1764407"/>
            <a:ext cx="4920547" cy="3024336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48236" y="1044327"/>
          <a:ext cx="10037015" cy="806907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ПРИВЛЕЧЕНИЕ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ВОЛОНТЕРОВ,</a:t>
                      </a: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СОТРУДНИКОВ ПРЕДПРИЯТИЙ ТОРГОВЛИ И ПРОМЫШЛЕННОСТИ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C:\Documents and Settings\aagruzda\Рабочий стол\презентация\08.02.18 О зимнем содержании УДС\Новая папка\IMG-ba0e11dd347dba4d58d8696dc28be74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6659" y="1764407"/>
            <a:ext cx="5112568" cy="3024336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1028" name="Picture 4" descr="C:\Documents and Settings\aagruzda\Рабочий стол\презентация\08.02.18 О зимнем содержании УДС\a45e67a4598d3db8fc4b07c9db67d1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8347" y="4356695"/>
            <a:ext cx="5384575" cy="3024336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1044327"/>
            <a:ext cx="10801350" cy="671814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0801350" cy="84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10037015" cy="843122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43122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3529367" y="3701240"/>
            <a:ext cx="985848" cy="408062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918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614427" y="3621848"/>
            <a:ext cx="610744" cy="657341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7633976"/>
            <a:ext cx="107925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2168" y="7438405"/>
            <a:ext cx="100370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22406" y="7237015"/>
            <a:ext cx="94244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agruzda\Рабочий стол\фффффото\original_photo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115" y="1116336"/>
            <a:ext cx="4824536" cy="2952327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3076" name="Picture 4" descr="C:\Documents and Settings\aagruzda\Рабочий стол\презентация\08.02.18 О зимнем содержании УДС\IMG-ec53cedc75166756c4a3a73c2aff7493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675" y="1116335"/>
            <a:ext cx="4896544" cy="2923310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27" name="Picture 3" descr="C:\Documents and Settings\aagruzda\Рабочий стол\презентация\08.02.18 О зимнем содержании УДС\Новая папка\IMG-421be8edf11a8d5402cd1afa52626086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115" y="4212678"/>
            <a:ext cx="4824536" cy="2736305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3077" name="Picture 5" descr="C:\Documents and Settings\aagruzda\Рабочий стол\презентация\08.02.18 О зимнем содержании УДС\Новая папка\IMG-a48d177d4780984fa1c2fc4c3e5ca528-V.jpg"/>
          <p:cNvPicPr>
            <a:picLocks noChangeAspect="1" noChangeArrowheads="1"/>
          </p:cNvPicPr>
          <p:nvPr/>
        </p:nvPicPr>
        <p:blipFill>
          <a:blip r:embed="rId8" cstate="print"/>
          <a:srcRect t="18369"/>
          <a:stretch>
            <a:fillRect/>
          </a:stretch>
        </p:blipFill>
        <p:spPr bwMode="auto">
          <a:xfrm>
            <a:off x="5400675" y="4212679"/>
            <a:ext cx="4896544" cy="2736304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1044327"/>
            <a:ext cx="10801350" cy="671814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0801350" cy="84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10037015" cy="843122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43122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3529367" y="3701240"/>
            <a:ext cx="985848" cy="408062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918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614427" y="3621848"/>
            <a:ext cx="610744" cy="657341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7633976"/>
            <a:ext cx="107925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2168" y="7438405"/>
            <a:ext cx="100370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22406" y="7237015"/>
            <a:ext cx="94244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60115" y="900311"/>
          <a:ext cx="10037015" cy="806907"/>
        </p:xfrm>
        <a:graphic>
          <a:graphicData uri="http://schemas.openxmlformats.org/drawingml/2006/table">
            <a:tbl>
              <a:tblPr/>
              <a:tblGrid>
                <a:gridCol w="10037015"/>
              </a:tblGrid>
              <a:tr h="8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ОЧИСТКА ЛИВНЕПРИЕМНЫХ РЕШЕТОК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5" marR="6295" marT="5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Documents and Settings\aagruzda\Рабочий стол\презентация\08.02.18 О зимнем содержании УДС\Новая папка\IMG-a03c696c00befec14e823f9b053db2e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4877" y="1764407"/>
            <a:ext cx="3153950" cy="5256584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4099" name="Picture 3" descr="C:\Documents and Settings\aagruzda\Рабочий стол\презентация\08.02.18 О зимнем содержании УДС\Новая папка\IMG-fb99090dedad255d4edc6c31de93a4f4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107" y="1764407"/>
            <a:ext cx="3168352" cy="5280587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4100" name="Picture 4" descr="C:\Documents and Settings\aagruzda\Рабочий стол\презентация\08.02.18 О зимнем содержании УДС\Новая папка\IMG-31d34cab20151e6d8ff6aa944ce6e79c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1261" y="1764407"/>
            <a:ext cx="3153950" cy="5256584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972319"/>
            <a:ext cx="10801350" cy="658894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7345944"/>
            <a:ext cx="107925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2168" y="7150373"/>
            <a:ext cx="100370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22406" y="6948983"/>
            <a:ext cx="942441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01350" cy="10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3937" y="2669141"/>
            <a:ext cx="10801350" cy="2381765"/>
          </a:xfrm>
          <a:prstGeom prst="rect">
            <a:avLst/>
          </a:prstGeom>
        </p:spPr>
        <p:txBody>
          <a:bodyPr vert="horz" lIns="104927" tIns="52464" rIns="104927" bIns="52464" rtlCol="0" anchor="ctr">
            <a:noAutofit/>
          </a:bodyPr>
          <a:lstStyle/>
          <a:p>
            <a:pPr marL="0" marR="0" lvl="0" indent="0" algn="ctr" defTabSz="10492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107" y="1116335"/>
            <a:ext cx="103691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Ремонт улично-дорожной сети в зимний период литой асфальтобетонной смесью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agruzda\Рабочий стол\9-kopiya-kopiya-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4633" y="2196455"/>
            <a:ext cx="5632626" cy="3168352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Documents and Settings\aagruzda\Рабочий стол\fot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91" y="2196455"/>
            <a:ext cx="4749092" cy="3168352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6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1000">
              <a:schemeClr val="accent1">
                <a:tint val="50000"/>
                <a:satMod val="300000"/>
              </a:schemeClr>
            </a:gs>
            <a:gs pos="7000">
              <a:schemeClr val="accent1">
                <a:tint val="37000"/>
                <a:satMod val="300000"/>
                <a:lumMod val="41000"/>
                <a:lumOff val="59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0"/>
          <a:tileRect/>
        </a:gradFill>
        <a:effectLst>
          <a:outerShdw blurRad="965200" dist="20000" dir="5400000" sx="79000" sy="79000" rotWithShape="0">
            <a:srgbClr val="000000">
              <a:alpha val="11000"/>
            </a:srgbClr>
          </a:outerShdw>
          <a:reflection blurRad="6350" stA="52000" endA="300" endPos="35000" dir="5400000" sy="-100000" algn="bl" rotWithShape="0"/>
          <a:softEdge rad="12700"/>
        </a:effectLst>
      </a:spPr>
      <a:bodyPr rtlCol="0" anchor="ctr"/>
      <a:lstStyle>
        <a:defPPr algn="ctr">
          <a:defRPr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5889</TotalTime>
  <Words>295</Words>
  <Application>Microsoft Office PowerPoint</Application>
  <PresentationFormat>Произвольный</PresentationFormat>
  <Paragraphs>175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Структура организации зимней уборки УДС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правилах предоставления вопринформации на совещания у главы городского округа г. Воронеж</dc:title>
  <dc:creator>Андрейчук М.А.</dc:creator>
  <cp:lastModifiedBy>Деревянкин М.Н.</cp:lastModifiedBy>
  <cp:revision>627</cp:revision>
  <cp:lastPrinted>2015-04-17T08:06:45Z</cp:lastPrinted>
  <dcterms:created xsi:type="dcterms:W3CDTF">2015-04-02T05:36:23Z</dcterms:created>
  <dcterms:modified xsi:type="dcterms:W3CDTF">2018-02-12T12:05:38Z</dcterms:modified>
</cp:coreProperties>
</file>