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</p:sldMasterIdLst>
  <p:notesMasterIdLst>
    <p:notesMasterId r:id="rId21"/>
  </p:notesMasterIdLst>
  <p:sldIdLst>
    <p:sldId id="256" r:id="rId6"/>
    <p:sldId id="315" r:id="rId7"/>
    <p:sldId id="337" r:id="rId8"/>
    <p:sldId id="338" r:id="rId9"/>
    <p:sldId id="336" r:id="rId10"/>
    <p:sldId id="313" r:id="rId11"/>
    <p:sldId id="323" r:id="rId12"/>
    <p:sldId id="319" r:id="rId13"/>
    <p:sldId id="343" r:id="rId14"/>
    <p:sldId id="329" r:id="rId15"/>
    <p:sldId id="331" r:id="rId16"/>
    <p:sldId id="322" r:id="rId17"/>
    <p:sldId id="327" r:id="rId18"/>
    <p:sldId id="308" r:id="rId19"/>
    <p:sldId id="324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3B3"/>
    <a:srgbClr val="C7C499"/>
    <a:srgbClr val="BEBA88"/>
    <a:srgbClr val="DCDABE"/>
    <a:srgbClr val="B7B37B"/>
    <a:srgbClr val="5089A2"/>
    <a:srgbClr val="487B92"/>
    <a:srgbClr val="4272AC"/>
    <a:srgbClr val="E27100"/>
    <a:srgbClr val="A49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>
      <p:cViewPr>
        <p:scale>
          <a:sx n="80" d="100"/>
          <a:sy n="80" d="100"/>
        </p:scale>
        <p:origin x="-205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Объекты, учитываемые в реестре муниципального имущества
</a:t>
            </a:r>
            <a:r>
              <a:rPr lang="ru-RU" dirty="0" smtClean="0"/>
              <a:t>56 489 </a:t>
            </a:r>
            <a:r>
              <a:rPr lang="ru-RU" dirty="0"/>
              <a:t>объектов</a:t>
            </a:r>
          </a:p>
        </c:rich>
      </c:tx>
      <c:layout>
        <c:manualLayout>
          <c:xMode val="edge"/>
          <c:yMode val="edge"/>
          <c:x val="0.131477816521639"/>
          <c:y val="0.0"/>
        </c:manualLayout>
      </c:layout>
      <c:overlay val="0"/>
    </c:title>
    <c:autoTitleDeleted val="0"/>
    <c:view3D>
      <c:rotX val="30"/>
      <c:rotY val="1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757754349351"/>
          <c:y val="0.145051999660781"/>
          <c:w val="0.802021031861476"/>
          <c:h val="0.712676281233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Объекты, учитываемые в реестре муниципального имущества
56489 объектов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  <c:explosion val="10"/>
          </c:dPt>
          <c:dPt>
            <c:idx val="2"/>
            <c:bubble3D val="0"/>
            <c:explosion val="6"/>
          </c:dPt>
          <c:dPt>
            <c:idx val="3"/>
            <c:bubble3D val="0"/>
            <c:explosion val="6"/>
          </c:dPt>
          <c:dPt>
            <c:idx val="4"/>
            <c:bubble3D val="0"/>
            <c:explosion val="4"/>
          </c:dPt>
          <c:dLbls>
            <c:dLbl>
              <c:idx val="0"/>
              <c:layout>
                <c:manualLayout>
                  <c:x val="0.00695272474967869"/>
                  <c:y val="0.0066989749473646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нежилые помещения, здания, объекты незавершенного строительства
</a:t>
                    </a:r>
                    <a:r>
                      <a:rPr lang="ru-RU" b="1" dirty="0" smtClean="0"/>
                      <a:t>4 092 объекта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7972553320613"/>
                  <c:y val="-0.001859811253356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площадные объекты инженерной инфраструктура (ПНС, КНС, ТП, РП, ЦТП, котельные)
</a:t>
                    </a:r>
                    <a:r>
                      <a:rPr lang="ru-RU" b="1" dirty="0" smtClean="0"/>
                      <a:t>2 374 объекта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84916004128429"/>
                  <c:y val="-0.15462360139658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сооружения (дороги, мосты, путепроводы, эстакады, замощения, ограждения, ворота, братские могилы, беседки и др.)
</a:t>
                    </a:r>
                    <a:r>
                      <a:rPr lang="ru-RU" b="1" dirty="0" smtClean="0"/>
                      <a:t>6 478 объектов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0143645938473292"/>
                  <c:y val="-0.00506286217995369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линейные объекты инженерной инфраструктуры (сети теплоснабжения, водоснабжения, водоотведения, наружного освещения, электроснабжения, газоснабжения)
</a:t>
                    </a:r>
                    <a:r>
                      <a:rPr lang="ru-RU" b="1" dirty="0" smtClean="0"/>
                      <a:t>17 183 объекта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62064296598599"/>
                  <c:y val="0.089465020305161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объекты движимого имущества
</a:t>
                    </a:r>
                    <a:r>
                      <a:rPr lang="ru-RU" b="1" dirty="0" smtClean="0"/>
                      <a:t>26 362 объекта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нежилые помещения, здания, объекты незавершенного строительства</c:v>
                </c:pt>
                <c:pt idx="1">
                  <c:v>площадные объекты инженерной инфраструктура (ПНС, КНС, ТП, РП, ЦТП, котельные)</c:v>
                </c:pt>
                <c:pt idx="2">
                  <c:v>сооружения (дороги, мосты, путепроводы, эстакады, замощения, ограждения, ворота, братские могилы, беседки и др.)</c:v>
                </c:pt>
                <c:pt idx="3">
                  <c:v>линейные объекты инженерной инфраструктуры (сети теплоснабжения, водоснабжения, водоотведения, наружного освещения, электроснабжения, газоснабжения)</c:v>
                </c:pt>
                <c:pt idx="4">
                  <c:v>объекты движимого имущества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4092.0</c:v>
                </c:pt>
                <c:pt idx="1">
                  <c:v>2374.0</c:v>
                </c:pt>
                <c:pt idx="2">
                  <c:v>6478.0</c:v>
                </c:pt>
                <c:pt idx="3">
                  <c:v>17183.0</c:v>
                </c:pt>
                <c:pt idx="4">
                  <c:v>26362.0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7520495644108"/>
          <c:y val="0.252350929197548"/>
          <c:w val="0.554841116023523"/>
          <c:h val="0.49287770007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Земельные участки в муниципальной собственности 
2612 участков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201945661165585"/>
                  <c:y val="0.151097623609904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Освободившиеся </a:t>
                    </a:r>
                    <a:r>
                      <a:rPr lang="ru-RU" sz="1350" dirty="0"/>
                      <a:t>после сноса аварийных домов, или находящиеся в процессе освобождения
</a:t>
                    </a:r>
                    <a:r>
                      <a:rPr lang="ru-RU" sz="1350" b="1" dirty="0"/>
                      <a:t>142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0789361970626245"/>
                  <c:y val="0.110788395187065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зелеными зонами
</a:t>
                    </a:r>
                    <a:r>
                      <a:rPr lang="ru-RU" sz="1350" b="1" dirty="0"/>
                      <a:t>206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21160977328695"/>
                  <c:y val="0.0510752530512353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ДОЛ и базой отдыха «Колос»
</a:t>
                    </a:r>
                    <a:r>
                      <a:rPr lang="ru-RU" sz="1350" b="1" dirty="0"/>
                      <a:t>14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67083487066612"/>
                  <c:y val="-0.027665819537366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учреждениями образования (школы, детские сады)
</a:t>
                    </a:r>
                    <a:r>
                      <a:rPr lang="ru-RU" sz="1350" b="1" dirty="0"/>
                      <a:t>330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00867297950308613"/>
                  <c:y val="0.0276654269299634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домами культуры, школами искусств, центрами развития творчества детей и юношества, учреждениями спорта
</a:t>
                    </a:r>
                    <a:r>
                      <a:rPr lang="ru-RU" sz="1350" b="1" dirty="0"/>
                      <a:t>67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0100051111986428"/>
                  <c:y val="-0.148969488066103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муниципальными предприятиями и учреждениями, предоставляющими коммунальные ресурсы и услуги
</a:t>
                    </a:r>
                    <a:r>
                      <a:rPr lang="ru-RU" sz="1350" b="1" dirty="0" smtClean="0"/>
                      <a:t>1 344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125015763880068"/>
                  <c:y val="-0.0702284729454485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кладбищами
</a:t>
                    </a:r>
                    <a:r>
                      <a:rPr lang="ru-RU" sz="1350" b="1" dirty="0"/>
                      <a:t>27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66231993323855"/>
                  <c:y val="0.03192203315702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автомобильными дорогами, транспортными развязками
</a:t>
                    </a:r>
                    <a:r>
                      <a:rPr lang="ru-RU" sz="1350" b="1" dirty="0"/>
                      <a:t>32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0.0318009248446489"/>
                  <c:y val="0.059587795226441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предприятиями автосервиса, АЗС, автомойками, парковками, объектами торговли и бытового обслуживания
</a:t>
                    </a:r>
                    <a:r>
                      <a:rPr lang="ru-RU" sz="1350" b="1" dirty="0"/>
                      <a:t>52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0.0419194009315827"/>
                  <c:y val="0.16173830132891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Занимаемые </a:t>
                    </a:r>
                    <a:r>
                      <a:rPr lang="ru-RU" sz="1350" dirty="0"/>
                      <a:t>административными, офисными зданиями
</a:t>
                    </a:r>
                    <a:r>
                      <a:rPr lang="ru-RU" sz="1350" b="1" dirty="0"/>
                      <a:t>36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0346919180123443"/>
                  <c:y val="0.068100337401647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/>
                      <a:t>Другие земельные участки
</a:t>
                    </a:r>
                    <a:r>
                      <a:rPr lang="ru-RU" sz="1350" b="1" dirty="0"/>
                      <a:t>263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0592653599377549"/>
                  <c:y val="0.223454232099154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/>
                      <a:t>Предоставленные </a:t>
                    </a:r>
                    <a:r>
                      <a:rPr lang="ru-RU" sz="1350" dirty="0"/>
                      <a:t>под строительство жилья
</a:t>
                    </a:r>
                    <a:r>
                      <a:rPr lang="ru-RU" sz="1350" b="1" dirty="0"/>
                      <a:t>99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3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Лист1!$A$2:$A$13</c:f>
              <c:strCache>
                <c:ptCount val="12"/>
                <c:pt idx="0">
                  <c:v>Земельные участки, освободившиеся после сноса аварийных домов, или находящиеся в процессе освобождения</c:v>
                </c:pt>
                <c:pt idx="1">
                  <c:v>Земельные участки, занимаемые зелеными зонами</c:v>
                </c:pt>
                <c:pt idx="2">
                  <c:v>Земельные участки, занимаемые ДОЛ и базой отдыха «Колос»</c:v>
                </c:pt>
                <c:pt idx="3">
                  <c:v>Земельные участки, занимаемые учреждениями образования (школы, детские сады)</c:v>
                </c:pt>
                <c:pt idx="4">
                  <c:v>Земельные участки, занимаемые домами культуры, школами искусств, центрами развития творчества детей и юношества, учреждениями спорта</c:v>
                </c:pt>
                <c:pt idx="5">
                  <c:v>Земельные участки, занимаемые муниципальными предприятиями и учреждениями, предоставляющими коммунальные ресурсы и услуги</c:v>
                </c:pt>
                <c:pt idx="6">
                  <c:v>Земельные участки, занимаемые кладбищами</c:v>
                </c:pt>
                <c:pt idx="7">
                  <c:v>Земельные участки, занимаемые автомобильными дорогами, транспортными развязками</c:v>
                </c:pt>
                <c:pt idx="8">
                  <c:v>Земельные участки, занимаемые предприятиями автосервиса, АЗС, автомойками, парковками, объектами торговли и бытового обслуживания</c:v>
                </c:pt>
                <c:pt idx="9">
                  <c:v>Земельные участки, занимаемые административными, офисными зданиями</c:v>
                </c:pt>
                <c:pt idx="10">
                  <c:v>Другие земельные участки</c:v>
                </c:pt>
                <c:pt idx="11">
                  <c:v>Земельные участки, предоставленные под строительство жилья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142.0</c:v>
                </c:pt>
                <c:pt idx="1">
                  <c:v>206.0</c:v>
                </c:pt>
                <c:pt idx="2">
                  <c:v>14.0</c:v>
                </c:pt>
                <c:pt idx="3">
                  <c:v>330.0</c:v>
                </c:pt>
                <c:pt idx="4">
                  <c:v>67.0</c:v>
                </c:pt>
                <c:pt idx="5">
                  <c:v>1344.0</c:v>
                </c:pt>
                <c:pt idx="6">
                  <c:v>27.0</c:v>
                </c:pt>
                <c:pt idx="7">
                  <c:v>32.0</c:v>
                </c:pt>
                <c:pt idx="8">
                  <c:v>52.0</c:v>
                </c:pt>
                <c:pt idx="9">
                  <c:v>36.0</c:v>
                </c:pt>
                <c:pt idx="10">
                  <c:v>263.0</c:v>
                </c:pt>
                <c:pt idx="11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55"/>
      <c:rotY val="20"/>
      <c:depthPercent val="100"/>
      <c:rAngAx val="1"/>
    </c:view3D>
    <c:floor>
      <c:thickness val="0"/>
      <c:spPr>
        <a:gradFill>
          <a:gsLst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</c:spPr>
    </c:floor>
    <c:sideWall>
      <c:thickness val="0"/>
      <c:spPr>
        <a:gradFill>
          <a:gsLst>
            <a:gs pos="0">
              <a:schemeClr val="tx2">
                <a:lumMod val="40000"/>
                <a:lumOff val="60000"/>
              </a:schemeClr>
            </a:gs>
            <a:gs pos="58000">
              <a:schemeClr val="accent5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tx2">
                <a:lumMod val="40000"/>
                <a:lumOff val="60000"/>
              </a:schemeClr>
            </a:gs>
            <a:gs pos="58000">
              <a:schemeClr val="accent5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0881986528512458"/>
          <c:y val="0.0500549827738318"/>
          <c:w val="0.866698715548659"/>
          <c:h val="0.7419207801742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50800" h="50800"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.00467839353857127"/>
                  <c:y val="-0.204696307328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168.7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AF423F"/>
            </a:solidFill>
            <a:ln w="19050"/>
            <a:effectLst/>
            <a:scene3d>
              <a:camera prst="orthographicFront"/>
              <a:lightRig rig="threePt" dir="t"/>
            </a:scene3d>
            <a:sp3d prstMaterial="plastic">
              <a:bevelT w="50800" h="50800"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-0.00308641975308642"/>
                  <c:y val="-0.0813749471659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1">
                  <c:v>105.9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139700" h="139700" prst="convex"/>
              <a:bevelB w="114300" h="1270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50800" h="50800"/>
                <a:bevelB/>
              </a:sp3d>
            </c:spPr>
          </c:dPt>
          <c:dLbls>
            <c:dLbl>
              <c:idx val="2"/>
              <c:layout>
                <c:manualLayout>
                  <c:x val="0.00303761988979141"/>
                  <c:y val="-0.0883301706794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#,##0.0">
                  <c:v>110.5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convex"/>
              <a:bevelB w="114300" h="127000"/>
            </a:sp3d>
          </c:spPr>
          <c:invertIfNegative val="0"/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c:spPr>
          </c:dPt>
          <c:dLbls>
            <c:dLbl>
              <c:idx val="3"/>
              <c:layout>
                <c:manualLayout>
                  <c:x val="0.00149439367036029"/>
                  <c:y val="-0.0686161909183537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 formatCode="#,##0.0">
                  <c:v>90.2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gapDepth val="78"/>
        <c:shape val="box"/>
        <c:axId val="2131879560"/>
        <c:axId val="2131882616"/>
        <c:axId val="0"/>
      </c:bar3DChart>
      <c:catAx>
        <c:axId val="2131879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1882616"/>
        <c:crosses val="autoZero"/>
        <c:auto val="1"/>
        <c:lblAlgn val="ctr"/>
        <c:lblOffset val="100"/>
        <c:noMultiLvlLbl val="0"/>
      </c:catAx>
      <c:valAx>
        <c:axId val="2131882616"/>
        <c:scaling>
          <c:orientation val="minMax"/>
          <c:min val="0.0"/>
        </c:scaling>
        <c:delete val="0"/>
        <c:axPos val="l"/>
        <c:majorGridlines/>
        <c:numFmt formatCode="#,##0_р_.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  <c:crossAx val="213187956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0915627032550617"/>
          <c:y val="0.829573949234671"/>
          <c:w val="0.820862860892388"/>
          <c:h val="0.072214907634021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55"/>
      <c:rotY val="20"/>
      <c:depthPercent val="100"/>
      <c:rAngAx val="1"/>
    </c:view3D>
    <c:floor>
      <c:thickness val="0"/>
      <c:spPr>
        <a:gradFill>
          <a:gsLst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</c:spPr>
    </c:floor>
    <c:sideWall>
      <c:thickness val="0"/>
      <c:spPr>
        <a:gradFill>
          <a:gsLst>
            <a:gs pos="0">
              <a:schemeClr val="tx2">
                <a:lumMod val="40000"/>
                <a:lumOff val="60000"/>
              </a:schemeClr>
            </a:gs>
            <a:gs pos="58000">
              <a:schemeClr val="accent5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tx2">
                <a:lumMod val="40000"/>
                <a:lumOff val="60000"/>
              </a:schemeClr>
            </a:gs>
            <a:gs pos="58000">
              <a:schemeClr val="accent5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0881986528512458"/>
          <c:y val="0.0500549827738318"/>
          <c:w val="0.866698715548659"/>
          <c:h val="0.7419207801742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50800" h="50800"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00129918114286989"/>
                  <c:y val="-0.165123977071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1157.9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AF423F"/>
            </a:solidFill>
            <a:ln w="19050"/>
            <a:effectLst/>
            <a:scene3d>
              <a:camera prst="orthographicFront"/>
              <a:lightRig rig="threePt" dir="t"/>
            </a:scene3d>
            <a:sp3d prstMaterial="plastic">
              <a:bevelT w="50800" h="50800"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0.00139672857221863"/>
                  <c:y val="-0.173710192885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1029.9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139700" h="139700" prst="convex"/>
              <a:bevelB w="114300" h="1270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50800" h="50800"/>
                <a:bevelB/>
              </a:sp3d>
            </c:spPr>
          </c:dPt>
          <c:dLbls>
            <c:dLbl>
              <c:idx val="2"/>
              <c:layout>
                <c:manualLayout>
                  <c:x val="0.00154320987654321"/>
                  <c:y val="-0.109435273774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879.2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gapDepth val="78"/>
        <c:shape val="box"/>
        <c:axId val="2132064088"/>
        <c:axId val="2132067208"/>
        <c:axId val="0"/>
      </c:bar3DChart>
      <c:catAx>
        <c:axId val="2132064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2067208"/>
        <c:crosses val="autoZero"/>
        <c:auto val="1"/>
        <c:lblAlgn val="ctr"/>
        <c:lblOffset val="100"/>
        <c:noMultiLvlLbl val="0"/>
      </c:catAx>
      <c:valAx>
        <c:axId val="2132067208"/>
        <c:scaling>
          <c:orientation val="minMax"/>
          <c:min val="0.0"/>
        </c:scaling>
        <c:delete val="0"/>
        <c:axPos val="l"/>
        <c:majorGridlines/>
        <c:numFmt formatCode="#,##0_р_.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  <c:crossAx val="213206408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0915627032550617"/>
          <c:y val="0.829573949234671"/>
          <c:w val="0.820862860892388"/>
          <c:h val="0.072214907634021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55"/>
      <c:rotY val="20"/>
      <c:depthPercent val="100"/>
      <c:rAngAx val="1"/>
    </c:view3D>
    <c:floor>
      <c:thickness val="0"/>
      <c:spPr>
        <a:gradFill>
          <a:gsLst>
            <a:gs pos="0">
              <a:schemeClr val="tx2">
                <a:lumMod val="60000"/>
                <a:lumOff val="4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</c:spPr>
    </c:floor>
    <c:sideWall>
      <c:thickness val="0"/>
      <c:spPr>
        <a:gradFill>
          <a:gsLst>
            <a:gs pos="0">
              <a:schemeClr val="tx2">
                <a:lumMod val="40000"/>
                <a:lumOff val="60000"/>
              </a:schemeClr>
            </a:gs>
            <a:gs pos="58000">
              <a:schemeClr val="accent5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tx2">
                <a:lumMod val="40000"/>
                <a:lumOff val="60000"/>
              </a:schemeClr>
            </a:gs>
            <a:gs pos="58000">
              <a:schemeClr val="accent5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0881986528512458"/>
          <c:y val="0.0500549827738318"/>
          <c:w val="0.866698715548659"/>
          <c:h val="0.7419207801742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50800" h="50800"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.00617283950617287"/>
                  <c:y val="-0.0701508165223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_р_.">
                  <c:v>317.0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AF423F"/>
            </a:solidFill>
            <a:ln w="19050"/>
            <a:effectLst/>
            <a:scene3d>
              <a:camera prst="orthographicFront"/>
              <a:lightRig rig="threePt" dir="t"/>
            </a:scene3d>
            <a:sp3d prstMaterial="plastic">
              <a:bevelT w="50800" h="50800"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-0.00308641975308642"/>
                  <c:y val="-0.0813749471659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#,##0_р_.</c:formatCode>
                <c:ptCount val="4"/>
                <c:pt idx="1">
                  <c:v>355.0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139700" h="139700" prst="convex"/>
              <a:bevelB w="114300" h="1270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50800" h="50800"/>
                <a:bevelB/>
              </a:sp3d>
            </c:spPr>
          </c:dPt>
          <c:dLbls>
            <c:dLbl>
              <c:idx val="2"/>
              <c:layout>
                <c:manualLayout>
                  <c:x val="0.00154320987654321"/>
                  <c:y val="-0.109435273774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#,##0_р_.">
                  <c:v>419.0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convex"/>
              <a:bevelB w="114300" h="127000"/>
            </a:sp3d>
          </c:spPr>
          <c:invertIfNegative val="0"/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c:spPr>
          </c:dPt>
          <c:dLbls>
            <c:dLbl>
              <c:idx val="3"/>
              <c:layout>
                <c:manualLayout>
                  <c:x val="0.0"/>
                  <c:y val="-0.17678005763635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 formatCode="#,##0_р_.">
                  <c:v>523.0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gapDepth val="78"/>
        <c:shape val="box"/>
        <c:axId val="2131661816"/>
        <c:axId val="2131664872"/>
        <c:axId val="0"/>
      </c:bar3DChart>
      <c:catAx>
        <c:axId val="2131661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1664872"/>
        <c:crosses val="autoZero"/>
        <c:auto val="1"/>
        <c:lblAlgn val="ctr"/>
        <c:lblOffset val="100"/>
        <c:noMultiLvlLbl val="0"/>
      </c:catAx>
      <c:valAx>
        <c:axId val="2131664872"/>
        <c:scaling>
          <c:orientation val="minMax"/>
          <c:min val="0.0"/>
        </c:scaling>
        <c:delete val="0"/>
        <c:axPos val="l"/>
        <c:majorGridlines/>
        <c:numFmt formatCode="#,##0_р_.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  <a:cs typeface="Times New Roman" panose="02020603050405020304" pitchFamily="18" charset="0"/>
              </a:defRPr>
            </a:pPr>
            <a:endParaRPr lang="ru-RU"/>
          </a:p>
        </c:txPr>
        <c:crossAx val="213166181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0915627032550617"/>
          <c:y val="0.829573949234671"/>
          <c:w val="0.820862860892388"/>
          <c:h val="0.072214907634021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0.0153</cdr:x>
      <cdr:y>0</cdr:y>
    </cdr:from>
    <cdr:to>
      <cdr:x>0.98258</cdr:x>
      <cdr:y>0.07553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944" y="-815404"/>
          <a:ext cx="8845414" cy="450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000" b="1" dirty="0" smtClean="0"/>
            <a:t>Земельные участки в муниципальной собственности  2 612 участков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0.00066</cdr:x>
      <cdr:y>0.00333</cdr:y>
    </cdr:from>
    <cdr:to>
      <cdr:x>0.2123</cdr:x>
      <cdr:y>0.38814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8" y="9642"/>
          <a:ext cx="1501118" cy="1112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0.00066</cdr:x>
      <cdr:y>0.00333</cdr:y>
    </cdr:from>
    <cdr:to>
      <cdr:x>0.2123</cdr:x>
      <cdr:y>0.38814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8" y="9642"/>
          <a:ext cx="1501118" cy="1112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0.05084</cdr:x>
      <cdr:y>0.01496</cdr:y>
    </cdr:from>
    <cdr:to>
      <cdr:x>0.11209</cdr:x>
      <cdr:y>0.09483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2047" y="72008"/>
          <a:ext cx="520529" cy="384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м</a:t>
          </a:r>
          <a:r>
            <a:rPr lang="ru-RU" sz="1200" dirty="0" smtClean="0"/>
            <a:t>лн. рублей</a:t>
          </a:r>
          <a:endParaRPr lang="ru-RU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0.00066</cdr:x>
      <cdr:y>0.00333</cdr:y>
    </cdr:from>
    <cdr:to>
      <cdr:x>0.2123</cdr:x>
      <cdr:y>0.38814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8" y="9642"/>
          <a:ext cx="1501118" cy="1112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0.10148</cdr:x>
      <cdr:y>0.01591</cdr:y>
    </cdr:from>
    <cdr:to>
      <cdr:x>0.16273</cdr:x>
      <cdr:y>0.09578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5159" y="72008"/>
          <a:ext cx="504056" cy="361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ш</a:t>
          </a:r>
          <a:r>
            <a:rPr lang="ru-RU" sz="1200" dirty="0" smtClean="0"/>
            <a:t>т.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395C-102B-4248-B6DF-A6BDDC02ED19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7D126-1CFD-4A97-AF46-1738C1119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3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4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5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1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3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7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58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6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4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7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07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57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07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67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9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7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06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39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0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9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00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96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39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0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35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4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27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8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9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11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42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31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81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87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EC7-53FD-4DA1-8F14-99579B37F093}" type="datetimeFigureOut">
              <a:rPr lang="ru-RU" smtClean="0"/>
              <a:pPr/>
              <a:t>26.02.18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6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EC7-53FD-4DA1-8F14-99579B37F0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имущественных и земельных отношений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99320" y="5690947"/>
            <a:ext cx="574468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ИМУЩЕСТВЕННЫХ И ЗЕМЕЛЬНЫХ ОТНОШЕНИЙ</a:t>
            </a:r>
          </a:p>
          <a:p>
            <a:pPr algn="ctr"/>
            <a:endParaRPr lang="ru-RU" sz="1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Н.Б. МАХОРТОВА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000100" y="2060848"/>
            <a:ext cx="7244308" cy="3240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/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ОТЧЕТ</a:t>
            </a:r>
          </a:p>
          <a:p>
            <a:pPr algn="ctr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об итогах работы</a:t>
            </a:r>
          </a:p>
          <a:p>
            <a:pPr algn="ctr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управления имущественных</a:t>
            </a:r>
          </a:p>
          <a:p>
            <a:pPr algn="ctr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и земельных отношений</a:t>
            </a:r>
          </a:p>
          <a:p>
            <a:pPr algn="ctr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за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2017 </a:t>
            </a:r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год</a:t>
            </a:r>
          </a:p>
          <a:p>
            <a:pPr algn="ctr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и задачах на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2018 </a:t>
            </a:r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год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51836" y="89964"/>
            <a:ext cx="5857694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Мероприятия </a:t>
            </a:r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сфере рекламы</a:t>
            </a: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1109053"/>
            <a:ext cx="7201328" cy="936104"/>
          </a:xfrm>
          <a:prstGeom prst="rect">
            <a:avLst/>
          </a:prstGeom>
          <a:solidFill>
            <a:srgbClr val="E19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рекламных конструкций на муниципальных земельных участках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975116" y="2337134"/>
            <a:ext cx="7197284" cy="828000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Проведено аукционов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975115" y="3165134"/>
            <a:ext cx="7197284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209" name="Прямая со стрелкой 208"/>
          <p:cNvCxnSpPr>
            <a:stCxn id="60" idx="2"/>
            <a:endCxn id="62" idx="0"/>
          </p:cNvCxnSpPr>
          <p:nvPr/>
        </p:nvCxnSpPr>
        <p:spPr>
          <a:xfrm>
            <a:off x="4580074" y="5037901"/>
            <a:ext cx="6673" cy="27644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stCxn id="33" idx="2"/>
            <a:endCxn id="126" idx="0"/>
          </p:cNvCxnSpPr>
          <p:nvPr/>
        </p:nvCxnSpPr>
        <p:spPr>
          <a:xfrm>
            <a:off x="4572264" y="2045157"/>
            <a:ext cx="1494" cy="291977"/>
          </a:xfrm>
          <a:prstGeom prst="straightConnector1">
            <a:avLst/>
          </a:prstGeom>
          <a:ln>
            <a:solidFill>
              <a:srgbClr val="EDAC4D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7" idx="2"/>
            <a:endCxn id="59" idx="0"/>
          </p:cNvCxnSpPr>
          <p:nvPr/>
        </p:nvCxnSpPr>
        <p:spPr>
          <a:xfrm>
            <a:off x="4573757" y="3525134"/>
            <a:ext cx="2451" cy="324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982206" y="3849901"/>
            <a:ext cx="7188003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Заключено договоров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2017 году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86072" y="4677901"/>
            <a:ext cx="7188003" cy="3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89394" y="5314344"/>
            <a:ext cx="7194705" cy="82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договоров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94722" y="6115654"/>
            <a:ext cx="71947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133</a:t>
            </a:r>
          </a:p>
        </p:txBody>
      </p:sp>
    </p:spTree>
    <p:extLst>
      <p:ext uri="{BB962C8B-B14F-4D97-AF65-F5344CB8AC3E}">
        <p14:creationId xmlns:p14="http://schemas.microsoft.com/office/powerpoint/2010/main" val="2882584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84440" y="-66293"/>
            <a:ext cx="6209712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Претензионно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-исковая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и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судебная работа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объектам муниципальной собственности </a:t>
            </a: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3767" y="1268760"/>
            <a:ext cx="8491057" cy="936104"/>
          </a:xfrm>
          <a:prstGeom prst="rect">
            <a:avLst/>
          </a:prstGeom>
          <a:solidFill>
            <a:srgbClr val="E19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имущество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43767" y="2784814"/>
            <a:ext cx="2610000" cy="913082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Направлено претензий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43766" y="3698683"/>
            <a:ext cx="2610000" cy="2814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163 штук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3284295" y="2785601"/>
            <a:ext cx="2610000" cy="913082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правовое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для проведения судебной работы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284295" y="3692974"/>
            <a:ext cx="2610000" cy="287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 пакета документов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278691" y="3980118"/>
            <a:ext cx="2610000" cy="279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35,1 млн. руб.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6224824" y="2785601"/>
            <a:ext cx="2610000" cy="913869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Поступило исполнительных листов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6224824" y="3700253"/>
            <a:ext cx="2610000" cy="281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штук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224824" y="3980513"/>
            <a:ext cx="2610000" cy="281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4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11,6 млн. руб.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6245516" y="4902752"/>
            <a:ext cx="2589308" cy="9143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платежей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245516" y="5815361"/>
            <a:ext cx="2589308" cy="281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6,6 </a:t>
            </a:r>
            <a:r>
              <a:rPr lang="ru-RU" sz="16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cxnSp>
        <p:nvCxnSpPr>
          <p:cNvPr id="138" name="Прямая со стрелкой 137"/>
          <p:cNvCxnSpPr>
            <a:stCxn id="145" idx="2"/>
            <a:endCxn id="146" idx="0"/>
          </p:cNvCxnSpPr>
          <p:nvPr/>
        </p:nvCxnSpPr>
        <p:spPr>
          <a:xfrm>
            <a:off x="7529824" y="4261555"/>
            <a:ext cx="10346" cy="6411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4" name="Прямоугольник 183"/>
          <p:cNvSpPr/>
          <p:nvPr/>
        </p:nvSpPr>
        <p:spPr>
          <a:xfrm>
            <a:off x="338896" y="4900961"/>
            <a:ext cx="261487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оплачено в добровольном порядке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338896" y="5817151"/>
            <a:ext cx="2614870" cy="281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20,6 </a:t>
            </a:r>
            <a:r>
              <a:rPr lang="ru-RU" sz="16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cxnSp>
        <p:nvCxnSpPr>
          <p:cNvPr id="213" name="Прямая со стрелкой 212"/>
          <p:cNvCxnSpPr>
            <a:endCxn id="126" idx="0"/>
          </p:cNvCxnSpPr>
          <p:nvPr/>
        </p:nvCxnSpPr>
        <p:spPr>
          <a:xfrm flipH="1">
            <a:off x="1648767" y="2204864"/>
            <a:ext cx="12024" cy="579950"/>
          </a:xfrm>
          <a:prstGeom prst="straightConnector1">
            <a:avLst/>
          </a:prstGeom>
          <a:ln>
            <a:solidFill>
              <a:srgbClr val="EDAC4D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>
            <a:stCxn id="33" idx="2"/>
            <a:endCxn id="128" idx="0"/>
          </p:cNvCxnSpPr>
          <p:nvPr/>
        </p:nvCxnSpPr>
        <p:spPr>
          <a:xfrm flipH="1">
            <a:off x="4589295" y="2204864"/>
            <a:ext cx="1" cy="580737"/>
          </a:xfrm>
          <a:prstGeom prst="straightConnector1">
            <a:avLst/>
          </a:prstGeom>
          <a:ln>
            <a:solidFill>
              <a:srgbClr val="EDAC4D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>
            <a:endCxn id="143" idx="0"/>
          </p:cNvCxnSpPr>
          <p:nvPr/>
        </p:nvCxnSpPr>
        <p:spPr>
          <a:xfrm>
            <a:off x="7529824" y="2204864"/>
            <a:ext cx="0" cy="580737"/>
          </a:xfrm>
          <a:prstGeom prst="straightConnector1">
            <a:avLst/>
          </a:prstGeom>
          <a:ln>
            <a:solidFill>
              <a:srgbClr val="EDAC4D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0" idx="2"/>
            <a:endCxn id="184" idx="0"/>
          </p:cNvCxnSpPr>
          <p:nvPr/>
        </p:nvCxnSpPr>
        <p:spPr>
          <a:xfrm flipH="1">
            <a:off x="1646331" y="4261161"/>
            <a:ext cx="3968" cy="639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3278691" y="4902751"/>
            <a:ext cx="26100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оплачено в добровольном порядке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278691" y="5817151"/>
            <a:ext cx="2610000" cy="281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191,72 тыс. </a:t>
            </a:r>
            <a:r>
              <a:rPr lang="ru-RU" sz="16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cxnSp>
        <p:nvCxnSpPr>
          <p:cNvPr id="40" name="Прямая со стрелкой 39"/>
          <p:cNvCxnSpPr>
            <a:stCxn id="142" idx="2"/>
            <a:endCxn id="84" idx="0"/>
          </p:cNvCxnSpPr>
          <p:nvPr/>
        </p:nvCxnSpPr>
        <p:spPr>
          <a:xfrm>
            <a:off x="4583691" y="4259982"/>
            <a:ext cx="0" cy="6427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45299" y="3980119"/>
            <a:ext cx="2610000" cy="281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62,1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72204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75480" y="0"/>
            <a:ext cx="743767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Динамика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задолженности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 неналоговым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платежам</a:t>
            </a:r>
            <a:b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за пользование муниципальным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имуществом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100239"/>
              </p:ext>
            </p:extLst>
          </p:nvPr>
        </p:nvGraphicFramePr>
        <p:xfrm>
          <a:off x="395537" y="1268760"/>
          <a:ext cx="849843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71600" y="1268760"/>
            <a:ext cx="520529" cy="384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м</a:t>
            </a:r>
            <a:r>
              <a:rPr lang="ru-RU" sz="1200" dirty="0" smtClean="0"/>
              <a:t>лн.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33022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20924" y="-66293"/>
            <a:ext cx="613674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Претензионно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-исковая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судебная работа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 неразграниченным земельным участкам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8424" y="905960"/>
            <a:ext cx="2695384" cy="936104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претензий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56176" y="1842064"/>
            <a:ext cx="2844000" cy="282220"/>
          </a:xfrm>
          <a:prstGeom prst="rect">
            <a:avLst/>
          </a:prstGeom>
          <a:solidFill>
            <a:srgbClr val="C7C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546 штук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48423" y="1842064"/>
            <a:ext cx="2695384" cy="281435"/>
          </a:xfrm>
          <a:prstGeom prst="rect">
            <a:avLst/>
          </a:prstGeom>
          <a:solidFill>
            <a:srgbClr val="C7C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1083 штуки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3133846" y="1850203"/>
            <a:ext cx="2733994" cy="281437"/>
          </a:xfrm>
          <a:prstGeom prst="rect">
            <a:avLst/>
          </a:prstGeom>
          <a:solidFill>
            <a:srgbClr val="C7C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817 штук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3133846" y="2130059"/>
            <a:ext cx="2733994" cy="281042"/>
          </a:xfrm>
          <a:prstGeom prst="rect">
            <a:avLst/>
          </a:prstGeom>
          <a:solidFill>
            <a:srgbClr val="DC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279,2 млн. руб.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6156176" y="2780927"/>
            <a:ext cx="2844000" cy="554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решениям суда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6156176" y="3335756"/>
            <a:ext cx="2844000" cy="281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21,2 </a:t>
            </a:r>
            <a:r>
              <a:rPr lang="ru-RU" sz="14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148423" y="2780928"/>
            <a:ext cx="2695383" cy="554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оплачено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добровольном порядке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48423" y="3335757"/>
            <a:ext cx="2695383" cy="281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88,4 </a:t>
            </a:r>
            <a:r>
              <a:rPr lang="ru-RU" sz="14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131840" y="905959"/>
            <a:ext cx="2736000" cy="944243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Подготовлено исков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56176" y="905960"/>
            <a:ext cx="2844000" cy="936104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Вынесено судебных решений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8423" y="2123499"/>
            <a:ext cx="2695384" cy="280647"/>
          </a:xfrm>
          <a:prstGeom prst="rect">
            <a:avLst/>
          </a:prstGeom>
          <a:solidFill>
            <a:srgbClr val="DC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329,3 млн. руб.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156176" y="2124285"/>
            <a:ext cx="2846545" cy="281040"/>
          </a:xfrm>
          <a:prstGeom prst="rect">
            <a:avLst/>
          </a:prstGeom>
          <a:solidFill>
            <a:srgbClr val="DC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153,2 млн. руб.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0" y="3777605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987824" y="764704"/>
            <a:ext cx="0" cy="60932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012160" y="764704"/>
            <a:ext cx="0" cy="60932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129050" y="3942742"/>
            <a:ext cx="2695384" cy="936104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Поступило исполнительных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листов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29049" y="4878846"/>
            <a:ext cx="2695384" cy="281435"/>
          </a:xfrm>
          <a:prstGeom prst="rect">
            <a:avLst/>
          </a:prstGeom>
          <a:solidFill>
            <a:srgbClr val="C7C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415 штуки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29049" y="5817710"/>
            <a:ext cx="2695383" cy="554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поступило платежей по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исполнительному производству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29049" y="6372539"/>
            <a:ext cx="2695383" cy="281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57,0 </a:t>
            </a:r>
            <a:r>
              <a:rPr lang="ru-RU" sz="14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29049" y="5160281"/>
            <a:ext cx="2695384" cy="280647"/>
          </a:xfrm>
          <a:prstGeom prst="rect">
            <a:avLst/>
          </a:prstGeom>
          <a:solidFill>
            <a:srgbClr val="DC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162,96 млн. руб.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133846" y="4900250"/>
            <a:ext cx="2733994" cy="281437"/>
          </a:xfrm>
          <a:prstGeom prst="rect">
            <a:avLst/>
          </a:prstGeom>
          <a:solidFill>
            <a:srgbClr val="C7C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штук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133846" y="5180106"/>
            <a:ext cx="2733994" cy="281042"/>
          </a:xfrm>
          <a:prstGeom prst="rect">
            <a:avLst/>
          </a:prstGeom>
          <a:solidFill>
            <a:srgbClr val="DC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10,8 млн. руб.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3131840" y="3956006"/>
            <a:ext cx="2736000" cy="944243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включении в реестр требований кредиторов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156176" y="4892110"/>
            <a:ext cx="2844000" cy="282220"/>
          </a:xfrm>
          <a:prstGeom prst="rect">
            <a:avLst/>
          </a:prstGeom>
          <a:solidFill>
            <a:srgbClr val="C7C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штук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156176" y="3956006"/>
            <a:ext cx="2844000" cy="936104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заявлений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признании должника несостоятельным (банкротом)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156176" y="5174331"/>
            <a:ext cx="2846545" cy="281040"/>
          </a:xfrm>
          <a:prstGeom prst="rect">
            <a:avLst/>
          </a:prstGeom>
          <a:solidFill>
            <a:srgbClr val="DC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8,7 млн. руб.</a:t>
            </a:r>
          </a:p>
        </p:txBody>
      </p:sp>
      <p:cxnSp>
        <p:nvCxnSpPr>
          <p:cNvPr id="80" name="Прямая со стрелкой 79"/>
          <p:cNvCxnSpPr>
            <a:stCxn id="65" idx="2"/>
            <a:endCxn id="184" idx="0"/>
          </p:cNvCxnSpPr>
          <p:nvPr/>
        </p:nvCxnSpPr>
        <p:spPr>
          <a:xfrm>
            <a:off x="1496115" y="2404146"/>
            <a:ext cx="0" cy="37678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67" idx="2"/>
            <a:endCxn id="162" idx="0"/>
          </p:cNvCxnSpPr>
          <p:nvPr/>
        </p:nvCxnSpPr>
        <p:spPr>
          <a:xfrm flipH="1">
            <a:off x="7578176" y="2405325"/>
            <a:ext cx="1273" cy="37560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6156176" y="5817710"/>
            <a:ext cx="2844000" cy="554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оплачено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добровольном порядке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6156176" y="6372539"/>
            <a:ext cx="2844000" cy="281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ru-RU" sz="14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cxnSp>
        <p:nvCxnSpPr>
          <p:cNvPr id="88" name="Прямая со стрелкой 87"/>
          <p:cNvCxnSpPr>
            <a:stCxn id="134" idx="2"/>
          </p:cNvCxnSpPr>
          <p:nvPr/>
        </p:nvCxnSpPr>
        <p:spPr>
          <a:xfrm flipH="1">
            <a:off x="7578176" y="5455371"/>
            <a:ext cx="1273" cy="36233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121" idx="2"/>
            <a:endCxn id="119" idx="0"/>
          </p:cNvCxnSpPr>
          <p:nvPr/>
        </p:nvCxnSpPr>
        <p:spPr>
          <a:xfrm>
            <a:off x="1476741" y="5440928"/>
            <a:ext cx="0" cy="37678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8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3424" y="0"/>
            <a:ext cx="8131072" cy="8156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Динамика задолженности </a:t>
            </a:r>
            <a:r>
              <a:rPr lang="ru-RU" sz="23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 неналоговым </a:t>
            </a:r>
            <a:r>
              <a:rPr lang="ru-RU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платежам</a:t>
            </a:r>
          </a:p>
          <a:p>
            <a:pPr algn="ctr"/>
            <a:r>
              <a:rPr lang="ru-RU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за </a:t>
            </a:r>
            <a:r>
              <a:rPr lang="ru-RU" sz="23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пользование неразграниченными земельными участками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14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916752"/>
              </p:ext>
            </p:extLst>
          </p:nvPr>
        </p:nvGraphicFramePr>
        <p:xfrm>
          <a:off x="395537" y="1268760"/>
          <a:ext cx="849843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823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49493" y="0"/>
            <a:ext cx="6689652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Количество проверок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рамках муниципального земельного контроля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15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258289"/>
              </p:ext>
            </p:extLst>
          </p:nvPr>
        </p:nvGraphicFramePr>
        <p:xfrm>
          <a:off x="395537" y="1268760"/>
          <a:ext cx="849843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2559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3193" y="-66293"/>
            <a:ext cx="7332200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расходов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Управления в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рамках программы</a:t>
            </a:r>
          </a:p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«Управление муниципальным имуществом» </a:t>
            </a:r>
          </a:p>
        </p:txBody>
      </p:sp>
      <p:sp>
        <p:nvSpPr>
          <p:cNvPr id="10" name="Овал 9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19" y="1094613"/>
            <a:ext cx="8666863" cy="532122"/>
          </a:xfrm>
          <a:prstGeom prst="rect">
            <a:avLst/>
          </a:prstGeom>
          <a:solidFill>
            <a:srgbClr val="B0C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Кассовые расходы в 2017 году, всего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398826"/>
            <a:ext cx="2736304" cy="124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муниципального нежилого фонда и оплата коммунальных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84" y="4545293"/>
            <a:ext cx="2736304" cy="124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налоговых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21141" y="2398826"/>
            <a:ext cx="2736304" cy="124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работ по постановке на кадастровый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недвижимости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земельных участков,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1777" y="4524329"/>
            <a:ext cx="2737195" cy="124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работ по демонтажу рекламных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87684" y="2398826"/>
            <a:ext cx="2736304" cy="124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собственникам изымаемых объектов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недвижимости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87684" y="4524419"/>
            <a:ext cx="2736304" cy="124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«ГЦМИ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884" y="3648136"/>
            <a:ext cx="2736304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11,5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0884" y="5794493"/>
            <a:ext cx="2736304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4,4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98" y="1626736"/>
            <a:ext cx="8666863" cy="2574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21777" y="3648136"/>
            <a:ext cx="2736304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1,8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87684" y="5773529"/>
            <a:ext cx="2736304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14,3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82079" y="3648136"/>
            <a:ext cx="2736304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5,8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21777" y="5773529"/>
            <a:ext cx="2736304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 млн.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endCxn id="14" idx="0"/>
          </p:cNvCxnSpPr>
          <p:nvPr/>
        </p:nvCxnSpPr>
        <p:spPr>
          <a:xfrm>
            <a:off x="1619036" y="1884204"/>
            <a:ext cx="636" cy="514622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6" idx="2"/>
            <a:endCxn id="19" idx="0"/>
          </p:cNvCxnSpPr>
          <p:nvPr/>
        </p:nvCxnSpPr>
        <p:spPr>
          <a:xfrm>
            <a:off x="4583530" y="1884204"/>
            <a:ext cx="5763" cy="514622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22" idx="0"/>
          </p:cNvCxnSpPr>
          <p:nvPr/>
        </p:nvCxnSpPr>
        <p:spPr>
          <a:xfrm>
            <a:off x="7550231" y="1884204"/>
            <a:ext cx="5605" cy="514622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4" idx="2"/>
            <a:endCxn id="18" idx="0"/>
          </p:cNvCxnSpPr>
          <p:nvPr/>
        </p:nvCxnSpPr>
        <p:spPr>
          <a:xfrm>
            <a:off x="1619036" y="3999792"/>
            <a:ext cx="0" cy="545501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7" idx="2"/>
            <a:endCxn id="20" idx="0"/>
          </p:cNvCxnSpPr>
          <p:nvPr/>
        </p:nvCxnSpPr>
        <p:spPr>
          <a:xfrm>
            <a:off x="4589929" y="3999792"/>
            <a:ext cx="446" cy="524537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0" idx="2"/>
            <a:endCxn id="23" idx="0"/>
          </p:cNvCxnSpPr>
          <p:nvPr/>
        </p:nvCxnSpPr>
        <p:spPr>
          <a:xfrm>
            <a:off x="7550231" y="3999792"/>
            <a:ext cx="5605" cy="524627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81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69419" y="-66293"/>
            <a:ext cx="703974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 реализации муниципальной программы</a:t>
            </a:r>
          </a:p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«Управление муниципальным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имуществом»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2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19" y="2888092"/>
            <a:ext cx="4103921" cy="432048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 объектов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561934" y="770189"/>
            <a:ext cx="0" cy="6093296"/>
          </a:xfrm>
          <a:prstGeom prst="line">
            <a:avLst/>
          </a:prstGeom>
          <a:ln>
            <a:solidFill>
              <a:srgbClr val="7E8A42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0" y="3789540"/>
            <a:ext cx="9144000" cy="0"/>
          </a:xfrm>
          <a:prstGeom prst="line">
            <a:avLst/>
          </a:prstGeom>
          <a:ln>
            <a:solidFill>
              <a:srgbClr val="7E8A42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790046" y="1196752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790045" y="2888092"/>
            <a:ext cx="4103921" cy="432048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620 единиц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1518" y="4293096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учреждения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51517" y="5984436"/>
            <a:ext cx="4103921" cy="432048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442 единицы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90046" y="4293096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хозяйственных обществ, находящихся в муниципальной собственности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790045" y="5984436"/>
            <a:ext cx="4103921" cy="432048"/>
          </a:xfrm>
          <a:prstGeom prst="rect">
            <a:avLst/>
          </a:prstGeom>
          <a:solidFill>
            <a:srgbClr val="B7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участков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192163"/>
            <a:ext cx="4103921" cy="1691340"/>
          </a:xfrm>
          <a:prstGeom prst="rect">
            <a:avLst/>
          </a:prstGeom>
          <a:solidFill>
            <a:srgbClr val="7E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стоимости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0046" y="1192163"/>
            <a:ext cx="4103921" cy="1691340"/>
          </a:xfrm>
          <a:prstGeom prst="rect">
            <a:avLst/>
          </a:prstGeom>
          <a:solidFill>
            <a:srgbClr val="7E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18" y="4288507"/>
            <a:ext cx="4103921" cy="1691340"/>
          </a:xfrm>
          <a:prstGeom prst="rect">
            <a:avLst/>
          </a:prstGeom>
          <a:solidFill>
            <a:srgbClr val="7E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Демонтаж рекламных конструкций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0046" y="4288507"/>
            <a:ext cx="4103921" cy="1691340"/>
          </a:xfrm>
          <a:prstGeom prst="rect">
            <a:avLst/>
          </a:prstGeom>
          <a:solidFill>
            <a:srgbClr val="7E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Формирование, межевание земельных участков, постановка на кадастровый учет и регистрация права</a:t>
            </a:r>
          </a:p>
        </p:txBody>
      </p:sp>
    </p:spTree>
    <p:extLst>
      <p:ext uri="{BB962C8B-B14F-4D97-AF65-F5344CB8AC3E}">
        <p14:creationId xmlns:p14="http://schemas.microsoft.com/office/powerpoint/2010/main" val="1380261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16207" y="-66293"/>
            <a:ext cx="4746171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собственности</a:t>
            </a:r>
            <a:b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городского округа город Воронеж</a:t>
            </a:r>
          </a:p>
        </p:txBody>
      </p:sp>
      <p:sp>
        <p:nvSpPr>
          <p:cNvPr id="10" name="Овал 9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2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19" y="2888092"/>
            <a:ext cx="4103921" cy="432048"/>
          </a:xfrm>
          <a:prstGeom prst="rect">
            <a:avLst/>
          </a:prstGeom>
          <a:solidFill>
            <a:srgbClr val="D5D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56 489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561934" y="770189"/>
            <a:ext cx="0" cy="609329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0" y="3789540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790046" y="1196752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790045" y="2888092"/>
            <a:ext cx="4103921" cy="432048"/>
          </a:xfrm>
          <a:prstGeom prst="rect">
            <a:avLst/>
          </a:prstGeom>
          <a:solidFill>
            <a:srgbClr val="D5D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2 612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1518" y="4293096"/>
            <a:ext cx="4103921" cy="1691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учреждения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51517" y="5984436"/>
            <a:ext cx="4103921" cy="432048"/>
          </a:xfrm>
          <a:prstGeom prst="rect">
            <a:avLst/>
          </a:prstGeom>
          <a:solidFill>
            <a:srgbClr val="D5D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90045" y="5984436"/>
            <a:ext cx="4103919" cy="432048"/>
          </a:xfrm>
          <a:prstGeom prst="rect">
            <a:avLst/>
          </a:prstGeom>
          <a:solidFill>
            <a:srgbClr val="D5D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192163"/>
            <a:ext cx="4103921" cy="1691340"/>
          </a:xfrm>
          <a:prstGeom prst="rect">
            <a:avLst/>
          </a:prstGeom>
          <a:solidFill>
            <a:srgbClr val="89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недвижимого и движимого имущества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0046" y="1192163"/>
            <a:ext cx="4103921" cy="1691340"/>
          </a:xfrm>
          <a:prstGeom prst="rect">
            <a:avLst/>
          </a:prstGeom>
          <a:solidFill>
            <a:srgbClr val="89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участки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18" y="4288507"/>
            <a:ext cx="4103921" cy="1691340"/>
          </a:xfrm>
          <a:prstGeom prst="rect">
            <a:avLst/>
          </a:prstGeom>
          <a:solidFill>
            <a:srgbClr val="89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учреждения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0046" y="4288507"/>
            <a:ext cx="4103919" cy="1691340"/>
          </a:xfrm>
          <a:prstGeom prst="rect">
            <a:avLst/>
          </a:prstGeom>
          <a:solidFill>
            <a:srgbClr val="89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 и доли в уставном капитале хозяйственных обществ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97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61832" y="120742"/>
            <a:ext cx="5854936" cy="49244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Структура муниципального имущества</a:t>
            </a:r>
            <a:endParaRPr lang="ru-RU" sz="2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695542"/>
              </p:ext>
            </p:extLst>
          </p:nvPr>
        </p:nvGraphicFramePr>
        <p:xfrm>
          <a:off x="179513" y="783190"/>
          <a:ext cx="8785908" cy="60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4705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8930" y="120742"/>
            <a:ext cx="7120732" cy="49244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муниципальных земельных участков</a:t>
            </a:r>
            <a:endParaRPr lang="ru-RU" sz="2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23168"/>
              </p:ext>
            </p:extLst>
          </p:nvPr>
        </p:nvGraphicFramePr>
        <p:xfrm>
          <a:off x="26645" y="764704"/>
          <a:ext cx="9144626" cy="601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8643934" y="6643710"/>
            <a:ext cx="500066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81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89674" y="89964"/>
            <a:ext cx="3164649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Инвентаризация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399106"/>
            <a:ext cx="1656184" cy="2286686"/>
          </a:xfrm>
          <a:prstGeom prst="rect">
            <a:avLst/>
          </a:prstGeom>
          <a:solidFill>
            <a:srgbClr val="B0C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Инвента-ризация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961224"/>
            <a:ext cx="2952328" cy="870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Включены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перечень свободных помещений, предназначенных для сдачи в аренду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817" y="2933098"/>
            <a:ext cx="2952328" cy="1218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перечень муниципального имущества для предоставления социально ориентированным НКО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99156" y="1832010"/>
            <a:ext cx="2952328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объектов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685792"/>
            <a:ext cx="1656184" cy="514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1012 объектов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99817" y="4151797"/>
            <a:ext cx="2952328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объектов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9156" y="2170455"/>
            <a:ext cx="2952328" cy="351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4 702,7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99792" y="4958912"/>
            <a:ext cx="2952328" cy="1218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перечень муниципального имущества, подлежащего предоставлению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СМП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99792" y="6177611"/>
            <a:ext cx="2952328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объектов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12161" y="2007838"/>
            <a:ext cx="2881806" cy="1218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претензионная работа по факту использования помещений третьими лицами без законных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12161" y="3226537"/>
            <a:ext cx="2881806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объектов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83069" y="4115794"/>
            <a:ext cx="2881806" cy="1218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реестра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83069" y="5334493"/>
            <a:ext cx="2881806" cy="351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426 объектов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>
            <a:stCxn id="12" idx="3"/>
            <a:endCxn id="14" idx="1"/>
          </p:cNvCxnSpPr>
          <p:nvPr/>
        </p:nvCxnSpPr>
        <p:spPr>
          <a:xfrm flipV="1">
            <a:off x="2051720" y="1396617"/>
            <a:ext cx="648072" cy="2145832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12" idx="3"/>
            <a:endCxn id="19" idx="1"/>
          </p:cNvCxnSpPr>
          <p:nvPr/>
        </p:nvCxnSpPr>
        <p:spPr>
          <a:xfrm flipV="1">
            <a:off x="2051720" y="3542448"/>
            <a:ext cx="648097" cy="1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12" idx="3"/>
            <a:endCxn id="33" idx="1"/>
          </p:cNvCxnSpPr>
          <p:nvPr/>
        </p:nvCxnSpPr>
        <p:spPr>
          <a:xfrm>
            <a:off x="2051720" y="3542449"/>
            <a:ext cx="648072" cy="2025813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375756" y="2708920"/>
            <a:ext cx="363640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375756" y="4725144"/>
            <a:ext cx="363640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19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50675" y="-66293"/>
            <a:ext cx="4677242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Распоряжение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муниципальным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имуществом в 2017 году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900979"/>
            <a:ext cx="1950486" cy="93610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Аренда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908720"/>
            <a:ext cx="1926449" cy="93610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Безвозмездное пользование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8853" y="916015"/>
            <a:ext cx="1901822" cy="93610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Приватизация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77988" y="900979"/>
            <a:ext cx="2135419" cy="93610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Концессия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77988" y="5323359"/>
            <a:ext cx="1035068" cy="721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«Городские </a:t>
            </a:r>
            <a:r>
              <a:rPr lang="ru-RU" sz="1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парковки»</a:t>
            </a:r>
            <a:endPara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44008" y="2151607"/>
            <a:ext cx="1926449" cy="7650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договоров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644008" y="2916701"/>
            <a:ext cx="1926449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777989" y="3551472"/>
            <a:ext cx="1035068" cy="1771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управления платными городскими парковками</a:t>
            </a:r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>
            <a:stCxn id="32" idx="2"/>
            <a:endCxn id="73" idx="0"/>
          </p:cNvCxnSpPr>
          <p:nvPr/>
        </p:nvCxnSpPr>
        <p:spPr>
          <a:xfrm>
            <a:off x="5607233" y="1844824"/>
            <a:ext cx="0" cy="3067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938817" y="5323361"/>
            <a:ext cx="974589" cy="721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«Меридиан»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38819" y="3552436"/>
            <a:ext cx="974589" cy="1770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подземного пешеходного перехода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4007" y="3286799"/>
            <a:ext cx="1926449" cy="450681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4 860,3 кв.м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45277" y="4128447"/>
            <a:ext cx="1926449" cy="6328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645277" y="4761273"/>
            <a:ext cx="1926449" cy="281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149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45277" y="5042315"/>
            <a:ext cx="1926449" cy="281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86 306,21 кв.м</a:t>
            </a:r>
          </a:p>
        </p:txBody>
      </p:sp>
      <p:cxnSp>
        <p:nvCxnSpPr>
          <p:cNvPr id="11" name="Прямая со стрелкой 10"/>
          <p:cNvCxnSpPr>
            <a:stCxn id="41" idx="2"/>
            <a:endCxn id="42" idx="0"/>
          </p:cNvCxnSpPr>
          <p:nvPr/>
        </p:nvCxnSpPr>
        <p:spPr>
          <a:xfrm>
            <a:off x="5607232" y="3737480"/>
            <a:ext cx="1270" cy="3909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485037" y="4128447"/>
            <a:ext cx="1950486" cy="6328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договоров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485037" y="4761273"/>
            <a:ext cx="1950486" cy="281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244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485037" y="5042315"/>
            <a:ext cx="1950486" cy="281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48 097,13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83768" y="2151607"/>
            <a:ext cx="1950486" cy="7650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договоров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483768" y="2916703"/>
            <a:ext cx="1950486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483768" y="3286800"/>
            <a:ext cx="1950486" cy="450681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2 851,89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 стрелкой 91"/>
          <p:cNvCxnSpPr>
            <a:stCxn id="19" idx="2"/>
            <a:endCxn id="87" idx="0"/>
          </p:cNvCxnSpPr>
          <p:nvPr/>
        </p:nvCxnSpPr>
        <p:spPr>
          <a:xfrm>
            <a:off x="3459011" y="1837083"/>
            <a:ext cx="0" cy="3145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91" idx="2"/>
            <a:endCxn id="82" idx="0"/>
          </p:cNvCxnSpPr>
          <p:nvPr/>
        </p:nvCxnSpPr>
        <p:spPr>
          <a:xfrm>
            <a:off x="3459011" y="3737481"/>
            <a:ext cx="1269" cy="3909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347163" y="2166644"/>
            <a:ext cx="1902715" cy="765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договоров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7" name="Прямая со стрелкой 146"/>
          <p:cNvCxnSpPr>
            <a:stCxn id="33" idx="2"/>
            <a:endCxn id="115" idx="0"/>
          </p:cNvCxnSpPr>
          <p:nvPr/>
        </p:nvCxnSpPr>
        <p:spPr>
          <a:xfrm flipH="1">
            <a:off x="1298521" y="1852119"/>
            <a:ext cx="1243" cy="3145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>
            <a:endCxn id="75" idx="0"/>
          </p:cNvCxnSpPr>
          <p:nvPr/>
        </p:nvCxnSpPr>
        <p:spPr>
          <a:xfrm>
            <a:off x="7295523" y="3103982"/>
            <a:ext cx="0" cy="4474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7813057" y="1852119"/>
            <a:ext cx="0" cy="3058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6777988" y="2142903"/>
            <a:ext cx="2135419" cy="7650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конкурсов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77988" y="2907997"/>
            <a:ext cx="2135419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76" name="Прямая со стрелкой 75"/>
          <p:cNvCxnSpPr>
            <a:endCxn id="39" idx="0"/>
          </p:cNvCxnSpPr>
          <p:nvPr/>
        </p:nvCxnSpPr>
        <p:spPr>
          <a:xfrm>
            <a:off x="8421222" y="3286800"/>
            <a:ext cx="4892" cy="2656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48853" y="2931736"/>
            <a:ext cx="1901822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8853" y="3301833"/>
            <a:ext cx="1901822" cy="450681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4 392,5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08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11053" y="-66293"/>
            <a:ext cx="4956486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Распоряжение муниципальными</a:t>
            </a:r>
            <a:b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земельными участками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в 2017 году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60432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1057997"/>
            <a:ext cx="1800000" cy="936104"/>
          </a:xfrm>
          <a:prstGeom prst="rect">
            <a:avLst/>
          </a:prstGeom>
          <a:solidFill>
            <a:srgbClr val="E19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Безвозмездное пользование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94789" y="1057997"/>
            <a:ext cx="1800000" cy="936104"/>
          </a:xfrm>
          <a:prstGeom prst="rect">
            <a:avLst/>
          </a:prstGeom>
          <a:solidFill>
            <a:srgbClr val="E19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Постоянное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(бессрочное) пользование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7413" y="1052736"/>
            <a:ext cx="1800000" cy="936104"/>
          </a:xfrm>
          <a:prstGeom prst="rect">
            <a:avLst/>
          </a:prstGeom>
          <a:solidFill>
            <a:srgbClr val="E19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Аренда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90300" y="1057997"/>
            <a:ext cx="2087098" cy="936104"/>
          </a:xfrm>
          <a:prstGeom prst="rect">
            <a:avLst/>
          </a:prstGeom>
          <a:solidFill>
            <a:srgbClr val="E19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земельных участков без предоставления земельного участка и установления сервитута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05112" y="3272635"/>
            <a:ext cx="2088000" cy="3001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413" y="3576628"/>
            <a:ext cx="1800000" cy="2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3 583 200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7413" y="2431586"/>
            <a:ext cx="1800000" cy="864000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Заключено договоров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7413" y="3295586"/>
            <a:ext cx="1800000" cy="281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483768" y="2425826"/>
            <a:ext cx="1800000" cy="869759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Заключено договоров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483768" y="3295586"/>
            <a:ext cx="1800000" cy="281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594789" y="2436134"/>
            <a:ext cx="1800000" cy="864000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Предоставлено участков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594789" y="3300134"/>
            <a:ext cx="1800000" cy="281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705112" y="2408635"/>
            <a:ext cx="2088000" cy="864000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Выдано разрешений</a:t>
            </a:r>
          </a:p>
        </p:txBody>
      </p:sp>
      <p:cxnSp>
        <p:nvCxnSpPr>
          <p:cNvPr id="84" name="Прямая со стрелкой 83"/>
          <p:cNvCxnSpPr>
            <a:stCxn id="33" idx="2"/>
            <a:endCxn id="69" idx="0"/>
          </p:cNvCxnSpPr>
          <p:nvPr/>
        </p:nvCxnSpPr>
        <p:spPr>
          <a:xfrm>
            <a:off x="1257413" y="1988840"/>
            <a:ext cx="0" cy="4427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19" idx="2"/>
            <a:endCxn id="71" idx="0"/>
          </p:cNvCxnSpPr>
          <p:nvPr/>
        </p:nvCxnSpPr>
        <p:spPr>
          <a:xfrm>
            <a:off x="3383768" y="1994101"/>
            <a:ext cx="0" cy="4317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32" idx="2"/>
            <a:endCxn id="73" idx="0"/>
          </p:cNvCxnSpPr>
          <p:nvPr/>
        </p:nvCxnSpPr>
        <p:spPr>
          <a:xfrm>
            <a:off x="5494789" y="1994101"/>
            <a:ext cx="0" cy="4420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34" idx="2"/>
            <a:endCxn id="75" idx="0"/>
          </p:cNvCxnSpPr>
          <p:nvPr/>
        </p:nvCxnSpPr>
        <p:spPr>
          <a:xfrm>
            <a:off x="7733849" y="1994101"/>
            <a:ext cx="15263" cy="4145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483768" y="3572821"/>
            <a:ext cx="1800000" cy="2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121 317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94789" y="3572821"/>
            <a:ext cx="1800000" cy="2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485 298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05112" y="3572821"/>
            <a:ext cx="2072286" cy="28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4 143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413" y="4365104"/>
            <a:ext cx="1800000" cy="7650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договоров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413" y="5130200"/>
            <a:ext cx="1800000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7413" y="5500297"/>
            <a:ext cx="1800000" cy="450681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5 766 801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83768" y="4365105"/>
            <a:ext cx="1800000" cy="7650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действующих договоров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83768" y="5130201"/>
            <a:ext cx="1800000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5500298"/>
            <a:ext cx="1800000" cy="450681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136 052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94789" y="4365106"/>
            <a:ext cx="1800000" cy="7650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участков в бессрочном пользовании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94789" y="5130202"/>
            <a:ext cx="1800000" cy="37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94789" y="5500299"/>
            <a:ext cx="1800000" cy="450681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9 182 122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>
            <a:stCxn id="43" idx="2"/>
            <a:endCxn id="36" idx="0"/>
          </p:cNvCxnSpPr>
          <p:nvPr/>
        </p:nvCxnSpPr>
        <p:spPr>
          <a:xfrm>
            <a:off x="1257413" y="3857428"/>
            <a:ext cx="0" cy="5076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1" idx="2"/>
            <a:endCxn id="44" idx="0"/>
          </p:cNvCxnSpPr>
          <p:nvPr/>
        </p:nvCxnSpPr>
        <p:spPr>
          <a:xfrm>
            <a:off x="5494789" y="3853621"/>
            <a:ext cx="0" cy="5114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145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12808</TotalTime>
  <Words>899</Words>
  <Application>Microsoft Macintosh PowerPoint</Application>
  <PresentationFormat>Экран (4:3)</PresentationFormat>
  <Paragraphs>256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1_Тема Office</vt:lpstr>
      <vt:lpstr>2_Тема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Козлов Денис</cp:lastModifiedBy>
  <cp:revision>392</cp:revision>
  <cp:lastPrinted>2018-02-21T11:48:36Z</cp:lastPrinted>
  <dcterms:created xsi:type="dcterms:W3CDTF">2014-04-16T07:09:19Z</dcterms:created>
  <dcterms:modified xsi:type="dcterms:W3CDTF">2018-02-26T13:53:43Z</dcterms:modified>
</cp:coreProperties>
</file>