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349" r:id="rId2"/>
    <p:sldId id="461" r:id="rId3"/>
    <p:sldId id="463" r:id="rId4"/>
    <p:sldId id="462" r:id="rId5"/>
    <p:sldId id="453" r:id="rId6"/>
    <p:sldId id="450" r:id="rId7"/>
    <p:sldId id="452" r:id="rId8"/>
    <p:sldId id="432" r:id="rId9"/>
    <p:sldId id="456" r:id="rId10"/>
    <p:sldId id="458" r:id="rId11"/>
    <p:sldId id="454" r:id="rId12"/>
    <p:sldId id="459" r:id="rId13"/>
    <p:sldId id="457" r:id="rId14"/>
    <p:sldId id="460" r:id="rId15"/>
    <p:sldId id="465" r:id="rId16"/>
    <p:sldId id="4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E9F5CB"/>
    <a:srgbClr val="FFFFFF"/>
    <a:srgbClr val="339933"/>
    <a:srgbClr val="00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93" autoAdjust="0"/>
    <p:restoredTop sz="86447" autoAdjust="0"/>
  </p:normalViewPr>
  <p:slideViewPr>
    <p:cSldViewPr>
      <p:cViewPr>
        <p:scale>
          <a:sx n="90" d="100"/>
          <a:sy n="90" d="100"/>
        </p:scale>
        <p:origin x="-372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D88F5-45AB-4718-8645-066433D0EAE4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1799A-E389-46B6-AC9F-AD9EB15FD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98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1799A-E389-46B6-AC9F-AD9EB15FD37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20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1799A-E389-46B6-AC9F-AD9EB15FD37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208C-1798-4B9D-9958-E179BA00DC11}" type="datetime1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5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1009-B084-4F98-B5F7-AA3699618E95}" type="datetime1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4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03B07-F3B2-45C1-9B38-605A7D1B1D7C}" type="datetime1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0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48E09-A4D1-403E-97E6-E59180A25530}" type="datetime1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8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D45-86DC-4B4D-B202-DDA2714186C7}" type="datetime1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C22-8920-4013-BE53-82E39B27F9CF}" type="datetime1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2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007B-059E-452E-A3CE-0E429A775B1A}" type="datetime1">
              <a:rPr lang="ru-RU" smtClean="0"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6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241D-5D05-4FDC-8BA1-0155ED31C3EE}" type="datetime1">
              <a:rPr lang="ru-RU" smtClean="0"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0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0EC1-698B-47A4-8EE1-CCB81292D4EA}" type="datetime1">
              <a:rPr lang="ru-RU" smtClean="0"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5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AF9E-B49B-4B8C-AE84-D2D0E6BB55B5}" type="datetime1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9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1924-60AB-435C-97E6-226B389A81D7}" type="datetime1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4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04CA-449F-48BA-A217-2CEDD112961B}" type="datetime1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496" y="273223"/>
            <a:ext cx="2464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Администрация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городского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округа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Воронеж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49139" y="365556"/>
            <a:ext cx="26948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Управление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экологии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6576" y="980728"/>
            <a:ext cx="9150576" cy="5877272"/>
          </a:xfrm>
          <a:prstGeom prst="rect">
            <a:avLst/>
          </a:prstGeom>
          <a:blipFill dpi="0" rotWithShape="1">
            <a:blip r:embed="rId4" cstate="print">
              <a:alphaModFix amt="46000"/>
            </a:blip>
            <a:srcRect/>
            <a:stretch>
              <a:fillRect t="-1" b="-53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99823" y="5857892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3214" y="1124744"/>
            <a:ext cx="8689265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endParaRPr lang="ru-RU" sz="2200" b="1" i="1" dirty="0" smtClean="0">
              <a:solidFill>
                <a:srgbClr val="005C2A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200" b="1" i="1" dirty="0">
              <a:solidFill>
                <a:srgbClr val="005C2A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200" b="1" i="1" smtClean="0">
              <a:solidFill>
                <a:srgbClr val="005C2A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200" b="1" i="1" dirty="0">
              <a:solidFill>
                <a:srgbClr val="005C2A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dirty="0" smtClean="0">
                <a:solidFill>
                  <a:srgbClr val="005C2A"/>
                </a:solidFill>
                <a:latin typeface="Times New Roman" pitchFamily="18" charset="0"/>
                <a:cs typeface="Times New Roman" pitchFamily="18" charset="0"/>
              </a:rPr>
              <a:t>О перспективах развития озелененных территорий общего пользования в 2018 году</a:t>
            </a:r>
            <a:endParaRPr lang="ru-RU" sz="4000" b="1" dirty="0">
              <a:solidFill>
                <a:srgbClr val="005C2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3887" y="5867509"/>
            <a:ext cx="414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5C2A"/>
                </a:solidFill>
                <a:latin typeface="Times New Roman" pitchFamily="18" charset="0"/>
                <a:cs typeface="Times New Roman" pitchFamily="18" charset="0"/>
              </a:rPr>
              <a:t>Руководитель управления экологии </a:t>
            </a:r>
          </a:p>
          <a:p>
            <a:pPr algn="r"/>
            <a:r>
              <a:rPr lang="ru-RU" sz="1600" b="1" dirty="0" smtClean="0">
                <a:solidFill>
                  <a:srgbClr val="005C2A"/>
                </a:solidFill>
                <a:latin typeface="Times New Roman" pitchFamily="18" charset="0"/>
                <a:cs typeface="Times New Roman" pitchFamily="18" charset="0"/>
              </a:rPr>
              <a:t>Н.В. Ветер</a:t>
            </a:r>
            <a:endParaRPr lang="ru-RU" sz="1600" b="1" dirty="0">
              <a:solidFill>
                <a:srgbClr val="005C2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111494" y="196334"/>
            <a:ext cx="85324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Благоустройство парка культуры и отдыха «Орленок»</a:t>
            </a:r>
          </a:p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(ул. Чайковского, 6, площадь 4,8 га)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D:\ПЕСЕНЗОН АМ\2017\Парки, скверы\По колесу обозрения, Панорамы\у Орленка\DJI_00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58991" r="37156" b="-413"/>
          <a:stretch/>
        </p:blipFill>
        <p:spPr bwMode="auto">
          <a:xfrm>
            <a:off x="-1" y="785817"/>
            <a:ext cx="9144001" cy="6137189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753441"/>
              </p:ext>
            </p:extLst>
          </p:nvPr>
        </p:nvGraphicFramePr>
        <p:xfrm>
          <a:off x="777314" y="1412776"/>
          <a:ext cx="7539102" cy="52213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539102"/>
              </a:tblGrid>
              <a:tr h="6870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Определен перечень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первоочередных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работ</a:t>
                      </a:r>
                      <a:endParaRPr lang="ru-RU" sz="16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</a:tr>
              <a:tr h="168918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Ремонт </a:t>
                      </a:r>
                    </a:p>
                    <a:p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-   фонтана с коммуникациями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ограждения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малых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архитектурных форм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дорожно-тропиночной сети</a:t>
                      </a:r>
                      <a:endParaRPr lang="ru-RU" sz="16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lt1">
                        <a:alpha val="80000"/>
                      </a:schemeClr>
                    </a:solidFill>
                  </a:tcPr>
                </a:tc>
              </a:tr>
              <a:tr h="68707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Размещение спортивных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тренажеров</a:t>
                      </a:r>
                      <a:endParaRPr lang="ru-RU" sz="16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lt1">
                        <a:alpha val="80000"/>
                      </a:schemeClr>
                    </a:solidFill>
                  </a:tcPr>
                </a:tc>
              </a:tr>
              <a:tr h="102295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Обустройство </a:t>
                      </a:r>
                    </a:p>
                    <a:p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-     детской игровой площадки</a:t>
                      </a:r>
                    </a:p>
                    <a:p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-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    </a:t>
                      </a:r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сцены</a:t>
                      </a:r>
                      <a:endParaRPr lang="ru-RU" sz="16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chemeClr val="lt1">
                        <a:alpha val="80000"/>
                      </a:schemeClr>
                    </a:solidFill>
                  </a:tcPr>
                </a:tc>
              </a:tr>
              <a:tr h="687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Устройство площадки для выгула собак</a:t>
                      </a:r>
                    </a:p>
                  </a:txBody>
                  <a:tcPr>
                    <a:solidFill>
                      <a:schemeClr val="lt1">
                        <a:alpha val="80000"/>
                      </a:schemeClr>
                    </a:solidFill>
                  </a:tcPr>
                </a:tc>
              </a:tr>
              <a:tr h="447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Организация освещения</a:t>
                      </a:r>
                    </a:p>
                  </a:txBody>
                  <a:tcPr>
                    <a:solidFill>
                      <a:schemeClr val="lt1"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63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300832" y="115669"/>
            <a:ext cx="8103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Благоустройство сквера «Советский»</a:t>
            </a:r>
          </a:p>
          <a:p>
            <a:pPr algn="ctr"/>
            <a:r>
              <a:rPr lang="ru-RU" sz="1400" b="1" i="1" dirty="0" smtClean="0">
                <a:latin typeface="Bookman Old Style" panose="02050604050505020204" pitchFamily="18" charset="0"/>
              </a:rPr>
              <a:t>(Советская пл., 1в, площадь  2,1 га)</a:t>
            </a:r>
            <a:endParaRPr lang="ru-RU" sz="1400" b="1" i="1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D:\ПЕСЕНЗОН АМ\2018\Парки и скверы\Советская площадь\Снимо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32636" b="1423"/>
          <a:stretch/>
        </p:blipFill>
        <p:spPr bwMode="auto">
          <a:xfrm>
            <a:off x="3283993" y="818454"/>
            <a:ext cx="5368078" cy="5856155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ЕСЕНЗОН АМ\2018\Парки и скверы\Советская площадь\8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" y="3746532"/>
            <a:ext cx="4035177" cy="2654269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11336"/>
              </p:ext>
            </p:extLst>
          </p:nvPr>
        </p:nvGraphicFramePr>
        <p:xfrm>
          <a:off x="125622" y="818455"/>
          <a:ext cx="2934210" cy="282657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34210"/>
              </a:tblGrid>
              <a:tr h="643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Устройство плиточного мощения</a:t>
                      </a:r>
                      <a:endParaRPr lang="ru-RU" sz="14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3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Организация</a:t>
                      </a:r>
                      <a:r>
                        <a:rPr lang="ru-RU" sz="1400" b="0" baseline="0" dirty="0" smtClean="0"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 озеленения</a:t>
                      </a:r>
                      <a:endParaRPr lang="ru-RU" sz="14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9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Озеленение территории</a:t>
                      </a:r>
                      <a:endParaRPr lang="ru-RU" sz="14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9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Bookman Old Style" panose="02050604050505020204" pitchFamily="18" charset="0"/>
                          <a:ea typeface="Calibri"/>
                          <a:cs typeface="Times New Roman"/>
                        </a:rPr>
                        <a:t>Установка малых архитектурных форм</a:t>
                      </a:r>
                      <a:endParaRPr lang="ru-RU" sz="14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40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82380" y="78124"/>
            <a:ext cx="853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Определение общественной территории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для благоустройства в 2018 г.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0466" y="980728"/>
            <a:ext cx="7488832" cy="1656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Проведение опроса жителей под координацией </a:t>
            </a:r>
          </a:p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управления жилищно-коммунального хозяйства для определения общественной территории для благоустройства в рамках</a:t>
            </a:r>
          </a:p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МП «Формирование современной городской среды на территории городского округа город Воронеж на 2018-2022 годы» 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198838" y="2707491"/>
            <a:ext cx="792088" cy="36004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02577"/>
              </p:ext>
            </p:extLst>
          </p:nvPr>
        </p:nvGraphicFramePr>
        <p:xfrm>
          <a:off x="850466" y="3212976"/>
          <a:ext cx="7488243" cy="3545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{0505E3EF-67EA-436B-97B2-0124C06EBD24}</a:tableStyleId>
              </a:tblPr>
              <a:tblGrid>
                <a:gridCol w="74882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9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общественных территорий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(в т.ч. 8 озелененных территорий общего пользования)</a:t>
                      </a:r>
                      <a:endParaRPr lang="ru-RU" sz="1600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Парк культуры и отдыха «Орленок»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400" i="1" baseline="0" dirty="0" smtClean="0">
                          <a:latin typeface="Bookman Old Style" panose="02050604050505020204" pitchFamily="18" charset="0"/>
                        </a:rPr>
                        <a:t>(ул. Чайковского, 6)</a:t>
                      </a:r>
                      <a:endParaRPr lang="ru-RU" sz="14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Парк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«Южный» </a:t>
                      </a:r>
                      <a:r>
                        <a:rPr lang="ru-RU" sz="1400" i="1" baseline="0" dirty="0" smtClean="0">
                          <a:latin typeface="Bookman Old Style" panose="02050604050505020204" pitchFamily="18" charset="0"/>
                        </a:rPr>
                        <a:t>(ул. Новосибирская, 5в)</a:t>
                      </a:r>
                      <a:endParaRPr lang="ru-RU" sz="16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Парк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«Дельфин» </a:t>
                      </a:r>
                      <a:r>
                        <a:rPr lang="ru-RU" sz="1400" i="1" baseline="0" dirty="0" smtClean="0">
                          <a:latin typeface="Bookman Old Style" panose="02050604050505020204" pitchFamily="18" charset="0"/>
                        </a:rPr>
                        <a:t>(ул. Остужева, 2)</a:t>
                      </a:r>
                      <a:endParaRPr lang="ru-RU" sz="16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Парк «Танаис» </a:t>
                      </a:r>
                      <a:r>
                        <a:rPr lang="ru-RU" sz="1400" i="1" dirty="0" smtClean="0">
                          <a:latin typeface="Bookman Old Style" panose="02050604050505020204" pitchFamily="18" charset="0"/>
                        </a:rPr>
                        <a:t>(ул.</a:t>
                      </a:r>
                      <a:r>
                        <a:rPr lang="ru-RU" sz="1400" i="1" baseline="0" dirty="0" smtClean="0">
                          <a:latin typeface="Bookman Old Style" panose="02050604050505020204" pitchFamily="18" charset="0"/>
                        </a:rPr>
                        <a:t> Олеко Дундича, 2)</a:t>
                      </a:r>
                      <a:endParaRPr lang="ru-RU" sz="16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Детский литературный парк </a:t>
                      </a:r>
                      <a:r>
                        <a:rPr lang="ru-RU" sz="1400" i="1" dirty="0" smtClean="0">
                          <a:latin typeface="Bookman Old Style" panose="02050604050505020204" pitchFamily="18" charset="0"/>
                        </a:rPr>
                        <a:t>(площадь Детей, 1с)</a:t>
                      </a:r>
                      <a:endParaRPr lang="ru-RU" sz="14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Бульвар по ул. Димитрова </a:t>
                      </a:r>
                      <a:r>
                        <a:rPr lang="ru-RU" sz="1400" i="1" dirty="0" smtClean="0">
                          <a:latin typeface="Bookman Old Style" panose="02050604050505020204" pitchFamily="18" charset="0"/>
                        </a:rPr>
                        <a:t>(ул. Димитрова, 107д)</a:t>
                      </a:r>
                      <a:endParaRPr lang="ru-RU" sz="16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Бульвар по</a:t>
                      </a:r>
                      <a:r>
                        <a:rPr lang="ru-RU" sz="1600" baseline="0" dirty="0" smtClean="0">
                          <a:latin typeface="Bookman Old Style" panose="02050604050505020204" pitchFamily="18" charset="0"/>
                        </a:rPr>
                        <a:t> ул. Орджоникидзе </a:t>
                      </a:r>
                      <a:r>
                        <a:rPr lang="ru-RU" sz="1400" i="1" baseline="0" dirty="0" smtClean="0">
                          <a:latin typeface="Bookman Old Style" panose="02050604050505020204" pitchFamily="18" charset="0"/>
                        </a:rPr>
                        <a:t>(ул. Орджоникидзе, 3в)</a:t>
                      </a:r>
                      <a:endParaRPr lang="ru-RU" sz="14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anose="02050604050505020204" pitchFamily="18" charset="0"/>
                        </a:rPr>
                        <a:t>Бульвар «Есенинская аллея» </a:t>
                      </a:r>
                      <a:r>
                        <a:rPr lang="ru-RU" sz="1400" i="1" dirty="0" smtClean="0">
                          <a:latin typeface="Bookman Old Style" panose="02050604050505020204" pitchFamily="18" charset="0"/>
                        </a:rPr>
                        <a:t>(ул. Кардашова,</a:t>
                      </a:r>
                      <a:r>
                        <a:rPr lang="ru-RU" sz="1400" i="1" baseline="0" dirty="0" smtClean="0">
                          <a:latin typeface="Bookman Old Style" panose="02050604050505020204" pitchFamily="18" charset="0"/>
                        </a:rPr>
                        <a:t> 4в)</a:t>
                      </a:r>
                      <a:endParaRPr lang="ru-RU" sz="160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63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711653" y="2321346"/>
            <a:ext cx="3195047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Воронежский центральный парк, </a:t>
            </a:r>
          </a:p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2-я очередь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5351" y="2276872"/>
            <a:ext cx="3275513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Детский </a:t>
            </a:r>
          </a:p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литературный парк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1653" y="980728"/>
            <a:ext cx="7539211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man Old Style" panose="02050604050505020204" pitchFamily="18" charset="0"/>
              </a:rPr>
              <a:t>2017 г. - подана бюджетная заявка на предоставление субсидий в рамках областной инвестиционной программы на софинансирование капитальных вложений в объекты муниципальной собственности на 2018 – 2020 годы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043802" y="1925216"/>
            <a:ext cx="360040" cy="27964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484024" y="1925216"/>
            <a:ext cx="360040" cy="27964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2380" y="78124"/>
            <a:ext cx="853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Благоустройство Воронежского центрального парка (2-я очередь) и Детского литературного парка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ampesenzon\AppData\Local\Microsoft\Windows\Temporary Internet Files\Content.Outlook\RY32WFKM\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2854" r="11035" b="2553"/>
          <a:stretch/>
        </p:blipFill>
        <p:spPr bwMode="auto">
          <a:xfrm>
            <a:off x="4975352" y="3525096"/>
            <a:ext cx="3275513" cy="307225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ЕСЕНЗОН АМ\2017\ВЦП\концепция 2 очередь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7133" r="37950" b="12713"/>
          <a:stretch/>
        </p:blipFill>
        <p:spPr bwMode="auto">
          <a:xfrm>
            <a:off x="746047" y="3501009"/>
            <a:ext cx="3160654" cy="316835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9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1909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111494" y="196334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Концепция парка китайско-российской дружбы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2" descr="C:\Users\yuvkovrizhka\Documents\Тужикова Ю.В\2017 год\Зеленые зоны\Китай\Общий вид ландш площадки в парке Динамо проек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r="4601"/>
          <a:stretch/>
        </p:blipFill>
        <p:spPr bwMode="auto">
          <a:xfrm>
            <a:off x="251520" y="980728"/>
            <a:ext cx="8496944" cy="558535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7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1909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111494" y="0"/>
            <a:ext cx="853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Благоустройство бульвара «Ростовский»</a:t>
            </a:r>
          </a:p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(ул. Ростовская, 46 д, площадь 4,3 га)</a:t>
            </a:r>
          </a:p>
          <a:p>
            <a:pPr algn="ctr"/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D:\ПЕСЕНЗОН АМ\2018\Парки и скверы\Бульвар Ростовский\ГЕНПЛА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 b="21137"/>
          <a:stretch/>
        </p:blipFill>
        <p:spPr bwMode="auto">
          <a:xfrm>
            <a:off x="17237" y="923330"/>
            <a:ext cx="5652120" cy="2750080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ПЕСЕНЗОН АМ\2018\Парки и скверы\Бульвар Ростовский\бульвар Ростовски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43857"/>
          <a:stretch/>
        </p:blipFill>
        <p:spPr bwMode="auto">
          <a:xfrm>
            <a:off x="5796713" y="1405159"/>
            <a:ext cx="3201255" cy="4536504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37" y="3933056"/>
            <a:ext cx="5652120" cy="28083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Планируемые работы</a:t>
            </a:r>
          </a:p>
          <a:p>
            <a:pPr algn="just"/>
            <a:endParaRPr lang="ru-RU" sz="1600" dirty="0" smtClean="0"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latin typeface="Bookman Old Style" panose="02050604050505020204" pitchFamily="18" charset="0"/>
              </a:rPr>
              <a:t>- многофункциональная детская игровая и спортивная площадка;</a:t>
            </a:r>
          </a:p>
          <a:p>
            <a:r>
              <a:rPr lang="ru-RU" sz="1600" dirty="0" smtClean="0">
                <a:latin typeface="Bookman Old Style" panose="02050604050505020204" pitchFamily="18" charset="0"/>
              </a:rPr>
              <a:t>- многофункциональная </a:t>
            </a:r>
            <a:r>
              <a:rPr lang="ru-RU" sz="1600" dirty="0">
                <a:latin typeface="Bookman Old Style" panose="02050604050505020204" pitchFamily="18" charset="0"/>
              </a:rPr>
              <a:t>спортивная площадка</a:t>
            </a:r>
          </a:p>
          <a:p>
            <a:r>
              <a:rPr lang="ru-RU" sz="1600" dirty="0" smtClean="0">
                <a:latin typeface="Bookman Old Style" panose="02050604050505020204" pitchFamily="18" charset="0"/>
              </a:rPr>
              <a:t>- дорожно-</a:t>
            </a:r>
            <a:r>
              <a:rPr lang="ru-RU" sz="1600" dirty="0" err="1" smtClean="0">
                <a:latin typeface="Bookman Old Style" panose="02050604050505020204" pitchFamily="18" charset="0"/>
              </a:rPr>
              <a:t>тропиночная</a:t>
            </a:r>
            <a:r>
              <a:rPr lang="ru-RU" sz="1600" dirty="0" smtClean="0">
                <a:latin typeface="Bookman Old Style" panose="02050604050505020204" pitchFamily="18" charset="0"/>
              </a:rPr>
              <a:t> сеть;</a:t>
            </a:r>
          </a:p>
          <a:p>
            <a:r>
              <a:rPr lang="ru-RU" sz="1600" dirty="0" smtClean="0">
                <a:latin typeface="Bookman Old Style" panose="02050604050505020204" pitchFamily="18" charset="0"/>
              </a:rPr>
              <a:t>- организация освещения;</a:t>
            </a:r>
          </a:p>
          <a:p>
            <a:r>
              <a:rPr lang="ru-RU" sz="1600" dirty="0" smtClean="0">
                <a:latin typeface="Bookman Old Style" panose="02050604050505020204" pitchFamily="18" charset="0"/>
              </a:rPr>
              <a:t>- установка скамеек и урн;</a:t>
            </a:r>
          </a:p>
          <a:p>
            <a:r>
              <a:rPr lang="ru-RU" sz="1600" dirty="0" smtClean="0">
                <a:latin typeface="Bookman Old Style" panose="02050604050505020204" pitchFamily="18" charset="0"/>
              </a:rPr>
              <a:t>- проведение уходных работ за зелеными насаждениями.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102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ЕСЕНЗОН АМ\2017\ФОТО\ВЦП\ZP3A218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" y="775338"/>
            <a:ext cx="9144000" cy="60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-11909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51520" y="-12234"/>
            <a:ext cx="805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Благоустройство озелененных территорий 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в рамках проекта «</a:t>
            </a:r>
            <a:r>
              <a:rPr lang="ru-RU" sz="1600" b="1" dirty="0">
                <a:latin typeface="Bookman Old Style" panose="02050604050505020204" pitchFamily="18" charset="0"/>
              </a:rPr>
              <a:t>Комплексное благоустройство </a:t>
            </a:r>
            <a:r>
              <a:rPr lang="ru-RU" sz="1600" b="1" dirty="0" smtClean="0">
                <a:latin typeface="Bookman Old Style" panose="02050604050505020204" pitchFamily="18" charset="0"/>
              </a:rPr>
              <a:t>общественных пространств городского округа город Воронеж»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14380" y="1016732"/>
            <a:ext cx="4489867" cy="82809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15 озелененных  территорий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90681"/>
              </p:ext>
            </p:extLst>
          </p:nvPr>
        </p:nvGraphicFramePr>
        <p:xfrm>
          <a:off x="574356" y="2132856"/>
          <a:ext cx="3803357" cy="43204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03357"/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Парк Мостозавода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Уточкина, 1д</a:t>
                      </a: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Парк БАМ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Ростовская,</a:t>
                      </a: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 62д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Солнечный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Солнечная, 7з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Труда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Пр-т Труда, 135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</a:t>
                      </a:r>
                      <a:r>
                        <a:rPr lang="ru-RU" sz="1600" b="0" baseline="0" dirty="0" smtClean="0">
                          <a:latin typeface="Bookman Old Style" panose="02050604050505020204" pitchFamily="18" charset="0"/>
                        </a:rPr>
                        <a:t> Московский</a:t>
                      </a:r>
                    </a:p>
                    <a:p>
                      <a:pPr algn="ctr"/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Московский пр-т, 29в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Спортивный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Переверткина, 1п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Депутатский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Депутатская, 8д</a:t>
                      </a: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Примирения и согласия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Домостроителей, 26в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414372"/>
              </p:ext>
            </p:extLst>
          </p:nvPr>
        </p:nvGraphicFramePr>
        <p:xfrm>
          <a:off x="4716016" y="2132855"/>
          <a:ext cx="3768080" cy="439248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68080"/>
              </a:tblGrid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Защитников Родины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Защитников</a:t>
                      </a: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 Родины, 10в</a:t>
                      </a:r>
                      <a:endParaRPr lang="ru-RU" sz="1200" b="0" i="1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им.</a:t>
                      </a:r>
                      <a:r>
                        <a:rPr lang="ru-RU" sz="1600" b="0" baseline="0" dirty="0" smtClean="0">
                          <a:latin typeface="Bookman Old Style" panose="02050604050505020204" pitchFamily="18" charset="0"/>
                        </a:rPr>
                        <a:t> Рылеева</a:t>
                      </a:r>
                    </a:p>
                    <a:p>
                      <a:pPr algn="ctr"/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Острогожская, 38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Калашникова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20-летия Октября, 22с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Чижовский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Чапаева,</a:t>
                      </a: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 156д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Тельмана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Богдана Хмельницкого, 25в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Сквер у БСМП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Пр-т Патриотов, 23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2749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Бульвар Чапаева</a:t>
                      </a:r>
                    </a:p>
                    <a:p>
                      <a:pPr algn="ctr"/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Чапаева, 132д</a:t>
                      </a: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94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ПЕСЕНЗОН АМ\2018\ФОТО\Алые паруса\DSC0855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186"/>
            <a:ext cx="9144000" cy="61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33365" y="8861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Зеленые зоны общего пользования </a:t>
            </a:r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соответствии с постановлением администрации городского округа город Воронеж от 01.04.2003 № 669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6027" y="1648180"/>
            <a:ext cx="4392488" cy="864096"/>
          </a:xfrm>
          <a:prstGeom prst="rect">
            <a:avLst/>
          </a:prstGeom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298 зеленых зон общего пользования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(площадь 893,9 га)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2688" y="4797152"/>
            <a:ext cx="1728192" cy="936104"/>
          </a:xfrm>
          <a:prstGeom prst="rect">
            <a:avLst/>
          </a:prstGeom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 набережных и иных объектов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27684" y="4797152"/>
            <a:ext cx="1692188" cy="936104"/>
          </a:xfrm>
          <a:prstGeom prst="rect">
            <a:avLst/>
          </a:prstGeom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 лесопарков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859740"/>
            <a:ext cx="1800200" cy="923528"/>
          </a:xfrm>
          <a:prstGeom prst="rect">
            <a:avLst/>
          </a:prstGeom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 парков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4178" y="3503994"/>
            <a:ext cx="1728192" cy="936104"/>
          </a:xfrm>
          <a:prstGeom prst="rect">
            <a:avLst/>
          </a:prstGeom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194 сквера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47894" y="2816696"/>
            <a:ext cx="1728192" cy="936104"/>
          </a:xfrm>
          <a:prstGeom prst="rect">
            <a:avLst/>
          </a:prstGeom>
          <a:ln w="28575"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57 бульвара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1331640" y="1988840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331640" y="1988840"/>
            <a:ext cx="0" cy="57606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6948264" y="2003568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746466" y="2004521"/>
            <a:ext cx="0" cy="57606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827458" y="3464701"/>
            <a:ext cx="0" cy="92352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588274" y="2681720"/>
            <a:ext cx="1" cy="45924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381633" y="3510282"/>
            <a:ext cx="0" cy="92352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D:\ПЕСЕНЗОН АМ\2018\ФОТО\Алые паруса\DSC08555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186"/>
            <a:ext cx="9144000" cy="61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27111"/>
            <a:ext cx="8643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Особо охраняемые природные территории местного значения</a:t>
            </a:r>
            <a:endParaRPr lang="ru-RU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69952"/>
              </p:ext>
            </p:extLst>
          </p:nvPr>
        </p:nvGraphicFramePr>
        <p:xfrm>
          <a:off x="251520" y="908720"/>
          <a:ext cx="3816424" cy="546987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60240"/>
                <a:gridCol w="1656184"/>
              </a:tblGrid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«Алые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паруса»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Арзамасская, 4д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«Дельфин»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Остужева,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2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им. Дурова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Ворошилова,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1м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«Южный»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Новосибирская,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5в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«Орленок»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Чайковского, 6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«Танаис»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Олеко Дундича, 2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«Победы»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Б-л Победы, 23д,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</a:t>
                      </a:r>
                    </a:p>
                    <a:p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Г. Лизюкова, 42в 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4703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им. Дзержинского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Дзержинского,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6/2</a:t>
                      </a:r>
                      <a:endParaRPr lang="ru-RU" sz="1100" b="0" i="1" dirty="0" smtClean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«Патриотов»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Ленинский </a:t>
                      </a:r>
                      <a:r>
                        <a:rPr lang="ru-RU" sz="1100" b="0" i="1" dirty="0" err="1" smtClean="0">
                          <a:latin typeface="Bookman Old Style" panose="02050604050505020204" pitchFamily="18" charset="0"/>
                        </a:rPr>
                        <a:t>пр</a:t>
                      </a: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, 94в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5854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Мемориальный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комплекс </a:t>
                      </a:r>
                    </a:p>
                    <a:p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«Площадь Победы» 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Пл. Победы,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1в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«У озера»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Ленинский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100" b="0" i="1" baseline="0" dirty="0" err="1" smtClean="0">
                          <a:latin typeface="Bookman Old Style" panose="02050604050505020204" pitchFamily="18" charset="0"/>
                        </a:rPr>
                        <a:t>пр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, 123д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15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«Чайка»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Новосибирская, 80в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48037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им. Бунина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Плехановская, 7в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96391"/>
              </p:ext>
            </p:extLst>
          </p:nvPr>
        </p:nvGraphicFramePr>
        <p:xfrm>
          <a:off x="4915121" y="908720"/>
          <a:ext cx="3960440" cy="550201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48272"/>
                <a:gridCol w="1512168"/>
              </a:tblGrid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«Надежда»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Плехановская, 8д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«Комсомольский»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Кольцовская, 68в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«Мемориальный»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Московский </a:t>
                      </a:r>
                      <a:r>
                        <a:rPr lang="ru-RU" sz="1100" b="0" i="1" smtClean="0">
                          <a:latin typeface="Bookman Old Style" panose="02050604050505020204" pitchFamily="18" charset="0"/>
                        </a:rPr>
                        <a:t>пр, </a:t>
                      </a: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31в</a:t>
                      </a: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«Электросигнальный»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Московский </a:t>
                      </a:r>
                      <a:r>
                        <a:rPr lang="ru-RU" sz="1100" b="0" i="1" dirty="0" err="1" smtClean="0">
                          <a:latin typeface="Bookman Old Style" panose="02050604050505020204" pitchFamily="18" charset="0"/>
                        </a:rPr>
                        <a:t>пр</a:t>
                      </a: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, 7д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«Школьный»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Домостроителей, 19а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47309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«Примирения и согласия»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Домостроителей, 26в</a:t>
                      </a: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«Роща сердца»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Маршала Жукова, 16в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«Депутатский»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Депутатская, 8д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«Лесная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сказка»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err="1" smtClean="0">
                          <a:latin typeface="Bookman Old Style" panose="02050604050505020204" pitchFamily="18" charset="0"/>
                        </a:rPr>
                        <a:t>Б.Хмельницкого</a:t>
                      </a: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, 26д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47309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Защитников Воронежа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Ленинский </a:t>
                      </a:r>
                      <a:r>
                        <a:rPr lang="ru-RU" sz="1100" b="0" i="1" dirty="0" err="1" smtClean="0">
                          <a:latin typeface="Bookman Old Style" panose="02050604050505020204" pitchFamily="18" charset="0"/>
                        </a:rPr>
                        <a:t>пр</a:t>
                      </a:r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, 1е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Ворошилова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Ворошилова, 5д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8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Есенинская аллея 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Кардашова,</a:t>
                      </a:r>
                      <a:r>
                        <a:rPr lang="ru-RU" sz="1100" b="0" i="1" baseline="0" dirty="0" smtClean="0">
                          <a:latin typeface="Bookman Old Style" panose="02050604050505020204" pitchFamily="18" charset="0"/>
                        </a:rPr>
                        <a:t> 4в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47309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Бульвар по ул. Карла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Маркса</a:t>
                      </a:r>
                      <a:endParaRPr lang="ru-RU" sz="1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Bookman Old Style" panose="02050604050505020204" pitchFamily="18" charset="0"/>
                        </a:rPr>
                        <a:t>Карла Маркса, 67, 112</a:t>
                      </a:r>
                      <a:endParaRPr lang="ru-RU" sz="1100" b="0" i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547664" y="6453336"/>
            <a:ext cx="5472608" cy="3991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26 территорий, общая площадь – 91,25 га</a:t>
            </a: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D:\ПЕСЕНЗОН АМ\2018\ФОТО\Алые паруса\DSC08555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186"/>
            <a:ext cx="9144000" cy="61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03949480"/>
              </p:ext>
            </p:extLst>
          </p:nvPr>
        </p:nvGraphicFramePr>
        <p:xfrm>
          <a:off x="251520" y="785818"/>
          <a:ext cx="3888432" cy="567512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{0505E3EF-67EA-436B-97B2-0124C06EBD24}</a:tableStyleId>
              </a:tblPr>
              <a:tblGrid>
                <a:gridCol w="2021985"/>
                <a:gridCol w="1866447"/>
              </a:tblGrid>
              <a:tr h="346091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ookman Old Style" panose="02050604050505020204" pitchFamily="18" charset="0"/>
                        </a:rPr>
                        <a:t>Территория</a:t>
                      </a:r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ookman Old Style" panose="02050604050505020204" pitchFamily="18" charset="0"/>
                        </a:rPr>
                        <a:t>Адрес</a:t>
                      </a:r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Воронежский</a:t>
                      </a:r>
                      <a:r>
                        <a:rPr lang="ru-RU" sz="1050" b="1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центральный парк </a:t>
                      </a: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Ленина, 10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61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Лесопарк Оптимистов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пр. Патриотов, 52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Парк Южный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Новосибирская, 5в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20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Парк</a:t>
                      </a:r>
                      <a:r>
                        <a:rPr lang="ru-RU" sz="1050" b="1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«Алые паруса»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Арзамасская, 4д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60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Парк «Дельфин»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Остужева, 2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7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Парк «Орленок»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Чайковского, 6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Парк Патриотов и  аллея Ветеранов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Ленинский</a:t>
                      </a:r>
                      <a:r>
                        <a:rPr lang="ru-RU" sz="1050" b="0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пр., 94в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14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Парк им. Дурова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Ворошилова,</a:t>
                      </a:r>
                      <a:r>
                        <a:rPr lang="ru-RU" sz="1050" b="0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1м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«Чайка» 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Новосибирская, 80в,е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51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«У озера»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Ленинский пр., 123д)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им. Бунина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Плехановская, 7в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Комсомольский 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Кольцовская, 68в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«Бринкманский сад» 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</a:t>
                      </a:r>
                      <a:r>
                        <a:rPr lang="ru-RU" sz="1050" b="0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Транспортная, 5в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«Надежда»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Плехановская, 8д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Олимпийцев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Степана Разина,</a:t>
                      </a:r>
                      <a:r>
                        <a:rPr lang="ru-RU" sz="1050" b="0" baseline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5д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6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Сквер Экологов 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Фридриха Энгельса, 48д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74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Терновое кладбище 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effectLst/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ул. Мало-Терновая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20736"/>
            <a:ext cx="86439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Распоряжение администрации городского округа город Воронеж от 08.07.2011 </a:t>
            </a:r>
            <a:endParaRPr lang="ru-RU" sz="1400" b="1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№ </a:t>
            </a:r>
            <a:r>
              <a:rPr lang="ru-RU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470-р </a:t>
            </a:r>
            <a:r>
              <a:rPr lang="ru-RU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«О закреплении отдельных озелененных территорий общего пользования за муниципальным казенным предприятием городского округа город Воронеж «ЭкоЦентр»</a:t>
            </a:r>
          </a:p>
        </p:txBody>
      </p:sp>
      <p:graphicFrame>
        <p:nvGraphicFramePr>
          <p:cNvPr id="18" name="Таблица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15429896"/>
              </p:ext>
            </p:extLst>
          </p:nvPr>
        </p:nvGraphicFramePr>
        <p:xfrm>
          <a:off x="4716016" y="803823"/>
          <a:ext cx="3816424" cy="564951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{0505E3EF-67EA-436B-97B2-0124C06EBD24}</a:tableStyleId>
              </a:tblPr>
              <a:tblGrid>
                <a:gridCol w="2085404"/>
                <a:gridCol w="1731020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ookman Old Style" panose="02050604050505020204" pitchFamily="18" charset="0"/>
                        </a:rPr>
                        <a:t>Территория</a:t>
                      </a:r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ookman Old Style" panose="02050604050505020204" pitchFamily="18" charset="0"/>
                        </a:rPr>
                        <a:t>Адрес</a:t>
                      </a:r>
                      <a:endParaRPr lang="ru-RU" sz="1100" dirty="0"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4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Сквер "Солнечный"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Солнечная, 7з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Бульвар по ул. Карла Маркса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Карла Маркса, 67п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Сквер Художников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Кирова, 7в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сквер Дома офицеров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пр. Революции, 32в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Набережная Петровская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наб. Петровская, 21а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Бульвар Кольцовский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Кольцовская, 46д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0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Есенинская аллея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Кардашова, 4в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Бульвар Литературный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Плехановская, 1с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Набережная Массалитинова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наб. Массалитинова, 1е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Бульвар по ул. Орджоникидзе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Орджоникидзе, 3в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Сквер «Дубрава»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Шишкова, 83л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3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Сквер «Аллея Славы»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ул. Остужева, 6д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Бульвар Аллея Славы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Московский проспект, 82д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6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Мемориальный комплекс «Площадь Победы»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площадь Победы, 1в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763688" y="6453336"/>
            <a:ext cx="6336704" cy="3991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31 территория, общая площадь – 230 га</a:t>
            </a: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ПЕСЕНЗОН АМ\Доклады\Доклад 23.10.2017\grass_PNG10863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13" y="3128961"/>
            <a:ext cx="9119287" cy="375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30870" y="180945"/>
            <a:ext cx="850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Благоустройство озелененных территорий в 2018 году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879306"/>
              </p:ext>
            </p:extLst>
          </p:nvPr>
        </p:nvGraphicFramePr>
        <p:xfrm>
          <a:off x="616159" y="908720"/>
          <a:ext cx="7888710" cy="582806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{C083E6E3-FA7D-4D7B-A595-EF9225AFEA82}</a:tableStyleId>
              </a:tblPr>
              <a:tblGrid>
                <a:gridCol w="3944355"/>
                <a:gridCol w="3944355"/>
              </a:tblGrid>
              <a:tr h="458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latin typeface="Bookman Old Style" panose="02050604050505020204" pitchFamily="18" charset="0"/>
                        </a:rPr>
                        <a:t>Сквер на</a:t>
                      </a:r>
                      <a:r>
                        <a:rPr lang="ru-RU" sz="1200" b="1" i="0" baseline="0" dirty="0" smtClean="0">
                          <a:latin typeface="Bookman Old Style" panose="02050604050505020204" pitchFamily="18" charset="0"/>
                        </a:rPr>
                        <a:t> Университетской площади,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Университетская пл., 1</a:t>
                      </a:r>
                    </a:p>
                  </a:txBody>
                  <a:tcPr anchor="ctr"/>
                </a:tc>
              </a:tr>
              <a:tr h="4589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«Комсомольский»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ул. Кольцовская, 68 в</a:t>
                      </a:r>
                      <a:endParaRPr lang="ru-RU" sz="1200" b="0" i="1" dirty="0" smtClean="0"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5256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Место отдыха у воды в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парке «Дельфин»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ул. Кольцовская, 68 в</a:t>
                      </a:r>
                      <a:endParaRPr lang="ru-RU" sz="1200" b="0" i="1" dirty="0" smtClean="0"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42456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«Путешественников»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ул. Кольцовская, 4/3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endParaRPr lang="ru-RU" sz="1200" b="0" i="1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39178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культуры и отдыха «Орленок»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ул. Чайковского, 6</a:t>
                      </a:r>
                    </a:p>
                    <a:p>
                      <a:pPr algn="ctr"/>
                      <a:endParaRPr lang="ru-RU" sz="1200" b="0" i="1" dirty="0" smtClean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44512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Сквер «Советский»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Советская</a:t>
                      </a:r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 площадь, 1в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endParaRPr lang="ru-RU" sz="1200" b="0" i="1" baseline="0" dirty="0" smtClean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50372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Проектирование второй очереди Воронежского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центрального парка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baseline="0" dirty="0" smtClean="0">
                          <a:latin typeface="Bookman Old Style" panose="02050604050505020204" pitchFamily="18" charset="0"/>
                        </a:rPr>
                        <a:t>ул. Ленина, 6</a:t>
                      </a:r>
                    </a:p>
                  </a:txBody>
                  <a:tcPr anchor="ctr"/>
                </a:tc>
              </a:tr>
              <a:tr h="38780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Бульвар «Ростовский»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latin typeface="Bookman Old Style" panose="02050604050505020204" pitchFamily="18" charset="0"/>
                        </a:rPr>
                        <a:t>ул. Ростовская, 46д</a:t>
                      </a:r>
                    </a:p>
                  </a:txBody>
                  <a:tcPr anchor="ctr"/>
                </a:tc>
              </a:tr>
              <a:tr h="3878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Bookman Old Style" panose="02050604050505020204" pitchFamily="18" charset="0"/>
                        </a:rPr>
                        <a:t>Парк китайско-российской</a:t>
                      </a:r>
                      <a:r>
                        <a:rPr lang="ru-RU" sz="1200" b="1" baseline="0" dirty="0" smtClean="0">
                          <a:latin typeface="Bookman Old Style" panose="02050604050505020204" pitchFamily="18" charset="0"/>
                        </a:rPr>
                        <a:t> дружбы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dirty="0" smtClean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151117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Bookman Old Style" panose="02050604050505020204" pitchFamily="18" charset="0"/>
                        </a:rPr>
                        <a:t>Благоустройство</a:t>
                      </a:r>
                      <a:r>
                        <a:rPr lang="ru-RU" sz="1200" b="1" i="0" baseline="0" dirty="0" smtClean="0">
                          <a:latin typeface="Bookman Old Style" panose="02050604050505020204" pitchFamily="18" charset="0"/>
                        </a:rPr>
                        <a:t> озелененных территорий в рамках приоритетного проекта </a:t>
                      </a:r>
                    </a:p>
                    <a:p>
                      <a:pPr algn="ctr"/>
                      <a:endParaRPr lang="ru-RU" sz="1200" b="1" i="0" baseline="0" dirty="0" smtClean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b="1" i="0" baseline="0" dirty="0" smtClean="0">
                          <a:latin typeface="Bookman Old Style" panose="02050604050505020204" pitchFamily="18" charset="0"/>
                        </a:rPr>
                        <a:t>«Комплексное благоустройство общественных пространств городского округа город Воронеж»</a:t>
                      </a:r>
                      <a:endParaRPr lang="ru-RU" sz="1200" b="1" i="0" dirty="0" smtClean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dirty="0" smtClean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61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pesenzon\AppData\Local\Microsoft\Windows\Temporary Internet Files\Content.Outlook\RY32WFKM\Схема благоустройства сквера ВГУ без цветни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8612"/>
            <a:ext cx="7037066" cy="496855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ПЕСЕНЗОН АМ\2018\Парки и скверы\Университетская площадь\плит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47" y="3986146"/>
            <a:ext cx="1905319" cy="127225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79512" y="146447"/>
            <a:ext cx="83789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Обустройство сквера на Университетской площади </a:t>
            </a:r>
          </a:p>
          <a:p>
            <a:pPr algn="ctr"/>
            <a:r>
              <a:rPr lang="ru-RU" sz="1400" b="1" i="1" dirty="0" smtClean="0">
                <a:latin typeface="Bookman Old Style" panose="02050604050505020204" pitchFamily="18" charset="0"/>
              </a:rPr>
              <a:t>(ул. Плехановская, 2 – ул. Володарского, 37а; площадь 0,16 га)</a:t>
            </a:r>
            <a:endParaRPr lang="ru-RU" sz="2000" b="1" i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1484784"/>
            <a:ext cx="1944216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Элементы благоустройства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pic>
        <p:nvPicPr>
          <p:cNvPr id="3076" name="Picture 4" descr="D:\ПЕСЕНЗОН АМ\2018\Парки и скверы\Университетская площадь\_Римская со спинко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60848"/>
            <a:ext cx="1944470" cy="129614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ПЕСЕНЗОН АМ\2018\Парки и скверы\Университетская площадь\урна антивандальна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35" y="3068960"/>
            <a:ext cx="1055269" cy="100488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ПЕСЕНЗОН АМ\2018\Парки и скверы\Университетская площадь\фонарь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82" y="5150851"/>
            <a:ext cx="1081374" cy="96022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2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39461"/>
            <a:ext cx="8643934" cy="7463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  <a:cs typeface="Times New Roman" pitchFamily="18" charset="0"/>
              </a:rPr>
              <a:t>Благоустройство сквера «Комсомольский» </a:t>
            </a:r>
            <a:br>
              <a:rPr lang="ru-RU" sz="2000" b="1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Bookman Old Style" panose="02050604050505020204" pitchFamily="18" charset="0"/>
                <a:cs typeface="Times New Roman" pitchFamily="18" charset="0"/>
              </a:rPr>
              <a:t>(ул. Кольцовская, 68 в, площадь 1,8 га)</a:t>
            </a:r>
            <a:endParaRPr lang="ru-RU" sz="1600" b="1" i="1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mpesenzon\AppData\Local\Microsoft\Windows\Temporary Internet Files\Content.Outlook\RY32WFKM\комсомольский реконструкция благоустр 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3861"/>
          <a:stretch/>
        </p:blipFill>
        <p:spPr bwMode="auto">
          <a:xfrm>
            <a:off x="323528" y="908720"/>
            <a:ext cx="8136904" cy="2881423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ПЕСЕНЗОН АМ\2018\Парки и скверы\Сквер Комсомольский\дет площ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6158" r="23137" b="57349"/>
          <a:stretch/>
        </p:blipFill>
        <p:spPr bwMode="auto">
          <a:xfrm>
            <a:off x="323528" y="3964619"/>
            <a:ext cx="4057302" cy="277674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39223"/>
              </p:ext>
            </p:extLst>
          </p:nvPr>
        </p:nvGraphicFramePr>
        <p:xfrm>
          <a:off x="4860032" y="3919836"/>
          <a:ext cx="3629364" cy="282153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6">
                      <a:lumMod val="40000"/>
                      <a:lumOff val="60000"/>
                    </a:schemeClr>
                  </a:outerShdw>
                </a:effectLst>
                <a:tableStyleId>{0505E3EF-67EA-436B-97B2-0124C06EBD24}</a:tableStyleId>
              </a:tblPr>
              <a:tblGrid>
                <a:gridCol w="3629364"/>
              </a:tblGrid>
              <a:tr h="5715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anose="02050604050505020204" pitchFamily="18" charset="0"/>
                        </a:rPr>
                        <a:t>Планируемые работы</a:t>
                      </a:r>
                    </a:p>
                  </a:txBody>
                  <a:tcPr anchor="ctr"/>
                </a:tc>
              </a:tr>
              <a:tr h="12797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Ремонт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Bookman Old Style" panose="02050604050505020204" pitchFamily="18" charset="0"/>
                        </a:rPr>
                        <a:t>детской игровой и спортивной площадок;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Bookman Old Style" panose="02050604050505020204" pitchFamily="18" charset="0"/>
                        </a:rPr>
                        <a:t>плиточного мощения;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Bookman Old Style" panose="02050604050505020204" pitchFamily="18" charset="0"/>
                        </a:rPr>
                        <a:t>малых архитектурных форм</a:t>
                      </a:r>
                    </a:p>
                  </a:txBody>
                  <a:tcPr/>
                </a:tc>
              </a:tr>
              <a:tr h="39779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Дополнительное озеленение</a:t>
                      </a:r>
                      <a:endParaRPr lang="ru-RU" sz="14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57250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Установка урн для раздельного</a:t>
                      </a:r>
                      <a:r>
                        <a:rPr lang="ru-RU" sz="1400" baseline="0" dirty="0" smtClean="0">
                          <a:latin typeface="Bookman Old Style" panose="02050604050505020204" pitchFamily="18" charset="0"/>
                        </a:rPr>
                        <a:t> сбора отходов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11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466770"/>
              </p:ext>
            </p:extLst>
          </p:nvPr>
        </p:nvGraphicFramePr>
        <p:xfrm>
          <a:off x="323528" y="1484784"/>
          <a:ext cx="5174120" cy="453650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{F2DE63D5-997A-4646-A377-4702673A728D}</a:tableStyleId>
              </a:tblPr>
              <a:tblGrid>
                <a:gridCol w="5174120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Прибрежная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зона парка «Дельфин»</a:t>
                      </a:r>
                      <a:endParaRPr lang="ru-RU" sz="16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38884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0" y="0"/>
            <a:ext cx="9144000" cy="908720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25388"/>
            <a:ext cx="8229600" cy="63931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  <a:cs typeface="Times New Roman" pitchFamily="18" charset="0"/>
              </a:rPr>
              <a:t>Обустройство места отдыха у воды в парке «Дельфин»</a:t>
            </a:r>
            <a:br>
              <a:rPr lang="ru-RU" sz="2000" b="1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Bookman Old Style" panose="02050604050505020204" pitchFamily="18" charset="0"/>
                <a:cs typeface="Times New Roman" pitchFamily="18" charset="0"/>
              </a:rPr>
              <a:t>ул. Остужева, 2</a:t>
            </a:r>
            <a:endParaRPr lang="ru-RU" sz="1600" b="1" i="1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159462"/>
              </p:ext>
            </p:extLst>
          </p:nvPr>
        </p:nvGraphicFramePr>
        <p:xfrm>
          <a:off x="5787567" y="1484784"/>
          <a:ext cx="3072446" cy="237626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{F2DE63D5-997A-4646-A377-4702673A728D}</a:tableStyleId>
              </a:tblPr>
              <a:tblGrid>
                <a:gridCol w="3072446"/>
              </a:tblGrid>
              <a:tr h="7374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Планируемые работы</a:t>
                      </a:r>
                      <a:endParaRPr lang="ru-RU" sz="16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16388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Установка </a:t>
                      </a:r>
                    </a:p>
                    <a:p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     - раздевалок</a:t>
                      </a:r>
                    </a:p>
                    <a:p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     - зонтиков от солнца</a:t>
                      </a:r>
                    </a:p>
                    <a:p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     - оборудования для   пляжного волейбола</a:t>
                      </a:r>
                    </a:p>
                    <a:p>
                      <a:r>
                        <a:rPr lang="ru-RU" sz="1400" dirty="0" smtClean="0">
                          <a:latin typeface="Bookman Old Style" panose="02050604050505020204" pitchFamily="18" charset="0"/>
                        </a:rPr>
                        <a:t>      - скамеек и урн</a:t>
                      </a:r>
                      <a:endParaRPr lang="ru-RU" sz="14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D:\ПЕСЕНЗОН АМ\2018\Парки и скверы\Дельфин\large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27996"/>
            <a:ext cx="1584176" cy="1052817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ЕСЕНЗОН АМ\2018\Парки и скверы\Дельфин\odnomestnaya-razdeval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69160"/>
            <a:ext cx="1820382" cy="121055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mpesenzon\AppData\Local\Microsoft\Windows\Temporary Internet Files\Content.Outlook\RY32WFKM\20170529_111840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10028"/>
          <a:stretch/>
        </p:blipFill>
        <p:spPr bwMode="auto">
          <a:xfrm>
            <a:off x="395535" y="2266790"/>
            <a:ext cx="5059425" cy="36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611560" y="180945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Озеленение сквера «Путешественников»</a:t>
            </a:r>
          </a:p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(ул. Кольцовская,4/3, площадь 0,18 га)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D:\ПЕСЕНЗОН АМ\2018\Парки и скверы\сквер Путешественников, Кольцовская 4\2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7" t="7165" r="25000" b="7493"/>
          <a:stretch/>
        </p:blipFill>
        <p:spPr bwMode="auto">
          <a:xfrm>
            <a:off x="4211960" y="1052736"/>
            <a:ext cx="3962248" cy="5328592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ЕСЕНЗОН АМ\2018\Парки и скверы\сквер Путешественников, Кольцовская 4\2 (1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5890" r="83837" b="53371"/>
          <a:stretch/>
        </p:blipFill>
        <p:spPr bwMode="auto">
          <a:xfrm>
            <a:off x="7626225" y="2924944"/>
            <a:ext cx="1517775" cy="23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ПЕСЕНЗОН АМ\2018\Парки и скверы\сквер Путешественников, Кольцовская 4\цветни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184342" cy="2735933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80639"/>
              </p:ext>
            </p:extLst>
          </p:nvPr>
        </p:nvGraphicFramePr>
        <p:xfrm>
          <a:off x="611560" y="4231282"/>
          <a:ext cx="3184342" cy="211330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80120"/>
                <a:gridCol w="2104222"/>
              </a:tblGrid>
              <a:tr h="3875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600" b="0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Петуния белая</a:t>
                      </a:r>
                      <a:endParaRPr lang="ru-RU" sz="11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75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2</a:t>
                      </a:r>
                      <a:endParaRPr lang="ru-RU" sz="1600" b="0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Петуния розовая</a:t>
                      </a:r>
                      <a:endParaRPr lang="ru-RU" sz="11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310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3</a:t>
                      </a:r>
                      <a:endParaRPr lang="ru-RU" sz="1600" b="0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Тагетес отклоненный желтый</a:t>
                      </a:r>
                      <a:endParaRPr lang="ru-RU" sz="11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75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4</a:t>
                      </a:r>
                      <a:endParaRPr lang="ru-RU" sz="1600" b="0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Петуния фиолетовая</a:t>
                      </a:r>
                      <a:endParaRPr lang="ru-RU" sz="11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75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Bookman Old Style" panose="02050604050505020204" pitchFamily="18" charset="0"/>
                        </a:rPr>
                        <a:t>5</a:t>
                      </a:r>
                      <a:endParaRPr lang="ru-RU" sz="1600" b="0" dirty="0"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Туя «Даника»</a:t>
                      </a:r>
                      <a:endParaRPr lang="ru-RU" sz="1100" b="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587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7441</TotalTime>
  <Words>1268</Words>
  <Application>Microsoft Office PowerPoint</Application>
  <PresentationFormat>Экран (4:3)</PresentationFormat>
  <Paragraphs>284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сквера «Комсомольский»  (ул. Кольцовская, 68 в, площадь 1,8 га)</vt:lpstr>
      <vt:lpstr>Обустройство места отдыха у воды в парке «Дельфин» ул. Остужева,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Старинин А.Н.</dc:creator>
  <cp:lastModifiedBy>Алексеев И.М.</cp:lastModifiedBy>
  <cp:revision>607</cp:revision>
  <dcterms:created xsi:type="dcterms:W3CDTF">2014-01-23T09:53:58Z</dcterms:created>
  <dcterms:modified xsi:type="dcterms:W3CDTF">2018-01-29T13:33:47Z</dcterms:modified>
</cp:coreProperties>
</file>