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8"/>
  </p:notesMasterIdLst>
  <p:sldIdLst>
    <p:sldId id="327" r:id="rId2"/>
    <p:sldId id="460" r:id="rId3"/>
    <p:sldId id="461" r:id="rId4"/>
    <p:sldId id="465" r:id="rId5"/>
    <p:sldId id="462" r:id="rId6"/>
    <p:sldId id="463" r:id="rId7"/>
    <p:sldId id="466" r:id="rId8"/>
    <p:sldId id="474" r:id="rId9"/>
    <p:sldId id="464" r:id="rId10"/>
    <p:sldId id="469" r:id="rId11"/>
    <p:sldId id="470" r:id="rId12"/>
    <p:sldId id="471" r:id="rId13"/>
    <p:sldId id="472" r:id="rId14"/>
    <p:sldId id="473" r:id="rId15"/>
    <p:sldId id="467" r:id="rId16"/>
    <p:sldId id="468" r:id="rId1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010" autoAdjust="0"/>
  </p:normalViewPr>
  <p:slideViewPr>
    <p:cSldViewPr>
      <p:cViewPr varScale="1">
        <p:scale>
          <a:sx n="69" d="100"/>
          <a:sy n="69" d="100"/>
        </p:scale>
        <p:origin x="-14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gruzda\Desktop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gruzda\Desktop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gruzda\Desktop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gruzda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473499963478077"/>
          <c:y val="3.7952109680072413E-2"/>
          <c:w val="0.57667773145655743"/>
          <c:h val="0.80749401890465866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Лист2!$B$31:$B$36</c:f>
              <c:strCache>
                <c:ptCount val="6"/>
                <c:pt idx="0">
                  <c:v>Железнодорожный </c:v>
                </c:pt>
                <c:pt idx="1">
                  <c:v>Коминтерновский </c:v>
                </c:pt>
                <c:pt idx="2">
                  <c:v>Левобережный </c:v>
                </c:pt>
                <c:pt idx="3">
                  <c:v>Ленинский </c:v>
                </c:pt>
                <c:pt idx="4">
                  <c:v>Советский</c:v>
                </c:pt>
                <c:pt idx="5">
                  <c:v>Центральный </c:v>
                </c:pt>
              </c:strCache>
            </c:strRef>
          </c:cat>
          <c:val>
            <c:numRef>
              <c:f>Лист2!$C$31:$C$36</c:f>
              <c:numCache>
                <c:formatCode>General</c:formatCode>
                <c:ptCount val="6"/>
                <c:pt idx="0">
                  <c:v>24050</c:v>
                </c:pt>
                <c:pt idx="1">
                  <c:v>37333</c:v>
                </c:pt>
                <c:pt idx="2">
                  <c:v>29453</c:v>
                </c:pt>
                <c:pt idx="3">
                  <c:v>34837</c:v>
                </c:pt>
                <c:pt idx="4">
                  <c:v>27240</c:v>
                </c:pt>
                <c:pt idx="5">
                  <c:v>30302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52528714798051"/>
          <c:y val="0.64277192299161556"/>
          <c:w val="0.26960699705930891"/>
          <c:h val="0.3526973761462659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107413560068828E-3"/>
          <c:y val="1.1714907764424097E-2"/>
          <c:w val="0.99598925864399313"/>
          <c:h val="0.86512660939367281"/>
        </c:manualLayout>
      </c:layout>
      <c:pie3DChart>
        <c:varyColors val="1"/>
        <c:ser>
          <c:idx val="0"/>
          <c:order val="0"/>
          <c:tx>
            <c:strRef>
              <c:f>Лист2!$C$2</c:f>
              <c:strCache>
                <c:ptCount val="1"/>
                <c:pt idx="0">
                  <c:v>Категории участников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Лист2!$B$3:$B$6</c:f>
              <c:strCache>
                <c:ptCount val="4"/>
                <c:pt idx="0">
                  <c:v>Работники ЖКХ</c:v>
                </c:pt>
                <c:pt idx="1">
                  <c:v>Студенты, школьники</c:v>
                </c:pt>
                <c:pt idx="2">
                  <c:v>Работники предприятий, организаций, учреждений</c:v>
                </c:pt>
                <c:pt idx="3">
                  <c:v>Жители</c:v>
                </c:pt>
              </c:strCache>
            </c:strRef>
          </c:cat>
          <c:val>
            <c:numRef>
              <c:f>Лист2!$C$3:$C$6</c:f>
              <c:numCache>
                <c:formatCode>General</c:formatCode>
                <c:ptCount val="4"/>
                <c:pt idx="0">
                  <c:v>18948</c:v>
                </c:pt>
                <c:pt idx="1">
                  <c:v>32338</c:v>
                </c:pt>
                <c:pt idx="2">
                  <c:v>84390</c:v>
                </c:pt>
                <c:pt idx="3">
                  <c:v>47539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numRef>
              <c:f>Лист2!$F$50:$H$50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Лист2!$F$51:$H$51</c:f>
              <c:numCache>
                <c:formatCode>General</c:formatCode>
                <c:ptCount val="3"/>
                <c:pt idx="0">
                  <c:v>2952</c:v>
                </c:pt>
                <c:pt idx="1">
                  <c:v>3056</c:v>
                </c:pt>
                <c:pt idx="2">
                  <c:v>3112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1863680"/>
        <c:axId val="123167296"/>
      </c:barChart>
      <c:catAx>
        <c:axId val="20186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167296"/>
        <c:crosses val="autoZero"/>
        <c:auto val="1"/>
        <c:lblAlgn val="ctr"/>
        <c:lblOffset val="100"/>
        <c:noMultiLvlLbl val="0"/>
      </c:catAx>
      <c:valAx>
        <c:axId val="12316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863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numRef>
              <c:f>Лист2!$I$59:$I$61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Лист2!$J$59:$J$61</c:f>
              <c:numCache>
                <c:formatCode>General</c:formatCode>
                <c:ptCount val="3"/>
                <c:pt idx="0">
                  <c:v>506.44</c:v>
                </c:pt>
                <c:pt idx="1">
                  <c:v>591.23</c:v>
                </c:pt>
                <c:pt idx="2">
                  <c:v>625.79999999999995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825792"/>
        <c:axId val="113675648"/>
      </c:barChart>
      <c:catAx>
        <c:axId val="20182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675648"/>
        <c:crosses val="autoZero"/>
        <c:auto val="1"/>
        <c:lblAlgn val="ctr"/>
        <c:lblOffset val="100"/>
        <c:noMultiLvlLbl val="0"/>
      </c:catAx>
      <c:valAx>
        <c:axId val="113675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825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>
              <a:defRPr/>
            </a:pPr>
            <a:fld id="{FC341A16-0235-4323-9D60-589ABCBF75AB}" type="datetime1">
              <a:rPr lang="ru-RU"/>
              <a:pPr>
                <a:defRPr/>
              </a:pPr>
              <a:t>06.05.2018</a:t>
            </a:fld>
            <a:endParaRPr/>
          </a:p>
        </p:txBody>
      </p:sp>
      <p:sp>
        <p:nvSpPr>
          <p:cNvPr id="16388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>
              <a:defRPr/>
            </a:pPr>
            <a:fld id="{9FCC5836-4184-4208-B87C-E954ABBBA78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6474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CC5836-4184-4208-B87C-E954ABBBA78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BA51-F3AA-4292-BA32-3B9E83960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048C-8019-4298-8534-7DA870DCF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05744-9AC1-499E-89A6-E89F91C26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CA9AB-9066-413A-BC90-C89A192F9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8CF9-8055-4117-80A9-240C3506B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AEA1-8F8C-4820-BFC9-55FA7FA68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DF209-FB9C-4B20-BC40-5DA3A55A9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0373-2103-4DB1-9C4E-DB296AC57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C4C6-5F4F-4286-8D98-E377D2417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651B3-D36E-4F9F-BE21-8622C4C95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ED81F-F429-493B-8A29-F7151FCC0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77E236-59DC-4264-A22E-123A4C91B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chart" Target="../charts/chart4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chart" Target="../charts/chart3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357166"/>
            <a:ext cx="2571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городского</a:t>
            </a:r>
          </a:p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округа 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город </a:t>
            </a: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Воронеж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43636" y="357166"/>
            <a:ext cx="30003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Управление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 дорожного  хозяйства</a:t>
            </a:r>
            <a:endParaRPr lang="ru-RU" sz="12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blipFill dpi="0" rotWithShape="1">
            <a:blip r:embed="rId4" cstate="print">
              <a:alphaModFix amt="4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4469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94209" y="5857892"/>
            <a:ext cx="2995949" cy="73866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 УПРАВЛЕНИЯ</a:t>
            </a:r>
          </a:p>
          <a:p>
            <a:pPr algn="ctr"/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ДОРОЖНОГО ХОЗЯЙСТВА</a:t>
            </a:r>
          </a:p>
          <a:p>
            <a:pPr algn="ctr"/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О.В. КОТОВ </a:t>
            </a:r>
            <a:endParaRPr lang="ru-RU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51520" y="1628800"/>
            <a:ext cx="8640960" cy="33123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7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hangingPunct="0"/>
            <a:r>
              <a:rPr lang="ru-RU" sz="3600" b="1" kern="10" dirty="0" smtClean="0">
                <a:ln/>
                <a:solidFill>
                  <a:srgbClr val="C00000"/>
                </a:solidFill>
                <a:latin typeface="Impact"/>
              </a:rPr>
              <a:t>Об итогах проведения </a:t>
            </a:r>
          </a:p>
          <a:p>
            <a:pPr algn="ctr" hangingPunct="0"/>
            <a:r>
              <a:rPr lang="ru-RU" sz="3600" b="1" kern="10" dirty="0" smtClean="0">
                <a:ln/>
                <a:solidFill>
                  <a:srgbClr val="C00000"/>
                </a:solidFill>
                <a:latin typeface="Impact"/>
              </a:rPr>
              <a:t>районных и общегородских </a:t>
            </a:r>
          </a:p>
          <a:p>
            <a:pPr algn="ctr" hangingPunct="0"/>
            <a:r>
              <a:rPr lang="ru-RU" sz="3600" b="1" kern="10" dirty="0" smtClean="0">
                <a:ln/>
                <a:solidFill>
                  <a:srgbClr val="C00000"/>
                </a:solidFill>
                <a:latin typeface="Impact"/>
              </a:rPr>
              <a:t>субботников в рамках месячника по </a:t>
            </a:r>
          </a:p>
          <a:p>
            <a:pPr algn="ctr" hangingPunct="0"/>
            <a:r>
              <a:rPr lang="ru-RU" sz="3600" b="1" kern="10" dirty="0">
                <a:ln/>
                <a:solidFill>
                  <a:srgbClr val="C00000"/>
                </a:solidFill>
                <a:latin typeface="Impact"/>
              </a:rPr>
              <a:t> </a:t>
            </a:r>
            <a:r>
              <a:rPr lang="ru-RU" sz="3600" b="1" kern="10" dirty="0" smtClean="0">
                <a:ln/>
                <a:solidFill>
                  <a:srgbClr val="C00000"/>
                </a:solidFill>
                <a:latin typeface="Impact"/>
              </a:rPr>
              <a:t>благоустройству территории городского округа</a:t>
            </a:r>
            <a:endParaRPr lang="ru-RU" sz="3600" b="1" kern="10" dirty="0">
              <a:ln/>
              <a:solidFill>
                <a:srgbClr val="C00000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497711"/>
              </p:ext>
            </p:extLst>
          </p:nvPr>
        </p:nvGraphicFramePr>
        <p:xfrm>
          <a:off x="304860" y="896942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Уборка прилегающей территории 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514425" y="1556792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Р. Люксембург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aagruzda\Desktop\фото\Новая папка\ул. Р. Люксембур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51" y="1916832"/>
            <a:ext cx="3081585" cy="231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agruzda\Desktop\фото\Спуск по ул. Помяловского (от площади Победы)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4695823" y="1556792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Помяловского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C:\Users\aagruzda\Desktop\фото\Новая папка\ул. Холмистая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67074"/>
            <a:ext cx="5674196" cy="263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2555776" y="6173876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Холмистая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424671"/>
              </p:ext>
            </p:extLst>
          </p:nvPr>
        </p:nvGraphicFramePr>
        <p:xfrm>
          <a:off x="304860" y="896942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r>
                        <a:rPr lang="ru-RU" sz="2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озеленению территории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aagruzda\Desktop\фото\Новая папка\Безымянны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46" y="1628800"/>
            <a:ext cx="3281798" cy="219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agruzda\Desktop\фото\Новая папка\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03140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agruzda\Pictures\АВ-Гусев-посадка-деревьев4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104" y="1681879"/>
            <a:ext cx="3281798" cy="218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539552" y="1397943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Краснознаменная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68783" y="1391615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Кольцовский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сквер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27045" y="3827437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сквер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К.Ф.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Рылеева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9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032978"/>
              </p:ext>
            </p:extLst>
          </p:nvPr>
        </p:nvGraphicFramePr>
        <p:xfrm>
          <a:off x="304860" y="764704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r>
                        <a:rPr lang="ru-RU" sz="2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озеленению территории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C:\Users\aagruzda\Desktop\фото\Новая папка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056805"/>
            <a:ext cx="3334519" cy="246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539553" y="1628800"/>
            <a:ext cx="4176464" cy="4032448"/>
          </a:xfrm>
          <a:prstGeom prst="roundRect">
            <a:avLst/>
          </a:prstGeom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деревьев – 2253 шт.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кустарников - 7219 шт.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Кронирование деревьев – 1205 шт.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сухостоя – 1195 шт.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07110" y="3717032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кустарника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 t="12519" r="17890" b="16881"/>
          <a:stretch/>
        </p:blipFill>
        <p:spPr bwMode="auto">
          <a:xfrm>
            <a:off x="5220071" y="1772816"/>
            <a:ext cx="3334519" cy="188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4907110" y="1356501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сухостоя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9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69397"/>
              </p:ext>
            </p:extLst>
          </p:nvPr>
        </p:nvGraphicFramePr>
        <p:xfrm>
          <a:off x="304860" y="896942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Очистка прилотковой зоны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745737"/>
              </p:ext>
            </p:extLst>
          </p:nvPr>
        </p:nvGraphicFramePr>
        <p:xfrm>
          <a:off x="323529" y="15567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936918"/>
              </p:ext>
            </p:extLst>
          </p:nvPr>
        </p:nvGraphicFramePr>
        <p:xfrm>
          <a:off x="899592" y="4653136"/>
          <a:ext cx="3528392" cy="864096"/>
        </p:xfrm>
        <a:graphic>
          <a:graphicData uri="http://schemas.openxmlformats.org/drawingml/2006/table">
            <a:tbl>
              <a:tblPr/>
              <a:tblGrid>
                <a:gridCol w="1438740"/>
                <a:gridCol w="637000"/>
                <a:gridCol w="726326"/>
                <a:gridCol w="726326"/>
              </a:tblGrid>
              <a:tr h="29428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" marR="114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" marR="114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" marR="114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569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" marR="114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506,44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591,23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" marR="114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625,8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" marR="114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4" name="Picture 2" descr="C:\Users\aagruzda\Desktop\фото\Новая папка\DSC_00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55304"/>
            <a:ext cx="3138080" cy="20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4880900" y="1551048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Ленинградская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80900" y="3983358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Северный мост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C:\Users\aagruzda\Desktop\фото\Новая папка\Развязка Северного мост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47" y="4342241"/>
            <a:ext cx="3156013" cy="218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79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197736"/>
              </p:ext>
            </p:extLst>
          </p:nvPr>
        </p:nvGraphicFramePr>
        <p:xfrm>
          <a:off x="304860" y="752926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Уборка дворовых территорий 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C:\Users\aagruzda\Desktop\фото\дворы\121 Стр. дивизии, 2, 2а, Колесниченко, 51 жители МК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99" y="1715666"/>
            <a:ext cx="2997813" cy="224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agruzda\Desktop\фото\дворы\Л. пр. 203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782"/>
            <a:ext cx="3071416" cy="23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agruzda\Desktop\фото\дворы\Минская 67а,63а (8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05" y="1628800"/>
            <a:ext cx="3071027" cy="23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agruzda\Desktop\фото\дворы\пер. Новый, 12 жители МКД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99" y="4278941"/>
            <a:ext cx="2997813" cy="224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4880900" y="3983358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Ленинский проспект, 203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0785" y="3990909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пер. Новый, 12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1520" y="1427634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121 Стрелковой Дивизии, 2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60033" y="1349177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Минская, 67а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39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250272"/>
              </p:ext>
            </p:extLst>
          </p:nvPr>
        </p:nvGraphicFramePr>
        <p:xfrm>
          <a:off x="304860" y="1256982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marL="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ПРОЕКТ ПРОТОКОЛЬНЫХ ПОРУЧЕНИЙ</a:t>
                      </a:r>
                    </a:p>
                    <a:p>
                      <a:pPr marL="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kern="1200" dirty="0" smtClean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523943"/>
              </p:ext>
            </p:extLst>
          </p:nvPr>
        </p:nvGraphicFramePr>
        <p:xfrm>
          <a:off x="611561" y="2348880"/>
          <a:ext cx="8064895" cy="1656184"/>
        </p:xfrm>
        <a:graphic>
          <a:graphicData uri="http://schemas.openxmlformats.org/drawingml/2006/table">
            <a:tbl>
              <a:tblPr/>
              <a:tblGrid>
                <a:gridCol w="491792"/>
                <a:gridCol w="4335885"/>
                <a:gridCol w="1833872"/>
                <a:gridCol w="1403346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Поручения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Ответственный исполнитель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Срок исполнения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летне-осенний период продолжить проведение санитарных дней по средам (еженедельно)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Управы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районов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 30.10.2018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2204864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за  внимание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04860" y="1040958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Распоряжение администрации городского округа город Воронеж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от 13.03.2018 №177-р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C:\Documents and Settings\aagruzda\Рабочий стол\Месячник благоустройства 2017\Распоряжение\для презентации\пережат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861490"/>
            <a:ext cx="2088232" cy="3916390"/>
          </a:xfrm>
          <a:prstGeom prst="rect">
            <a:avLst/>
          </a:prstGeom>
          <a:noFill/>
        </p:spPr>
      </p:pic>
      <p:pic>
        <p:nvPicPr>
          <p:cNvPr id="1028" name="Picture 4" descr="C:\Documents and Settings\aagruzda\Рабочий стол\Месячник благоустройства 2017\Распоряжение\для презентации\пережат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844824"/>
            <a:ext cx="2127189" cy="3960440"/>
          </a:xfrm>
          <a:prstGeom prst="rect">
            <a:avLst/>
          </a:prstGeom>
          <a:noFill/>
        </p:spPr>
      </p:pic>
      <p:pic>
        <p:nvPicPr>
          <p:cNvPr id="1029" name="Picture 5" descr="C:\Documents and Settings\aagruzda\Рабочий стол\Месячник благоустройства 2017\Распоряжение\для презентации\пережат\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3836" y="1844824"/>
            <a:ext cx="2142660" cy="3960440"/>
          </a:xfrm>
          <a:prstGeom prst="rect">
            <a:avLst/>
          </a:prstGeom>
          <a:noFill/>
        </p:spPr>
      </p:pic>
      <p:pic>
        <p:nvPicPr>
          <p:cNvPr id="1031" name="Picture 7" descr="C:\Documents and Settings\aagruzda\Рабочий стол\Месячник благоустройства 2017\Распоряжение\для презентации\пережат\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879729"/>
            <a:ext cx="2135276" cy="39255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04860" y="1040958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Основные мероприятия месячника по благоустройству</a:t>
                      </a:r>
                    </a:p>
                    <a:p>
                      <a:pPr algn="ctr" fontAlgn="ctr"/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2555776" y="1734194"/>
            <a:ext cx="3744416" cy="64807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март-апрель 2018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03648" y="2526282"/>
            <a:ext cx="6520505" cy="504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331640" y="2598290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4499992" y="2598290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7812360" y="2598290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79512" y="3030338"/>
            <a:ext cx="2520280" cy="11907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75856" y="3030338"/>
            <a:ext cx="2592288" cy="11823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Районные субботники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444208" y="3030338"/>
            <a:ext cx="2520280" cy="11907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Общегородской субботник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1331640" y="4254474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4572000" y="4254474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7812360" y="4254474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9512" y="4686522"/>
            <a:ext cx="2592288" cy="11907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04, 11, 18, 25, 28  апреля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47864" y="4686522"/>
            <a:ext cx="2592288" cy="11907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марта</a:t>
            </a:r>
          </a:p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апреля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444208" y="4686522"/>
            <a:ext cx="2544702" cy="11907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апреля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653326"/>
              </p:ext>
            </p:extLst>
          </p:nvPr>
        </p:nvGraphicFramePr>
        <p:xfrm>
          <a:off x="304860" y="997103"/>
          <a:ext cx="8496944" cy="87587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875874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районов в месячнике по благоустройству</a:t>
                      </a:r>
                      <a:endParaRPr lang="ru-RU" altLang="ru-RU" sz="2000" dirty="0" smtClean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  <a:p>
                      <a:pPr algn="ctr" fontAlgn="ctr"/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217024"/>
              </p:ext>
            </p:extLst>
          </p:nvPr>
        </p:nvGraphicFramePr>
        <p:xfrm>
          <a:off x="-180528" y="2060848"/>
          <a:ext cx="5544615" cy="4138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41816"/>
              </p:ext>
            </p:extLst>
          </p:nvPr>
        </p:nvGraphicFramePr>
        <p:xfrm>
          <a:off x="5029397" y="2049454"/>
          <a:ext cx="3431035" cy="3107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286"/>
                <a:gridCol w="1576581"/>
                <a:gridCol w="1512168"/>
              </a:tblGrid>
              <a:tr h="38846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чел.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6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Железнодорожный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24050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6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Коминтерновский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37333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6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Левобережный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6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Ленинский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34837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6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6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Центральный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30302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6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183215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18539"/>
              </p:ext>
            </p:extLst>
          </p:nvPr>
        </p:nvGraphicFramePr>
        <p:xfrm>
          <a:off x="304860" y="1040958"/>
          <a:ext cx="8496944" cy="614929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515834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Категории участников месячника по благоустройству</a:t>
                      </a:r>
                      <a:endParaRPr lang="ru-RU" altLang="ru-RU" sz="2000" dirty="0" smtClean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  <a:p>
                      <a:pPr algn="ctr" fontAlgn="ctr"/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641357"/>
              </p:ext>
            </p:extLst>
          </p:nvPr>
        </p:nvGraphicFramePr>
        <p:xfrm>
          <a:off x="277961" y="1813854"/>
          <a:ext cx="5878215" cy="399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033432"/>
              </p:ext>
            </p:extLst>
          </p:nvPr>
        </p:nvGraphicFramePr>
        <p:xfrm>
          <a:off x="5508104" y="2133779"/>
          <a:ext cx="3024337" cy="3023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0349"/>
                <a:gridCol w="1273988"/>
              </a:tblGrid>
              <a:tr h="5218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Категории участников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чел.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ЖКХ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18948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8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Студенты, школьники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32338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6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предприятий, организаций, учреждений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84390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Жители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47539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409888"/>
              </p:ext>
            </p:extLst>
          </p:nvPr>
        </p:nvGraphicFramePr>
        <p:xfrm>
          <a:off x="304860" y="1040958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lvl="0"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 более 20 видов работ, среди основных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 fontAlgn="ctr"/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145562"/>
              </p:ext>
            </p:extLst>
          </p:nvPr>
        </p:nvGraphicFramePr>
        <p:xfrm>
          <a:off x="395536" y="1628800"/>
          <a:ext cx="8425251" cy="420736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12840"/>
                <a:gridCol w="4455897"/>
                <a:gridCol w="1698201"/>
                <a:gridCol w="1758313"/>
              </a:tblGrid>
              <a:tr h="3969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Виды работ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</a:tr>
              <a:tr h="635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Уборка озелененных территорий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1148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</a:tr>
              <a:tr h="635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Уборка прилегающих территорий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537,9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</a:tr>
              <a:tr h="635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Уборка бесхозяйных территорий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43,75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</a:tr>
              <a:tr h="635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Уборка дворовых территорий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тыс. кв. м.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16 097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</a:tr>
              <a:tr h="635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Очистка прилотковой зоны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591,23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</a:tr>
              <a:tr h="635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Вывоз мусора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куб.м.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29780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893017"/>
              </p:ext>
            </p:extLst>
          </p:nvPr>
        </p:nvGraphicFramePr>
        <p:xfrm>
          <a:off x="304860" y="692696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marL="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kern="1200" dirty="0" smtClean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2" name="Скругленный прямоугольник 31"/>
          <p:cNvSpPr/>
          <p:nvPr/>
        </p:nvSpPr>
        <p:spPr>
          <a:xfrm>
            <a:off x="4749113" y="1196752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бортового камня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39551" y="4077072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озелененных территорий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552" y="1193354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скамеек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6016" y="4077072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мусора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agruzda\Desktop\фото\Новая папка\Танаи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12" y="4365104"/>
            <a:ext cx="348671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agruzda\Desktop\фото\Новая папка\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35" y="1571371"/>
            <a:ext cx="3470695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agruzda\Desktop\фото\Новая папка\IMG-20180424-WA01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9"/>
          <a:stretch/>
        </p:blipFill>
        <p:spPr bwMode="auto">
          <a:xfrm>
            <a:off x="4788024" y="1588911"/>
            <a:ext cx="3868239" cy="233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101" name="Picture 5" descr="C:\Users\aagruzda\Desktop\фото\DSCN226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/>
          <a:stretch/>
        </p:blipFill>
        <p:spPr bwMode="auto">
          <a:xfrm>
            <a:off x="4932041" y="4394221"/>
            <a:ext cx="3657862" cy="205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88572"/>
              </p:ext>
            </p:extLst>
          </p:nvPr>
        </p:nvGraphicFramePr>
        <p:xfrm>
          <a:off x="304860" y="692696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marL="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kern="1200" dirty="0" smtClean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2" name="Скругленный прямоугольник 31"/>
          <p:cNvSpPr/>
          <p:nvPr/>
        </p:nvSpPr>
        <p:spPr>
          <a:xfrm>
            <a:off x="4749113" y="1196752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 «Южный»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7544" y="3789040"/>
            <a:ext cx="4133187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Спуск к Воронежскому центральному парку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552" y="1193354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 «Танаис»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6016" y="3789040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Сквер Мемориальный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C:\Users\aagruzda\Desktop\фото\сквер Мемориальны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544" y="4149080"/>
            <a:ext cx="2982864" cy="22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agruzda\Desktop\фото\дворы\Спуск к Воронежскому центральному парку (2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2"/>
          <a:stretch/>
        </p:blipFill>
        <p:spPr bwMode="auto">
          <a:xfrm>
            <a:off x="837374" y="4149079"/>
            <a:ext cx="3087934" cy="22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agruzda\Desktop\фото\Новая папка (2)\Танаис-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8"/>
          <a:stretch/>
        </p:blipFill>
        <p:spPr bwMode="auto">
          <a:xfrm>
            <a:off x="827584" y="1556792"/>
            <a:ext cx="3097724" cy="21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Documents and Settings\avpanasiy\Рабочий стол\Месячник и субботники 2017\Общегородской субботник 08.04.2017\Отчеты по общегородскому субботнику 08.04.2017\Отчеты районов и структур\Фото Лев\DSC024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4342" y="1619603"/>
            <a:ext cx="2943787" cy="2091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0101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04860" y="1040958"/>
          <a:ext cx="8496944" cy="919729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marL="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Техническое обеспечение месячника по благоустройству</a:t>
                      </a:r>
                    </a:p>
                    <a:p>
                      <a:pPr algn="ctr" eaLnBrk="0" hangingPunct="0"/>
                      <a:endParaRPr lang="ru-RU" sz="2000" b="1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683569" y="1628800"/>
            <a:ext cx="4032447" cy="2016224"/>
          </a:xfrm>
          <a:prstGeom prst="roundRect">
            <a:avLst/>
          </a:prstGeom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технического обеспечения работ было задействовано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3112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855673"/>
              </p:ext>
            </p:extLst>
          </p:nvPr>
        </p:nvGraphicFramePr>
        <p:xfrm>
          <a:off x="5364088" y="4581128"/>
          <a:ext cx="3276089" cy="1224136"/>
        </p:xfrm>
        <a:graphic>
          <a:graphicData uri="http://schemas.openxmlformats.org/drawingml/2006/table">
            <a:tbl>
              <a:tblPr/>
              <a:tblGrid>
                <a:gridCol w="1335861"/>
                <a:gridCol w="591450"/>
                <a:gridCol w="674389"/>
                <a:gridCol w="674389"/>
              </a:tblGrid>
              <a:tr h="416903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" marR="114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" marR="114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" marR="114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807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техники (ед.)</a:t>
                      </a:r>
                    </a:p>
                  </a:txBody>
                  <a:tcPr marL="11430" marR="114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2952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3056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" marR="114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3112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" marR="114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448548"/>
              </p:ext>
            </p:extLst>
          </p:nvPr>
        </p:nvGraphicFramePr>
        <p:xfrm>
          <a:off x="413792" y="37114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22" name="Picture 2" descr="C:\Users\aagruzda\Desktop\фото\Новая папка\IMG-20180428-WA004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7"/>
          <a:stretch/>
        </p:blipFill>
        <p:spPr bwMode="auto">
          <a:xfrm>
            <a:off x="5148064" y="1613132"/>
            <a:ext cx="3729870" cy="231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8914</TotalTime>
  <Words>418</Words>
  <Application>Microsoft Office PowerPoint</Application>
  <PresentationFormat>Экран (4:3)</PresentationFormat>
  <Paragraphs>185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Грузда А.А.</cp:lastModifiedBy>
  <cp:revision>758</cp:revision>
  <cp:lastPrinted>2018-05-06T16:32:19Z</cp:lastPrinted>
  <dcterms:created xsi:type="dcterms:W3CDTF">1601-01-01T00:00:00Z</dcterms:created>
  <dcterms:modified xsi:type="dcterms:W3CDTF">2018-05-06T16:38:04Z</dcterms:modified>
</cp:coreProperties>
</file>