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86" r:id="rId2"/>
    <p:sldId id="422" r:id="rId3"/>
    <p:sldId id="419" r:id="rId4"/>
    <p:sldId id="426" r:id="rId5"/>
    <p:sldId id="411" r:id="rId6"/>
    <p:sldId id="399" r:id="rId7"/>
    <p:sldId id="425" r:id="rId8"/>
    <p:sldId id="435" r:id="rId9"/>
    <p:sldId id="437" r:id="rId10"/>
    <p:sldId id="436" r:id="rId11"/>
    <p:sldId id="444" r:id="rId12"/>
    <p:sldId id="445" r:id="rId13"/>
    <p:sldId id="446" r:id="rId14"/>
    <p:sldId id="433" r:id="rId15"/>
    <p:sldId id="434" r:id="rId16"/>
    <p:sldId id="441" r:id="rId17"/>
    <p:sldId id="432" r:id="rId18"/>
    <p:sldId id="442" r:id="rId19"/>
    <p:sldId id="447" r:id="rId20"/>
    <p:sldId id="431" r:id="rId21"/>
    <p:sldId id="448" r:id="rId22"/>
    <p:sldId id="395" r:id="rId2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B6B0"/>
    <a:srgbClr val="265A9A"/>
    <a:srgbClr val="007033"/>
    <a:srgbClr val="9FE1DE"/>
    <a:srgbClr val="1F4A7F"/>
    <a:srgbClr val="0085B4"/>
    <a:srgbClr val="73D3CE"/>
    <a:srgbClr val="CC0000"/>
    <a:srgbClr val="41A7C3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994" autoAdjust="0"/>
  </p:normalViewPr>
  <p:slideViewPr>
    <p:cSldViewPr>
      <p:cViewPr varScale="1">
        <p:scale>
          <a:sx n="104" d="100"/>
          <a:sy n="104" d="100"/>
        </p:scale>
        <p:origin x="-1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400" b="1" spc="-1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ПОКАЗАТЕЛИ, ХАРАКТЕРИЗУЮЩИЕ ИНВЕСТИЦИОННУЮ ДЕЯТЕЛЬНОСТЬ</a:t>
            </a:r>
            <a:endParaRPr lang="ru-RU" sz="1400" b="1" spc="-100" baseline="0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c:rich>
      </c:tx>
      <c:layout>
        <c:manualLayout>
          <c:xMode val="edge"/>
          <c:yMode val="edge"/>
          <c:x val="0.19352458163401831"/>
          <c:y val="3.681349189167161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5199852346155"/>
          <c:y val="0.16978611172832653"/>
          <c:w val="0.76513289129274575"/>
          <c:h val="0.5411424796435294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Лист3!$A$10</c:f>
              <c:strCache>
                <c:ptCount val="1"/>
                <c:pt idx="0">
                  <c:v>Объем инвестиций в основной капитал, млрд рублей</c:v>
                </c:pt>
              </c:strCache>
            </c:strRef>
          </c:tx>
          <c:spPr>
            <a:solidFill>
              <a:schemeClr val="accent3">
                <a:lumMod val="75000"/>
                <a:alpha val="85000"/>
              </a:schemeClr>
            </a:solidFill>
            <a:ln w="12700">
              <a:noFill/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560739964635449E-3"/>
                  <c:y val="2.51956131858364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121479929270897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55856982763036E-3"/>
                  <c:y val="1.5117367911501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Лист3!$B$10:$E$10</c:f>
              <c:numCache>
                <c:formatCode>#,##0.0</c:formatCode>
                <c:ptCount val="4"/>
                <c:pt idx="0">
                  <c:v>72</c:v>
                </c:pt>
                <c:pt idx="1">
                  <c:v>63.3</c:v>
                </c:pt>
                <c:pt idx="2">
                  <c:v>74.5</c:v>
                </c:pt>
                <c:pt idx="3">
                  <c:v>88.9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616576"/>
        <c:axId val="70618112"/>
      </c:barChart>
      <c:lineChart>
        <c:grouping val="standard"/>
        <c:varyColors val="0"/>
        <c:ser>
          <c:idx val="0"/>
          <c:order val="1"/>
          <c:tx>
            <c:strRef>
              <c:f>Лист3!$A$11</c:f>
              <c:strCache>
                <c:ptCount val="1"/>
                <c:pt idx="0">
                  <c:v>Индекс физического объема к уровню прошлого года, %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  <a:prstDash val="solid"/>
            </a:ln>
          </c:spPr>
          <c:marker>
            <c:symbol val="diamond"/>
            <c:size val="7"/>
            <c:spPr>
              <a:solidFill>
                <a:schemeClr val="accent3">
                  <a:lumMod val="50000"/>
                </a:schemeClr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51876604273781E-2"/>
                  <c:y val="-6.735139864423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1829139037205692E-2"/>
                  <c:y val="-7.5335437101439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1750805771869985E-2"/>
                  <c:y val="-7.9284984564780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335440681041072E-2"/>
                  <c:y val="-6.3182631530973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379266103049485E-2"/>
                  <c:y val="-8.6085835644611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Лист3!$B$11:$E$11</c:f>
              <c:numCache>
                <c:formatCode>General</c:formatCode>
                <c:ptCount val="4"/>
                <c:pt idx="0" formatCode="0.0">
                  <c:v>94</c:v>
                </c:pt>
                <c:pt idx="1">
                  <c:v>80.3</c:v>
                </c:pt>
                <c:pt idx="2" formatCode="0.0">
                  <c:v>115</c:v>
                </c:pt>
                <c:pt idx="3" formatCode="0.0">
                  <c:v>110.2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636288"/>
        <c:axId val="70637824"/>
      </c:lineChart>
      <c:catAx>
        <c:axId val="7061657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06181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0618112"/>
        <c:scaling>
          <c:orientation val="minMax"/>
          <c:max val="200"/>
          <c:min val="0"/>
        </c:scaling>
        <c:delete val="0"/>
        <c:axPos val="l"/>
        <c:numFmt formatCode="General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0616576"/>
        <c:crosses val="autoZero"/>
        <c:crossBetween val="between"/>
        <c:majorUnit val="50"/>
      </c:valAx>
      <c:catAx>
        <c:axId val="70636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637824"/>
        <c:crosses val="autoZero"/>
        <c:auto val="0"/>
        <c:lblAlgn val="ctr"/>
        <c:lblOffset val="100"/>
        <c:noMultiLvlLbl val="0"/>
      </c:catAx>
      <c:valAx>
        <c:axId val="70637824"/>
        <c:scaling>
          <c:orientation val="minMax"/>
          <c:max val="160"/>
          <c:min val="0"/>
        </c:scaling>
        <c:delete val="0"/>
        <c:axPos val="r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0636288"/>
        <c:crosses val="max"/>
        <c:crossBetween val="between"/>
        <c:majorUnit val="5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3.9609622228354555E-2"/>
          <c:y val="0.81416995333851794"/>
          <c:w val="0.94191348810705622"/>
          <c:h val="0.18583004666148206"/>
        </c:manualLayout>
      </c:layout>
      <c:overlay val="0"/>
      <c:spPr>
        <a:solidFill>
          <a:schemeClr val="accent3">
            <a:lumMod val="20000"/>
            <a:lumOff val="80000"/>
            <a:alpha val="50000"/>
          </a:schemeClr>
        </a:solidFill>
        <a:ln w="25400">
          <a:noFill/>
        </a:ln>
      </c:spPr>
      <c:txPr>
        <a:bodyPr/>
        <a:lstStyle/>
        <a:p>
          <a:pPr>
            <a:lnSpc>
              <a:spcPct val="80000"/>
            </a:lnSpc>
            <a:defRPr sz="1000" b="1" i="0" u="none" strike="noStrike" baseline="0">
              <a:solidFill>
                <a:srgbClr val="000000"/>
              </a:solidFill>
              <a:latin typeface="Arial Cyr" panose="020B0604020202020204" pitchFamily="34" charset="0"/>
              <a:ea typeface="Times New Roman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400" b="1" spc="-1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ПРОМЫШЛЕННОЕ ПРОИЗВОДСТВО</a:t>
            </a:r>
            <a:endParaRPr lang="ru-RU" sz="1400" b="1" spc="-100" baseline="0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c:rich>
      </c:tx>
      <c:layout>
        <c:manualLayout>
          <c:xMode val="edge"/>
          <c:yMode val="edge"/>
          <c:x val="0.20544943681025979"/>
          <c:y val="2.94085013025022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095322040559463"/>
          <c:y val="0.13601008165283829"/>
          <c:w val="0.76513289129274575"/>
          <c:h val="0.5792015194242253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Лист3!$A$10</c:f>
              <c:strCache>
                <c:ptCount val="1"/>
                <c:pt idx="0">
                  <c:v>Объем отгруженных товаров собственного производства по промышленным видам деятельности, млрд рублей</c:v>
                </c:pt>
              </c:strCache>
            </c:strRef>
          </c:tx>
          <c:spPr>
            <a:solidFill>
              <a:srgbClr val="F58223">
                <a:alpha val="90000"/>
              </a:srgbClr>
            </a:solidFill>
            <a:ln w="12700">
              <a:noFill/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207969199788501E-3"/>
                  <c:y val="1.37780613129972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236947198371198E-3"/>
                  <c:y val="2.13891273967434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7978833952375626E-3"/>
                  <c:y val="-8.70037061359570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Лист3!$B$10:$E$10</c:f>
              <c:numCache>
                <c:formatCode>#,##0.0</c:formatCode>
                <c:ptCount val="4"/>
                <c:pt idx="0">
                  <c:v>157.6</c:v>
                </c:pt>
                <c:pt idx="1">
                  <c:v>168.9</c:v>
                </c:pt>
                <c:pt idx="2">
                  <c:v>171.7</c:v>
                </c:pt>
                <c:pt idx="3">
                  <c:v>172.1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417856"/>
        <c:axId val="73419392"/>
      </c:barChart>
      <c:lineChart>
        <c:grouping val="standard"/>
        <c:varyColors val="0"/>
        <c:ser>
          <c:idx val="0"/>
          <c:order val="1"/>
          <c:tx>
            <c:strRef>
              <c:f>Лист3!$A$11</c:f>
              <c:strCache>
                <c:ptCount val="1"/>
                <c:pt idx="0">
                  <c:v>Объем промышленного производства к уровню прошлого года, %</c:v>
                </c:pt>
              </c:strCache>
            </c:strRef>
          </c:tx>
          <c:spPr>
            <a:ln w="38100">
              <a:solidFill>
                <a:srgbClr val="B05408"/>
              </a:solidFill>
              <a:prstDash val="solid"/>
            </a:ln>
          </c:spPr>
          <c:marker>
            <c:symbol val="diamond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51876604273781E-2"/>
                  <c:y val="-6.735139864423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1829139037205692E-2"/>
                  <c:y val="-7.5335437101439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1750805771869985E-2"/>
                  <c:y val="-7.9284984564780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335440681041072E-2"/>
                  <c:y val="-6.3182631530973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379266103049485E-2"/>
                  <c:y val="-8.6085835644611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Лист3!$B$11:$E$11</c:f>
              <c:numCache>
                <c:formatCode>General</c:formatCode>
                <c:ptCount val="4"/>
                <c:pt idx="0">
                  <c:v>112.8</c:v>
                </c:pt>
                <c:pt idx="1">
                  <c:v>114.5</c:v>
                </c:pt>
                <c:pt idx="2" formatCode="0.0">
                  <c:v>102.2</c:v>
                </c:pt>
                <c:pt idx="3" formatCode="0.0">
                  <c:v>101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445760"/>
        <c:axId val="73447296"/>
      </c:lineChart>
      <c:catAx>
        <c:axId val="7341785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341939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3419392"/>
        <c:scaling>
          <c:orientation val="minMax"/>
          <c:max val="400"/>
          <c:min val="0"/>
        </c:scaling>
        <c:delete val="0"/>
        <c:axPos val="l"/>
        <c:numFmt formatCode="General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3417856"/>
        <c:crosses val="autoZero"/>
        <c:crossBetween val="between"/>
        <c:majorUnit val="100"/>
        <c:minorUnit val="100"/>
      </c:valAx>
      <c:catAx>
        <c:axId val="73445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3447296"/>
        <c:crosses val="autoZero"/>
        <c:auto val="0"/>
        <c:lblAlgn val="ctr"/>
        <c:lblOffset val="100"/>
        <c:noMultiLvlLbl val="0"/>
      </c:catAx>
      <c:valAx>
        <c:axId val="73447296"/>
        <c:scaling>
          <c:orientation val="minMax"/>
          <c:max val="160"/>
          <c:min val="0"/>
        </c:scaling>
        <c:delete val="0"/>
        <c:axPos val="r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3445760"/>
        <c:crosses val="max"/>
        <c:crossBetween val="between"/>
        <c:majorUnit val="5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5495628350549814E-2"/>
          <c:y val="0.81059393385027956"/>
          <c:w val="0.96900328484941367"/>
          <c:h val="0.18940606614972041"/>
        </c:manualLayout>
      </c:layout>
      <c:overlay val="0"/>
      <c:spPr>
        <a:solidFill>
          <a:schemeClr val="accent3">
            <a:lumMod val="20000"/>
            <a:lumOff val="80000"/>
            <a:alpha val="50000"/>
          </a:schemeClr>
        </a:solidFill>
        <a:ln w="25400">
          <a:noFill/>
        </a:ln>
      </c:spPr>
      <c:txPr>
        <a:bodyPr/>
        <a:lstStyle/>
        <a:p>
          <a:pPr>
            <a:lnSpc>
              <a:spcPct val="80000"/>
            </a:lnSpc>
            <a:defRPr sz="1000" b="1" i="0" u="none" strike="noStrike" baseline="0">
              <a:solidFill>
                <a:srgbClr val="000000"/>
              </a:solidFill>
              <a:latin typeface="Arial Cyr" panose="020B0604020202020204" pitchFamily="34" charset="0"/>
              <a:ea typeface="Times New Roman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400" b="1" spc="-1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ОБОРОТ   РОЗНИЧНОЙ   ТОРГОВЛИ  </a:t>
            </a:r>
          </a:p>
          <a:p>
            <a:pPr>
              <a:defRPr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400" b="1" spc="-1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(по всем каналам реализации)</a:t>
            </a:r>
            <a:endParaRPr lang="ru-RU" sz="1400" b="1" spc="-100" baseline="0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c:rich>
      </c:tx>
      <c:layout>
        <c:manualLayout>
          <c:xMode val="edge"/>
          <c:yMode val="edge"/>
          <c:x val="0.15008756535931342"/>
          <c:y val="2.4954899191095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39267097081814"/>
          <c:y val="0.19050694102771651"/>
          <c:w val="0.76513289129274575"/>
          <c:h val="0.5225914051877834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Лист3!$A$10</c:f>
              <c:strCache>
                <c:ptCount val="1"/>
                <c:pt idx="0">
                  <c:v>Оборот розничной торговли, млрд рублей</c:v>
                </c:pt>
              </c:strCache>
            </c:strRef>
          </c:tx>
          <c:spPr>
            <a:solidFill>
              <a:srgbClr val="A80000">
                <a:alpha val="85000"/>
              </a:srgbClr>
            </a:solidFill>
            <a:ln w="12700">
              <a:noFill/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8.3333333333333072E-3"/>
                  <c:y val="1.35128655055397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339020122485202E-3"/>
                  <c:y val="7.47938343780313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122484689412807E-3"/>
                  <c:y val="5.64916385504646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559055118109217E-3"/>
                  <c:y val="-3.843182126902197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Лист3!$B$10:$E$10</c:f>
              <c:numCache>
                <c:formatCode>#,##0.0</c:formatCode>
                <c:ptCount val="4"/>
                <c:pt idx="0">
                  <c:v>273.5</c:v>
                </c:pt>
                <c:pt idx="1">
                  <c:v>283.2</c:v>
                </c:pt>
                <c:pt idx="2">
                  <c:v>302.3</c:v>
                </c:pt>
                <c:pt idx="3">
                  <c:v>319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096832"/>
        <c:axId val="75098368"/>
      </c:barChart>
      <c:lineChart>
        <c:grouping val="standard"/>
        <c:varyColors val="0"/>
        <c:ser>
          <c:idx val="0"/>
          <c:order val="1"/>
          <c:tx>
            <c:strRef>
              <c:f>Лист3!$A$11</c:f>
              <c:strCache>
                <c:ptCount val="1"/>
                <c:pt idx="0">
                  <c:v>Индекс физического объема к уровню прошлого года, %</c:v>
                </c:pt>
              </c:strCache>
            </c:strRef>
          </c:tx>
          <c:spPr>
            <a:ln w="38100">
              <a:solidFill>
                <a:srgbClr val="C0000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A8000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7.9076552930883642E-2"/>
                  <c:y val="-4.96351156642628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7940288713910807E-2"/>
                  <c:y val="-6.2048210313433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2861986001749779E-2"/>
                  <c:y val="-5.2710533231057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335520559930006E-2"/>
                  <c:y val="-4.54663790441252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379266103049485E-2"/>
                  <c:y val="-8.6085835644611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Лист3!$B$11:$E$11</c:f>
              <c:numCache>
                <c:formatCode>General</c:formatCode>
                <c:ptCount val="4"/>
                <c:pt idx="0">
                  <c:v>103.7</c:v>
                </c:pt>
                <c:pt idx="1">
                  <c:v>88.1</c:v>
                </c:pt>
                <c:pt idx="2" formatCode="0.0">
                  <c:v>98.5</c:v>
                </c:pt>
                <c:pt idx="3" formatCode="0.0">
                  <c:v>102.3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120640"/>
        <c:axId val="75122176"/>
      </c:lineChart>
      <c:catAx>
        <c:axId val="750968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50983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5098368"/>
        <c:scaling>
          <c:orientation val="minMax"/>
          <c:max val="800"/>
          <c:min val="0"/>
        </c:scaling>
        <c:delete val="0"/>
        <c:axPos val="l"/>
        <c:numFmt formatCode="General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5096832"/>
        <c:crosses val="autoZero"/>
        <c:crossBetween val="between"/>
        <c:majorUnit val="200"/>
      </c:valAx>
      <c:catAx>
        <c:axId val="75120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5122176"/>
        <c:crosses val="autoZero"/>
        <c:auto val="0"/>
        <c:lblAlgn val="ctr"/>
        <c:lblOffset val="100"/>
        <c:noMultiLvlLbl val="0"/>
      </c:catAx>
      <c:valAx>
        <c:axId val="75122176"/>
        <c:scaling>
          <c:orientation val="minMax"/>
          <c:max val="160"/>
          <c:min val="0"/>
        </c:scaling>
        <c:delete val="0"/>
        <c:axPos val="r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5120640"/>
        <c:crosses val="max"/>
        <c:crossBetween val="between"/>
        <c:majorUnit val="50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8976647781733226E-2"/>
          <c:y val="0.83333234138005829"/>
          <c:w val="0.96204644753361646"/>
          <c:h val="0.16666765861994168"/>
        </c:manualLayout>
      </c:layout>
      <c:overlay val="0"/>
      <c:spPr>
        <a:solidFill>
          <a:schemeClr val="accent3">
            <a:lumMod val="20000"/>
            <a:lumOff val="80000"/>
            <a:alpha val="50000"/>
          </a:schemeClr>
        </a:solidFill>
        <a:ln w="25400">
          <a:noFill/>
        </a:ln>
      </c:spPr>
      <c:txPr>
        <a:bodyPr/>
        <a:lstStyle/>
        <a:p>
          <a:pPr>
            <a:lnSpc>
              <a:spcPct val="80000"/>
            </a:lnSpc>
            <a:defRPr sz="1000" b="1" i="0" u="none" strike="noStrike" baseline="0">
              <a:solidFill>
                <a:srgbClr val="000000"/>
              </a:solidFill>
              <a:latin typeface="Arial Cyr" panose="020B0604020202020204" pitchFamily="34" charset="0"/>
              <a:ea typeface="Times New Roman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20"/>
      <c:depthPercent val="100"/>
      <c:rAngAx val="1"/>
    </c:view3D>
    <c:floor>
      <c:thickness val="0"/>
      <c:spPr>
        <a:noFill/>
      </c:spPr>
    </c:floor>
    <c:sideWall>
      <c:thickness val="0"/>
      <c:spPr>
        <a:noFill/>
        <a:ln w="12693">
          <a:solidFill>
            <a:srgbClr val="808080"/>
          </a:solidFill>
          <a:prstDash val="solid"/>
        </a:ln>
      </c:spPr>
    </c:sideWall>
    <c:backWall>
      <c:thickness val="0"/>
      <c:spPr>
        <a:noFill/>
        <a:ln w="12693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135595745409729"/>
          <c:y val="3.2454361796057742E-2"/>
          <c:w val="0.87610101437976828"/>
          <c:h val="0.693907182827639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Среднемесячная заработная плата работников крупных и средних организаций, тыс. рублей</c:v>
                </c:pt>
              </c:strCache>
            </c:strRef>
          </c:tx>
          <c:spPr>
            <a:solidFill>
              <a:srgbClr val="00A4DE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5987088084902497E-2"/>
                  <c:y val="-1.0764520316456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161331776611637E-2"/>
                  <c:y val="-7.5437524485583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464033192472806E-2"/>
                  <c:y val="-7.5702480426151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672415023443772E-2"/>
                  <c:y val="-9.9128240137060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Mode val="edge"/>
                  <c:yMode val="edge"/>
                  <c:x val="0.91749174917491749"/>
                  <c:y val="6.1662198391420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3173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Sheet1!$B$2:$E$2</c:f>
              <c:numCache>
                <c:formatCode>#,##0.0</c:formatCode>
                <c:ptCount val="4"/>
                <c:pt idx="0">
                  <c:v>29.751999999999999</c:v>
                </c:pt>
                <c:pt idx="1">
                  <c:v>30.82</c:v>
                </c:pt>
                <c:pt idx="2">
                  <c:v>32.767000000000003</c:v>
                </c:pt>
                <c:pt idx="3">
                  <c:v>35.222000000000001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Величина прожиточного минимума для трудоспособного населения, тыс. рублей</c:v>
                </c:pt>
              </c:strCache>
            </c:strRef>
          </c:tx>
          <c:spPr>
            <a:solidFill>
              <a:srgbClr val="F5822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8119634901988298E-2"/>
                  <c:y val="-2.5682453411609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161975213584495E-2"/>
                  <c:y val="4.36281933586326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688842155256003E-2"/>
                  <c:y val="-7.3023684502891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558887075911771E-2"/>
                  <c:y val="-1.624454008034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Sheet1!$B$1:$E$1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Sheet1!$B$3:$E$3</c:f>
              <c:numCache>
                <c:formatCode>#,##0.0</c:formatCode>
                <c:ptCount val="4"/>
                <c:pt idx="0">
                  <c:v>7.3979999999999997</c:v>
                </c:pt>
                <c:pt idx="1">
                  <c:v>8.859</c:v>
                </c:pt>
                <c:pt idx="2">
                  <c:v>8.8979999999999997</c:v>
                </c:pt>
                <c:pt idx="3">
                  <c:v>9.0559999999999992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5781632"/>
        <c:axId val="75783168"/>
        <c:axId val="0"/>
      </c:bar3DChart>
      <c:catAx>
        <c:axId val="7578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5783168"/>
        <c:crosses val="autoZero"/>
        <c:auto val="1"/>
        <c:lblAlgn val="ctr"/>
        <c:lblOffset val="100"/>
        <c:noMultiLvlLbl val="0"/>
      </c:catAx>
      <c:valAx>
        <c:axId val="75783168"/>
        <c:scaling>
          <c:orientation val="minMax"/>
          <c:max val="40"/>
        </c:scaling>
        <c:delete val="0"/>
        <c:axPos val="l"/>
        <c:majorGridlines>
          <c:spPr>
            <a:ln w="3173">
              <a:noFill/>
              <a:prstDash val="solid"/>
            </a:ln>
          </c:spPr>
        </c:majorGridlines>
        <c:numFmt formatCode="#,##0.0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75781632"/>
        <c:crosses val="autoZero"/>
        <c:crossBetween val="between"/>
        <c:majorUnit val="5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9.0803768513804482E-3"/>
          <c:y val="0.83981348563609892"/>
          <c:w val="0.96975411472847017"/>
          <c:h val="0.13123212917862928"/>
        </c:manualLayout>
      </c:layout>
      <c:overlay val="0"/>
      <c:spPr>
        <a:noFill/>
        <a:ln w="3173">
          <a:noFill/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 Cyr" panose="020B0604020202020204" pitchFamily="34" charset="0"/>
              <a:ea typeface="Times New Roman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124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80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800" dirty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ПРИВЛЕЧЕНО СРЕДСТВ </a:t>
            </a:r>
          </a:p>
          <a:p>
            <a:pPr>
              <a:defRPr sz="180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800" dirty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ВЫШЕСТОЯЩИХ БЮДЖЕТОВ </a:t>
            </a:r>
          </a:p>
          <a:p>
            <a:pPr>
              <a:defRPr sz="180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800" dirty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 РАЗВИТИЕ ГОРОДСКОГО ОКРУГА ГОРОД ВОРОНЕЖ, </a:t>
            </a:r>
            <a:r>
              <a:rPr lang="ru-RU" sz="180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МЛРД РУБЛЕЙ </a:t>
            </a:r>
            <a:endParaRPr lang="ru-RU" sz="1800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7212270341207349E-2"/>
          <c:y val="0.27744785782912301"/>
          <c:w val="0.8794543963254593"/>
          <c:h val="0.542453548042374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solidFill>
                  <a:srgbClr val="265A9A"/>
                </a:solidFill>
              </a:ln>
              <a:effectLst/>
            </c:spPr>
            <c:txPr>
              <a:bodyPr rot="0" vert="horz"/>
              <a:lstStyle/>
              <a:p>
                <a:pPr>
                  <a:defRPr sz="1200">
                    <a:latin typeface="Arial Cyr" panose="020B0604020202020204" pitchFamily="34" charset="0"/>
                    <a:cs typeface="Arial Cyr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1.8654999999999999</c:v>
                </c:pt>
                <c:pt idx="1">
                  <c:v>1.9447000000000001</c:v>
                </c:pt>
                <c:pt idx="2">
                  <c:v>2.1709999999999998</c:v>
                </c:pt>
                <c:pt idx="3">
                  <c:v>3.7986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rgbClr val="3AB6B0"/>
            </a:solidFill>
          </c:spPr>
          <c:invertIfNegative val="0"/>
          <c:dLbls>
            <c:spPr>
              <a:noFill/>
              <a:ln>
                <a:solidFill>
                  <a:srgbClr val="265A9A"/>
                </a:solidFill>
              </a:ln>
              <a:effectLst/>
            </c:spPr>
            <c:txPr>
              <a:bodyPr rot="0" vert="horz"/>
              <a:lstStyle/>
              <a:p>
                <a:pPr>
                  <a:defRPr sz="1200">
                    <a:latin typeface="Arial Cyr" panose="020B0604020202020204" pitchFamily="34" charset="0"/>
                    <a:cs typeface="Arial Cyr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Лист1!$C$2:$C$5</c:f>
              <c:numCache>
                <c:formatCode>0.0</c:formatCode>
                <c:ptCount val="4"/>
                <c:pt idx="0">
                  <c:v>0.97109999999999996</c:v>
                </c:pt>
                <c:pt idx="1">
                  <c:v>1.0682</c:v>
                </c:pt>
                <c:pt idx="2">
                  <c:v>0.49320000000000003</c:v>
                </c:pt>
                <c:pt idx="3">
                  <c:v>2.6057000000000001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897600"/>
        <c:axId val="21899136"/>
      </c:barChart>
      <c:catAx>
        <c:axId val="218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 b="1">
                <a:solidFill>
                  <a:schemeClr val="accent1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endParaRPr lang="ru-RU"/>
          </a:p>
        </c:txPr>
        <c:crossAx val="21899136"/>
        <c:crosses val="autoZero"/>
        <c:auto val="1"/>
        <c:lblAlgn val="ctr"/>
        <c:lblOffset val="100"/>
        <c:noMultiLvlLbl val="0"/>
      </c:catAx>
      <c:valAx>
        <c:axId val="21899136"/>
        <c:scaling>
          <c:orientation val="minMax"/>
          <c:max val="7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1200" b="1">
                <a:solidFill>
                  <a:schemeClr val="accent1">
                    <a:lumMod val="50000"/>
                  </a:schemeClr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endParaRPr lang="ru-RU"/>
          </a:p>
        </c:txPr>
        <c:crossAx val="21897600"/>
        <c:crosses val="autoZero"/>
        <c:crossBetween val="between"/>
        <c:majorUnit val="1"/>
      </c:valAx>
    </c:plotArea>
    <c:legend>
      <c:legendPos val="b"/>
      <c:layout/>
      <c:overlay val="0"/>
      <c:txPr>
        <a:bodyPr rot="0" vert="horz"/>
        <a:lstStyle/>
        <a:p>
          <a:pPr>
            <a:defRPr sz="1400">
              <a:latin typeface="Arial Cyr" panose="020B0604020202020204" pitchFamily="34" charset="0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solidFill>
                  <a:srgbClr val="007033"/>
                </a:solidFill>
              </a:defRPr>
            </a:pPr>
            <a:r>
              <a:rPr lang="ru-RU" sz="240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Исполнение</a:t>
            </a:r>
            <a:r>
              <a:rPr lang="ru-RU" sz="24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бюджета,</a:t>
            </a:r>
            <a:br>
              <a:rPr lang="ru-RU" sz="24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sz="24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r>
              <a:rPr lang="ru-RU" sz="18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млрд рублей</a:t>
            </a:r>
            <a:endParaRPr lang="ru-RU" sz="2400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c:rich>
      </c:tx>
      <c:layout>
        <c:manualLayout>
          <c:xMode val="edge"/>
          <c:yMode val="edge"/>
          <c:x val="0.24794362753003549"/>
          <c:y val="0"/>
        </c:manualLayout>
      </c:layout>
      <c:overlay val="0"/>
    </c:title>
    <c:autoTitleDeleted val="0"/>
    <c:view3D>
      <c:rotX val="0"/>
      <c:rotY val="0"/>
      <c:depthPercent val="100"/>
      <c:rAngAx val="1"/>
    </c:view3D>
    <c:floor>
      <c:thickness val="0"/>
      <c:spPr>
        <a:noFill/>
      </c:spPr>
    </c:floor>
    <c:sideWall>
      <c:thickness val="0"/>
      <c:spPr>
        <a:noFill/>
        <a:ln>
          <a:noFill/>
          <a:miter lim="800000"/>
        </a:ln>
        <a:effectLst/>
      </c:spPr>
    </c:sideWall>
    <c:backWall>
      <c:thickness val="0"/>
      <c:spPr>
        <a:noFill/>
        <a:ln>
          <a:noFill/>
          <a:miter lim="800000"/>
        </a:ln>
        <a:effectLst/>
      </c:spPr>
    </c:backWall>
    <c:plotArea>
      <c:layout>
        <c:manualLayout>
          <c:layoutTarget val="inner"/>
          <c:xMode val="edge"/>
          <c:yMode val="edge"/>
          <c:x val="8.2661113641786507E-2"/>
          <c:y val="0.11773917481390957"/>
          <c:w val="0.89255585112899039"/>
          <c:h val="0.683573526552605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6EA92D">
                <a:alpha val="82000"/>
              </a:srgbClr>
            </a:solidFill>
            <a:ln w="12700"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6.2702944622314693E-3"/>
                  <c:y val="-7.6953255193867344E-4"/>
                </c:manualLayout>
              </c:layout>
              <c:spPr>
                <a:noFill/>
                <a:ln w="3175">
                  <a:noFill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 prstMaterial="plastic">
                  <a:bevelT w="0" h="0"/>
                </a:sp3d>
              </c:spPr>
              <c:txPr>
                <a:bodyPr/>
                <a:lstStyle/>
                <a:p>
                  <a:pPr>
                    <a:defRPr sz="1200" baseline="0">
                      <a:latin typeface="Arial Cyr" panose="020B0604020202020204" pitchFamily="34" charset="0"/>
                      <a:cs typeface="Arial Cyr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3286718142428655E-2"/>
                  <c:y val="-1.96158760137762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17832427221348E-3"/>
                  <c:y val="-2.93717364737253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707868317661674E-2"/>
                  <c:y val="-5.5679577269192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927035884901674E-3"/>
                  <c:y val="-6.6138484612820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200" baseline="0">
                    <a:latin typeface="Arial Cyr" panose="020B0604020202020204" pitchFamily="34" charset="0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16.319199999999999</c:v>
                </c:pt>
                <c:pt idx="1">
                  <c:v>15.757099999999999</c:v>
                </c:pt>
                <c:pt idx="2">
                  <c:v>18.037800000000001</c:v>
                </c:pt>
                <c:pt idx="3">
                  <c:v>18.6066</c:v>
                </c:pt>
                <c:pt idx="4">
                  <c:v>20.552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4BACC6">
                <a:lumMod val="75000"/>
                <a:alpha val="8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1117641647941148E-2"/>
                  <c:y val="-1.1139040106654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5804755266141E-2"/>
                  <c:y val="-1.2906725641595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914600397935657E-2"/>
                  <c:y val="-7.116396789245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9351978568037891E-3"/>
                  <c:y val="-7.4762526385957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628647322014725E-2"/>
                  <c:y val="-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 algn="ctr">
                  <a:defRPr lang="ru-RU" sz="1200" b="1" i="0" u="none" strike="noStrike" kern="1200" baseline="0">
                    <a:solidFill>
                      <a:prstClr val="black"/>
                    </a:solidFill>
                    <a:latin typeface="Arial Cyr" panose="020B0604020202020204" pitchFamily="34" charset="0"/>
                    <a:ea typeface="+mn-ea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16.711600000000001</c:v>
                </c:pt>
                <c:pt idx="1">
                  <c:v>16.640899999999998</c:v>
                </c:pt>
                <c:pt idx="2">
                  <c:v>16.086600000000001</c:v>
                </c:pt>
                <c:pt idx="3">
                  <c:v>20.018999999999998</c:v>
                </c:pt>
                <c:pt idx="4">
                  <c:v>20.954999999999998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  <a:ln w="12700"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2.8441899308041043E-4"/>
                  <c:y val="-8.615448492667230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3482353961953102E-3"/>
                  <c:y val="-1.0314812343372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590141499429356E-3"/>
                  <c:y val="2.60405093878466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5308778551441404E-3"/>
                  <c:y val="-5.6328128475465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175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200" baseline="0">
                    <a:latin typeface="Arial Cyr" panose="020B0604020202020204" pitchFamily="34" charset="0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-0.39240000000000003</c:v>
                </c:pt>
                <c:pt idx="1">
                  <c:v>-0.88380000000000003</c:v>
                </c:pt>
                <c:pt idx="2">
                  <c:v>1.9512</c:v>
                </c:pt>
                <c:pt idx="3">
                  <c:v>-1.4124000000000001</c:v>
                </c:pt>
                <c:pt idx="4">
                  <c:v>-0.40299999999999869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482752"/>
        <c:axId val="23484288"/>
        <c:axId val="0"/>
      </c:bar3DChart>
      <c:dateAx>
        <c:axId val="2348275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cross"/>
        <c:minorTickMark val="none"/>
        <c:tickLblPos val="low"/>
        <c:txPr>
          <a:bodyPr/>
          <a:lstStyle/>
          <a:p>
            <a:pPr>
              <a:defRPr sz="1400" baseline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endParaRPr lang="ru-RU"/>
          </a:p>
        </c:txPr>
        <c:crossAx val="23484288"/>
        <c:crosses val="autoZero"/>
        <c:auto val="0"/>
        <c:lblOffset val="300"/>
        <c:baseTimeUnit val="days"/>
      </c:dateAx>
      <c:valAx>
        <c:axId val="23484288"/>
        <c:scaling>
          <c:orientation val="minMax"/>
          <c:max val="22"/>
          <c:min val="-5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endParaRPr lang="ru-RU"/>
          </a:p>
        </c:txPr>
        <c:crossAx val="23482752"/>
        <c:crosses val="autoZero"/>
        <c:crossBetween val="between"/>
        <c:majorUnit val="5"/>
        <c:minorUnit val="2"/>
      </c:valAx>
    </c:plotArea>
    <c:legend>
      <c:legendPos val="b"/>
      <c:layout>
        <c:manualLayout>
          <c:xMode val="edge"/>
          <c:yMode val="edge"/>
          <c:x val="4.0813266865210918E-2"/>
          <c:y val="0.92711955616042663"/>
          <c:w val="0.93570959772644924"/>
          <c:h val="4.7068381290967673E-2"/>
        </c:manualLayout>
      </c:layout>
      <c:overlay val="0"/>
      <c:spPr>
        <a:ln w="3175">
          <a:noFill/>
        </a:ln>
      </c:spPr>
      <c:txPr>
        <a:bodyPr/>
        <a:lstStyle/>
        <a:p>
          <a:pPr>
            <a:defRPr sz="1400" b="1" i="0" baseline="0">
              <a:latin typeface="Arial Cyr" panose="020B0604020202020204" pitchFamily="34" charset="0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800" dirty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Динамика количества муниципальных предприятий городского округа 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количества муниципальных предприятий городского округа </c:v>
                </c:pt>
              </c:strCache>
            </c:strRef>
          </c:tx>
          <c:spPr>
            <a:solidFill>
              <a:srgbClr val="265A9A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latin typeface="Arial Cyr" panose="020B0604020202020204" pitchFamily="34" charset="0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37</c:v>
                </c:pt>
                <c:pt idx="2">
                  <c:v>23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01536"/>
        <c:axId val="23603072"/>
      </c:barChart>
      <c:catAx>
        <c:axId val="2360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endParaRPr lang="ru-RU"/>
          </a:p>
        </c:txPr>
        <c:crossAx val="23603072"/>
        <c:crosses val="autoZero"/>
        <c:auto val="1"/>
        <c:lblAlgn val="ctr"/>
        <c:lblOffset val="100"/>
        <c:noMultiLvlLbl val="0"/>
      </c:catAx>
      <c:valAx>
        <c:axId val="23603072"/>
        <c:scaling>
          <c:orientation val="minMax"/>
          <c:max val="5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endParaRPr lang="ru-RU"/>
          </a:p>
        </c:txPr>
        <c:crossAx val="2360153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defRPr>
            </a:pPr>
            <a:r>
              <a:rPr lang="ru-RU" sz="1400" b="1" spc="-100" baseline="0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ПЕРЕСЕЛЕНИЕ ГРАЖДАН ИЗ АВАРИЙНОГО ЖИЛИЩНОГО ФОНДА</a:t>
            </a:r>
            <a:endParaRPr lang="ru-RU" sz="1400" b="1" spc="-100" baseline="0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c:rich>
      </c:tx>
      <c:layout>
        <c:manualLayout>
          <c:xMode val="edge"/>
          <c:yMode val="edge"/>
          <c:x val="0.17839255120792358"/>
          <c:y val="5.670753564069401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955020982960282"/>
          <c:y val="0.249267876485946"/>
          <c:w val="0.68035176105331341"/>
          <c:h val="0.5166136054327297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Лист3!$A$10</c:f>
              <c:strCache>
                <c:ptCount val="1"/>
                <c:pt idx="0">
                  <c:v>Расселено человек</c:v>
                </c:pt>
              </c:strCache>
            </c:strRef>
          </c:tx>
          <c:spPr>
            <a:solidFill>
              <a:schemeClr val="accent6">
                <a:lumMod val="75000"/>
                <a:alpha val="90000"/>
              </a:schemeClr>
            </a:solidFill>
            <a:ln w="12700">
              <a:noFill/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0941556640175116E-3"/>
                  <c:y val="1.52124082649097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121479929270897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55856982763036E-3"/>
                  <c:y val="1.5117367911501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Лист3!$B$10:$E$10</c:f>
              <c:numCache>
                <c:formatCode>#,##0</c:formatCode>
                <c:ptCount val="4"/>
                <c:pt idx="0">
                  <c:v>376</c:v>
                </c:pt>
                <c:pt idx="1">
                  <c:v>1537</c:v>
                </c:pt>
                <c:pt idx="2">
                  <c:v>1687</c:v>
                </c:pt>
                <c:pt idx="3">
                  <c:v>585</c:v>
                </c:pt>
              </c:numCache>
            </c:numRef>
          </c:val>
        </c:ser>
        <c:ser>
          <c:idx val="0"/>
          <c:order val="1"/>
          <c:tx>
            <c:strRef>
              <c:f>Лист3!$A$11</c:f>
              <c:strCache>
                <c:ptCount val="1"/>
              </c:strCache>
            </c:strRef>
          </c:tx>
          <c:spPr>
            <a:ln w="38100">
              <a:solidFill>
                <a:schemeClr val="tx2">
                  <a:lumMod val="7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6.51876604273781E-2"/>
                  <c:y val="-6.735139864423588E-2"/>
                </c:manualLayout>
              </c:layout>
              <c:spPr>
                <a:noFill/>
                <a:ln w="12700"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0" i="0" u="none" strike="noStrike" baseline="0">
                      <a:solidFill>
                        <a:srgbClr val="FF0000"/>
                      </a:solidFill>
                      <a:latin typeface="Arial Cyr" panose="020B0604020202020204" pitchFamily="34" charset="0"/>
                      <a:ea typeface="Times New Roman"/>
                      <a:cs typeface="Arial Cyr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1829139037205692E-2"/>
                  <c:y val="-7.5335437101439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242697732442697E-2"/>
                  <c:y val="-5.9318618685974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335440681041072E-2"/>
                  <c:y val="-6.3182631530973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379266103049485E-2"/>
                  <c:y val="-8.6085835644611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 Cyr" panose="020B0604020202020204" pitchFamily="34" charset="0"/>
                    <a:ea typeface="Times New Roman"/>
                    <a:cs typeface="Arial Cyr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Лист3!$B$9:$E$9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Лист3!$B$11:$E$11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03008"/>
        <c:axId val="24137088"/>
      </c:barChart>
      <c:catAx>
        <c:axId val="2220300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24137088"/>
        <c:crosses val="autoZero"/>
        <c:auto val="0"/>
        <c:lblAlgn val="ctr"/>
        <c:lblOffset val="100"/>
        <c:noMultiLvlLbl val="0"/>
      </c:catAx>
      <c:valAx>
        <c:axId val="24137088"/>
        <c:scaling>
          <c:orientation val="minMax"/>
          <c:max val="2000"/>
          <c:min val="0"/>
        </c:scaling>
        <c:delete val="0"/>
        <c:axPos val="l"/>
        <c:numFmt formatCode="General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7033"/>
                </a:solidFill>
                <a:latin typeface="Arial Cyr" panose="020B0604020202020204" pitchFamily="34" charset="0"/>
                <a:ea typeface="Times New Roman"/>
                <a:cs typeface="Arial Cyr" panose="020B0604020202020204" pitchFamily="34" charset="0"/>
              </a:defRPr>
            </a:pPr>
            <a:endParaRPr lang="ru-RU"/>
          </a:p>
        </c:txPr>
        <c:crossAx val="22203008"/>
        <c:crosses val="autoZero"/>
        <c:crossBetween val="between"/>
        <c:majorUnit val="400"/>
      </c:valAx>
      <c:spPr>
        <a:noFill/>
        <a:ln w="25400">
          <a:noFill/>
        </a:ln>
      </c:spPr>
    </c:plotArea>
    <c:legend>
      <c:legendPos val="b"/>
      <c:legendEntry>
        <c:idx val="1"/>
        <c:delete val="1"/>
      </c:legendEntry>
      <c:layout/>
      <c:overlay val="0"/>
      <c:spPr>
        <a:solidFill>
          <a:schemeClr val="accent3">
            <a:lumMod val="20000"/>
            <a:lumOff val="80000"/>
            <a:alpha val="50000"/>
          </a:schemeClr>
        </a:solidFill>
        <a:ln w="25400">
          <a:noFill/>
        </a:ln>
      </c:spPr>
      <c:txPr>
        <a:bodyPr/>
        <a:lstStyle/>
        <a:p>
          <a:pPr>
            <a:lnSpc>
              <a:spcPct val="80000"/>
            </a:lnSpc>
            <a:defRPr sz="1000" b="1" i="0" u="none" strike="noStrike" baseline="0">
              <a:solidFill>
                <a:srgbClr val="000000"/>
              </a:solidFill>
              <a:latin typeface="Arial Cyr" panose="020B0604020202020204" pitchFamily="34" charset="0"/>
              <a:ea typeface="Times New Roman"/>
              <a:cs typeface="Arial Cyr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0.14286</cdr:x>
      <cdr:y>0.01961</cdr:y>
    </cdr:from>
    <cdr:to>
      <cdr:x>0.97403</cdr:x>
      <cdr:y>0.07843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72008"/>
          <a:ext cx="460851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0.15584</cdr:x>
      <cdr:y>0.03922</cdr:y>
    </cdr:from>
    <cdr:to>
      <cdr:x>0.98701</cdr:x>
      <cdr:y>0.07843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144016"/>
          <a:ext cx="4608512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2" y="5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F395C-102B-4248-B6DF-A6BDDC02ED19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6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2" y="9430096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7D126-1CFD-4A97-AF46-1738C1119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4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5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3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97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70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7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91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51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60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781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00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77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5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rgbClr val="FF0000"/>
                </a:solidFill>
              </a:rPr>
              <a:t>2016!!!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15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0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4AEC7-53FD-4DA1-8F14-99579B37F093}" type="datetimeFigureOut">
              <a:rPr lang="ru-RU" smtClean="0"/>
              <a:pPr/>
              <a:t>28.05.2018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chart" Target="../charts/chart8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chart" Target="../charts/chart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867"/>
            <a:ext cx="9157233" cy="578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276872"/>
            <a:ext cx="5832648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4952" y="857658"/>
            <a:ext cx="8954095" cy="5324535"/>
          </a:xfrm>
          <a:prstGeom prst="rect">
            <a:avLst/>
          </a:prstGeom>
          <a:noFill/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txBody>
          <a:bodyPr wrap="square" anchor="ctr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ДОКЛАД</a:t>
            </a:r>
          </a:p>
          <a:p>
            <a:pPr algn="ctr"/>
            <a:r>
              <a:rPr lang="ru-RU" sz="40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</a:t>
            </a:r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лавы городского округа</a:t>
            </a:r>
          </a:p>
          <a:p>
            <a:pPr algn="ctr"/>
            <a:r>
              <a:rPr lang="ru-RU" sz="40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</a:t>
            </a:r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ород Воронеж</a:t>
            </a:r>
          </a:p>
          <a:p>
            <a:pPr algn="ctr"/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В.Ю. Кстенина</a:t>
            </a:r>
          </a:p>
          <a:p>
            <a:pPr algn="ctr"/>
            <a:endParaRPr lang="ru-RU" sz="2400" b="1" dirty="0" smtClean="0">
              <a:ln w="12700" cmpd="sng">
                <a:solidFill>
                  <a:prstClr val="black"/>
                </a:solidFill>
                <a:prstDash val="solid"/>
              </a:ln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algn="ctr"/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«О деятельности главы </a:t>
            </a:r>
          </a:p>
          <a:p>
            <a:pPr algn="ctr"/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и администрации </a:t>
            </a:r>
          </a:p>
          <a:p>
            <a:pPr algn="ctr"/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городского округа город Воронеж</a:t>
            </a:r>
          </a:p>
          <a:p>
            <a:pPr algn="ctr"/>
            <a:r>
              <a:rPr lang="ru-RU" sz="36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з</a:t>
            </a:r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а 2017 год»</a:t>
            </a:r>
          </a:p>
        </p:txBody>
      </p:sp>
    </p:spTree>
    <p:extLst>
      <p:ext uri="{BB962C8B-B14F-4D97-AF65-F5344CB8AC3E}">
        <p14:creationId xmlns:p14="http://schemas.microsoft.com/office/powerpoint/2010/main" val="6669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ДЕТСКИЕ САДЫ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467545" y="1052736"/>
            <a:ext cx="3888432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введены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эксплуатацию 2 новых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объекта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(детский сад на 220 мест в мкр.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Шилово и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детский сад на 250 мест в новом жилом массиве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Озерки)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охранен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100 % охват детей от 3 лет до 7 лет дошкольным образованием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12" name="Рисунок 11" descr="C:\Users\oaprokofyeva\Desktop\отчет главы 2017\19 образование и молодеж пол-ка\фото (17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888432" cy="258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124" r="2041"/>
          <a:stretch/>
        </p:blipFill>
        <p:spPr>
          <a:xfrm>
            <a:off x="5076057" y="1844824"/>
            <a:ext cx="3672408" cy="460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7" y="105273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Количество вновь введенных детских садов</a:t>
            </a:r>
            <a:endParaRPr lang="ru-RU" b="1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32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ДОПОЛНИТЕЛЬНОЕ ОБРАЗОВАНИЕ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683568" y="1052736"/>
            <a:ext cx="3843609" cy="2470609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охвачено 77 процентов детей школьного возраста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предоставлялись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услуги по 914 общеобразовательным (общеразвивающим) программам различной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направленности</a:t>
            </a:r>
            <a:endParaRPr lang="ru-RU" sz="1400" b="1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8" name="Рисунок 7" descr="C:\Users\oaprokofyeva\Desktop\отчет главы 2017\19 образование и молодеж пол-ка\ДДЮ (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843609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39" y="3861048"/>
            <a:ext cx="684076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97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ФИЗКУЛЬТУРА И СПОРТ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683568" y="1052736"/>
            <a:ext cx="3843609" cy="2470609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доля населения,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систематически  занимающегося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физкультурой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и спортом,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составила 42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%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выполнении нормативов ГТО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приняли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участие более 30 тысяч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человек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проведена реконструкция  тренировочных площадок на стадионах «Чайка» и «Локомотив»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5" y="3861048"/>
            <a:ext cx="3823992" cy="27363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039" y="3429000"/>
            <a:ext cx="1224136" cy="2883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419" y="1124744"/>
            <a:ext cx="1152128" cy="4247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667" y="1124744"/>
            <a:ext cx="1120524" cy="42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1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КУЛЬТУРА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683568" y="1052736"/>
            <a:ext cx="3843609" cy="2470609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проведено 29 фестивалей и конкурсов (более 33 тысяч участников)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домах культуры проведено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более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3 000 мероприятий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проведены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ремонтные работы по сохранению объекта культурного наследия «Каменный мост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»</a:t>
            </a:r>
          </a:p>
        </p:txBody>
      </p:sp>
      <p:pic>
        <p:nvPicPr>
          <p:cNvPr id="12" name="Рисунок 11" descr="C:\Users\lvburminova\Desktop\Новая папка\Фото 4              Мир глазами детей (5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52813"/>
            <a:ext cx="3843609" cy="242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052736"/>
            <a:ext cx="1086411" cy="3953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0311" y="1052736"/>
            <a:ext cx="1064177" cy="3953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037" y="3029244"/>
            <a:ext cx="1373638" cy="33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90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УЛИЧНО-ДОРОЖНАЯ СЕТЬ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нутый угол 7"/>
          <p:cNvSpPr/>
          <p:nvPr/>
        </p:nvSpPr>
        <p:spPr>
          <a:xfrm>
            <a:off x="250141" y="930432"/>
            <a:ext cx="4203649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отремонтировано 157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км дорожного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покрытия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ликвидированы места концентрации ДТП на 52 объектах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начата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реконструкция транспортной развязки на пересечении ул. Антонова-Овсеенко – ул. 9 Января – ул. Героев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Сибиряков</a:t>
            </a:r>
          </a:p>
          <a:p>
            <a:pPr marL="0" lvl="2"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ovzolotarev\Desktop\Отчет главы за 2017 год\Информация к отчету 2017\Фото разные\Чернавская дамб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30432"/>
            <a:ext cx="3960440" cy="256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ovzolotarev\Desktop\Ремонт УДС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7" y="3789040"/>
            <a:ext cx="418308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6870" r="3378"/>
          <a:stretch/>
        </p:blipFill>
        <p:spPr>
          <a:xfrm>
            <a:off x="5004048" y="3789040"/>
            <a:ext cx="1728193" cy="2602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026" y="3799426"/>
            <a:ext cx="1695908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5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ПАССАЖИРСКИЙ ТРАНСПОРТ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251520" y="908720"/>
            <a:ext cx="4203649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частными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перевозчиками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приобретено 218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единиц подвижного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состава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троллейбусах установлены терминалы, позволяющие оплачивать проезд банковскими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картами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10 перекрестках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установлена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интеллектуальная система управления дорожным движением ARTEMIS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12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4000" b="4136"/>
          <a:stretch/>
        </p:blipFill>
        <p:spPr bwMode="auto">
          <a:xfrm>
            <a:off x="267512" y="3861048"/>
            <a:ext cx="4187657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0"/>
          </a:effectLst>
          <a:extLst/>
        </p:spPr>
      </p:pic>
      <p:pic>
        <p:nvPicPr>
          <p:cNvPr id="13" name="Picture 2" descr="ARTEMIS5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98142" cy="258563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89814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34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ЖИЛИЩНО-КОММУНАЛЬНОЕ ХОЗЯЙСТВО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nnorlova\AppData\Local\Microsoft\Windows\Temporary Internet Files\Content.Outlook\J0RQPCY3\PB130041 (4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" b="10096"/>
          <a:stretch/>
        </p:blipFill>
        <p:spPr bwMode="auto">
          <a:xfrm>
            <a:off x="4726311" y="1057078"/>
            <a:ext cx="3887847" cy="258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nnlebedeva\Desktop\11 ЖКХ\ФОТО 2017\PB1500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8" b="5992"/>
          <a:stretch/>
        </p:blipFill>
        <p:spPr bwMode="auto">
          <a:xfrm>
            <a:off x="4716015" y="3933056"/>
            <a:ext cx="3898143" cy="2595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нутый угол 12"/>
          <p:cNvSpPr/>
          <p:nvPr/>
        </p:nvSpPr>
        <p:spPr>
          <a:xfrm>
            <a:off x="254856" y="1057078"/>
            <a:ext cx="4203649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завершено строительство водопровода</a:t>
            </a:r>
            <a:b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Боровом 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выполнены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работы по актуализации схемы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теплоснабжения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осуществлен капитальный ремонт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138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многоквартирных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домов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endParaRPr lang="ru-RU" sz="1400" b="1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/>
        </p:blipFill>
        <p:spPr>
          <a:xfrm>
            <a:off x="254856" y="3933056"/>
            <a:ext cx="4200312" cy="25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3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ПЕРЕСЕЛЕНИЕ ИЗ ВЕТХОГО ЖИЛЬЯ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251520" y="908720"/>
            <a:ext cx="4203649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завершено расселение 64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МКД  (переселено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208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семей)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снесено 57 аварийных МКД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16 молодым семьям выданы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свидетельства на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приобретение (строительство)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жилья</a:t>
            </a:r>
          </a:p>
        </p:txBody>
      </p:sp>
      <p:pic>
        <p:nvPicPr>
          <p:cNvPr id="9" name="Рисунок 8" descr="F:\компьютер люда\город\Нарольская\мое\материалы разные\снос домов\snos_b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61048"/>
            <a:ext cx="4203649" cy="25856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276599"/>
              </p:ext>
            </p:extLst>
          </p:nvPr>
        </p:nvGraphicFramePr>
        <p:xfrm>
          <a:off x="4660542" y="980728"/>
          <a:ext cx="4203649" cy="257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&amp;Vcy;&amp;lcy;&amp;acy;&amp;scy;&amp;tcy;&amp;icy; &amp;scy;&amp;gcy;&amp;ocy;&amp;ncy;&amp;yacy;&amp;yucy;&amp;tcy; &amp;zhcy;&amp;icy;&amp;tcy;&amp;iecy;&amp;lcy;&amp;iecy;&amp;jcy; &amp;acy;&amp;vcy;&amp;acy;&amp;rcy;&amp;icy;&amp;jcy;&amp;ncy;&amp;ycy;&amp;khcy; &amp;dcy;&amp;ocy;&amp;mcy;&amp;ocy;&amp;vcy; &amp;vcy; &amp;SHcy;&amp;icy;&amp;lcy;&amp;ocy;&amp;vcy;&amp;ocy;: &amp;rcy;&amp;acy;&amp;dcy;&amp;ocy;&amp;scy;&amp;tcy;&amp;icy; &amp;ncy;&amp;icy; &amp;ucy; &amp;kcy;&amp;ocy;&amp;gcy;&amp;ocy; &amp;ncy;&amp;iecy;&amp;tcy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t="32337" r="23286" b="6995"/>
          <a:stretch/>
        </p:blipFill>
        <p:spPr bwMode="auto">
          <a:xfrm>
            <a:off x="4860031" y="3861048"/>
            <a:ext cx="3849625" cy="25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75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БЛАГОУСТРОЙСТВО ДВОРОВЫХ ТЕРРИТОРИЙ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251520" y="1052736"/>
            <a:ext cx="4203649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рамках федерального приоритетного проекта «Формирование комфортной городской среды»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благоустроены </a:t>
            </a:r>
            <a:b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125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дворовых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территорий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 реализацию проекта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направлено порядка 240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млн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рублей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14" name="Рисунок 13" descr="C:\Users\nnlebedeva\Desktop\11 ЖКХ\ФОТО 2017\ул. Владимира Невского 55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96004"/>
            <a:ext cx="4032448" cy="277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96003"/>
            <a:ext cx="4203649" cy="27724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18899" r="28181" b="14951"/>
          <a:stretch/>
        </p:blipFill>
        <p:spPr>
          <a:xfrm>
            <a:off x="4707324" y="1052736"/>
            <a:ext cx="4041140" cy="25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21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ОЗЕЛЕНЕНИЕ, БЛАГОУСТРОЙСТВО ПАРКОВ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02" y="1114111"/>
            <a:ext cx="1872208" cy="2672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1" y="3583163"/>
            <a:ext cx="1224135" cy="2836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583163"/>
            <a:ext cx="1216243" cy="2836221"/>
          </a:xfrm>
          <a:prstGeom prst="rect">
            <a:avLst/>
          </a:prstGeom>
        </p:spPr>
      </p:pic>
      <p:pic>
        <p:nvPicPr>
          <p:cNvPr id="14" name="Рисунок 13" descr="C:\Users\evkrasnikova\Desktop\Отчет главы 2018 экология\23 УпрЭкологии\2 вариант_Эколог\фото дополнит\Город Сад 2017_2\r[1]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21" y="1114111"/>
            <a:ext cx="4075837" cy="246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nigomela\Documents\ОТЧЕТ ГЛАВЫ\2017\СВОД\foto_otchet 2017\D34A65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14508"/>
          <a:stretch/>
        </p:blipFill>
        <p:spPr bwMode="auto">
          <a:xfrm>
            <a:off x="4538321" y="3813581"/>
            <a:ext cx="4075837" cy="260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784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-10557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014761"/>
              </p:ext>
            </p:extLst>
          </p:nvPr>
        </p:nvGraphicFramePr>
        <p:xfrm>
          <a:off x="107504" y="44623"/>
          <a:ext cx="8506654" cy="720081"/>
        </p:xfrm>
        <a:graphic>
          <a:graphicData uri="http://schemas.openxmlformats.org/drawingml/2006/table">
            <a:tbl>
              <a:tblPr/>
              <a:tblGrid>
                <a:gridCol w="8506654"/>
              </a:tblGrid>
              <a:tr h="720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1" kern="1200" dirty="0" smtClean="0">
                          <a:ln>
                            <a:solidFill>
                              <a:prstClr val="white"/>
                            </a:solidFill>
                          </a:ln>
                          <a:solidFill>
                            <a:schemeClr val="bg1"/>
                          </a:solidFill>
                          <a:latin typeface="Arial Cyr" panose="020B0604020202020204" pitchFamily="34" charset="0"/>
                          <a:ea typeface="Arial Unicode MS" panose="020B0604020202020204" pitchFamily="34" charset="-128"/>
                          <a:cs typeface="Arial Cyr" panose="020B0604020202020204" pitchFamily="34" charset="0"/>
                        </a:rPr>
                        <a:t>СОЦИАЛЬНО-ЭКОНОМИЧЕСКОЕ</a:t>
                      </a:r>
                      <a:r>
                        <a:rPr lang="ru-RU" sz="2800" b="1" i="0" u="none" strike="noStrike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0070C0"/>
                          </a:solidFill>
                          <a:effectLst/>
                          <a:latin typeface="Arial Cyr" panose="020B0604020202020204" pitchFamily="34" charset="0"/>
                          <a:ea typeface="Arial Unicode MS" panose="020B0604020202020204" pitchFamily="34" charset="-128"/>
                          <a:cs typeface="Arial Cyr" panose="020B0604020202020204" pitchFamily="34" charset="0"/>
                        </a:rPr>
                        <a:t> </a:t>
                      </a:r>
                      <a:r>
                        <a:rPr lang="ru-RU" sz="2800" b="1" kern="1200" dirty="0" smtClean="0">
                          <a:ln>
                            <a:solidFill>
                              <a:prstClr val="white"/>
                            </a:solidFill>
                          </a:ln>
                          <a:solidFill>
                            <a:schemeClr val="bg1"/>
                          </a:solidFill>
                          <a:latin typeface="Arial Cyr" panose="020B0604020202020204" pitchFamily="34" charset="0"/>
                          <a:ea typeface="Arial Unicode MS" panose="020B0604020202020204" pitchFamily="34" charset="-128"/>
                          <a:cs typeface="Arial Cyr" panose="020B0604020202020204" pitchFamily="34" charset="0"/>
                        </a:rPr>
                        <a:t>РАЗВИТИЕ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637158"/>
              </p:ext>
            </p:extLst>
          </p:nvPr>
        </p:nvGraphicFramePr>
        <p:xfrm>
          <a:off x="175145" y="3645024"/>
          <a:ext cx="4900911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06118"/>
              </p:ext>
            </p:extLst>
          </p:nvPr>
        </p:nvGraphicFramePr>
        <p:xfrm>
          <a:off x="175147" y="713232"/>
          <a:ext cx="4900910" cy="3055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880" y="888152"/>
            <a:ext cx="3888431" cy="2664296"/>
          </a:xfrm>
          <a:prstGeom prst="rect">
            <a:avLst/>
          </a:prstGeom>
        </p:spPr>
      </p:pic>
      <p:graphicFrame>
        <p:nvGraphicFramePr>
          <p:cNvPr id="11" name="Диаграмм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933220"/>
              </p:ext>
            </p:extLst>
          </p:nvPr>
        </p:nvGraphicFramePr>
        <p:xfrm>
          <a:off x="5131875" y="3717032"/>
          <a:ext cx="3892521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81054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ГРАДОСТРОИТЕЛЬСТВО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276672" y="1092643"/>
            <a:ext cx="4203649" cy="2552764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u="sng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подготовлены 4 изменения в Генеральный план, 27 изменений в Правила землепользования и застройки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разработано более 900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градостроительных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планов 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принято решение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о развитии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5 застроенных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территорий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2" y="4005064"/>
            <a:ext cx="4178496" cy="23762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3539"/>
          <a:stretch/>
        </p:blipFill>
        <p:spPr>
          <a:xfrm>
            <a:off x="4764024" y="3999625"/>
            <a:ext cx="4032219" cy="2381703"/>
          </a:xfrm>
          <a:prstGeom prst="rect">
            <a:avLst/>
          </a:prstGeom>
        </p:spPr>
      </p:pic>
      <p:pic>
        <p:nvPicPr>
          <p:cNvPr id="8" name="Рисунок 7" descr="http://vrn.vestipk.ru/wp-content/uploads/2017/10/big_2017_10_02_7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b="7804"/>
          <a:stretch/>
        </p:blipFill>
        <p:spPr bwMode="auto">
          <a:xfrm>
            <a:off x="4764024" y="1092644"/>
            <a:ext cx="4032219" cy="2552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073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ПРОЕКТНОЕ УПРАВЛЕНИЕ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/>
          <p:nvPr/>
        </p:nvGrpSpPr>
        <p:grpSpPr>
          <a:xfrm>
            <a:off x="234807" y="964099"/>
            <a:ext cx="8609936" cy="5240133"/>
            <a:chOff x="411798" y="1006862"/>
            <a:chExt cx="8609936" cy="5240133"/>
          </a:xfrm>
        </p:grpSpPr>
        <p:pic>
          <p:nvPicPr>
            <p:cNvPr id="12" name="Picture 12" descr="http://laksmono.com/wp-content/uploads/2016/02/Smart-City-1024x97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59" y="1050640"/>
              <a:ext cx="5025797" cy="4780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Соединительная линия уступом 12"/>
            <p:cNvCxnSpPr/>
            <p:nvPr/>
          </p:nvCxnSpPr>
          <p:spPr>
            <a:xfrm rot="10800000">
              <a:off x="1136227" y="2236644"/>
              <a:ext cx="1908213" cy="408467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518996" y="1688570"/>
              <a:ext cx="1892961" cy="5480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rgbClr val="00B050"/>
                  </a:solidFill>
                </a:rPr>
                <a:t>2. «Умный квартал»</a:t>
              </a:r>
            </a:p>
            <a:p>
              <a:r>
                <a:rPr lang="ru-RU" sz="1400" dirty="0" smtClean="0">
                  <a:solidFill>
                    <a:srgbClr val="00B050"/>
                  </a:solidFill>
                </a:rPr>
                <a:t>(2 ГИС ЖКХ)</a:t>
              </a:r>
              <a:endParaRPr lang="ru-RU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16" name="Соединительная линия уступом 15"/>
            <p:cNvCxnSpPr/>
            <p:nvPr/>
          </p:nvCxnSpPr>
          <p:spPr>
            <a:xfrm rot="10800000" flipV="1">
              <a:off x="5731485" y="1751487"/>
              <a:ext cx="2956445" cy="1020418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Заголовок 1"/>
            <p:cNvSpPr txBox="1">
              <a:spLocks/>
            </p:cNvSpPr>
            <p:nvPr/>
          </p:nvSpPr>
          <p:spPr>
            <a:xfrm>
              <a:off x="6798764" y="1069565"/>
              <a:ext cx="2217486" cy="6480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rgbClr val="00B050"/>
                  </a:solidFill>
                </a:rPr>
                <a:t>10.Благоустройство зеленых зон </a:t>
              </a:r>
              <a:endParaRPr lang="ru-RU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18" name="Соединительная линия уступом 17"/>
            <p:cNvCxnSpPr/>
            <p:nvPr/>
          </p:nvCxnSpPr>
          <p:spPr>
            <a:xfrm>
              <a:off x="1872634" y="1679465"/>
              <a:ext cx="2772310" cy="251992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1619672" y="1006862"/>
              <a:ext cx="1747367" cy="7734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dirty="0" smtClean="0">
                  <a:solidFill>
                    <a:srgbClr val="7030A0"/>
                  </a:solidFill>
                </a:rPr>
                <a:t>1. Архитектурная подсветка</a:t>
              </a:r>
            </a:p>
            <a:p>
              <a:r>
                <a:rPr lang="ru-RU" sz="1800" dirty="0" smtClean="0">
                  <a:solidFill>
                    <a:srgbClr val="7030A0"/>
                  </a:solidFill>
                </a:rPr>
                <a:t>«Ночной Воронеж»</a:t>
              </a:r>
              <a:endParaRPr lang="ru-RU" sz="1800" dirty="0">
                <a:solidFill>
                  <a:srgbClr val="7030A0"/>
                </a:solidFill>
              </a:endParaRPr>
            </a:p>
          </p:txBody>
        </p:sp>
        <p:cxnSp>
          <p:nvCxnSpPr>
            <p:cNvPr id="20" name="Соединительная линия уступом 19"/>
            <p:cNvCxnSpPr/>
            <p:nvPr/>
          </p:nvCxnSpPr>
          <p:spPr>
            <a:xfrm rot="10800000" flipV="1">
              <a:off x="539411" y="4031305"/>
              <a:ext cx="3395946" cy="443406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Заголовок 1"/>
            <p:cNvSpPr txBox="1">
              <a:spLocks/>
            </p:cNvSpPr>
            <p:nvPr/>
          </p:nvSpPr>
          <p:spPr>
            <a:xfrm>
              <a:off x="518996" y="3797133"/>
              <a:ext cx="1584178" cy="6480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chemeClr val="accent6">
                      <a:lumMod val="75000"/>
                    </a:schemeClr>
                  </a:solidFill>
                </a:rPr>
                <a:t>4. Частные детские сады</a:t>
              </a:r>
              <a:endParaRPr lang="ru-RU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2" name="Соединительная линия уступом 21"/>
            <p:cNvCxnSpPr/>
            <p:nvPr/>
          </p:nvCxnSpPr>
          <p:spPr>
            <a:xfrm rot="10800000" flipV="1">
              <a:off x="2324432" y="5391221"/>
              <a:ext cx="2396232" cy="517992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1984752" y="5261141"/>
              <a:ext cx="1584178" cy="6480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rgbClr val="00B050"/>
                  </a:solidFill>
                </a:rPr>
                <a:t>6. Электронная оплата проезда</a:t>
              </a:r>
              <a:endParaRPr lang="ru-RU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661347" y="3501008"/>
              <a:ext cx="32902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Заголовок 1"/>
            <p:cNvSpPr txBox="1">
              <a:spLocks/>
            </p:cNvSpPr>
            <p:nvPr/>
          </p:nvSpPr>
          <p:spPr>
            <a:xfrm>
              <a:off x="7437556" y="2771905"/>
              <a:ext cx="1584178" cy="6480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rgbClr val="00B050"/>
                  </a:solidFill>
                </a:rPr>
                <a:t>9. Платные городские парковки</a:t>
              </a:r>
              <a:endParaRPr lang="ru-RU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26" name="Соединительная линия уступом 25"/>
            <p:cNvCxnSpPr/>
            <p:nvPr/>
          </p:nvCxnSpPr>
          <p:spPr>
            <a:xfrm rot="10800000" flipV="1">
              <a:off x="800773" y="2951542"/>
              <a:ext cx="2736304" cy="432048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518996" y="2655678"/>
              <a:ext cx="1584178" cy="6480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chemeClr val="accent6">
                      <a:lumMod val="75000"/>
                    </a:schemeClr>
                  </a:solidFill>
                </a:rPr>
                <a:t>3. Школьные электронные сервисы</a:t>
              </a:r>
              <a:endParaRPr lang="ru-RU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28" name="Соединительная линия уступом 27"/>
            <p:cNvCxnSpPr/>
            <p:nvPr/>
          </p:nvCxnSpPr>
          <p:spPr>
            <a:xfrm>
              <a:off x="5394359" y="5819136"/>
              <a:ext cx="2513148" cy="427859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Заголовок 1"/>
            <p:cNvSpPr txBox="1">
              <a:spLocks/>
            </p:cNvSpPr>
            <p:nvPr/>
          </p:nvSpPr>
          <p:spPr>
            <a:xfrm>
              <a:off x="6654978" y="5556159"/>
              <a:ext cx="1584178" cy="6480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rgbClr val="7030A0"/>
                  </a:solidFill>
                </a:rPr>
                <a:t>7. Развитие застроенных территорий</a:t>
              </a:r>
              <a:endParaRPr lang="ru-RU" sz="1400" dirty="0">
                <a:solidFill>
                  <a:srgbClr val="7030A0"/>
                </a:solidFill>
              </a:endParaRPr>
            </a:p>
          </p:txBody>
        </p:sp>
        <p:cxnSp>
          <p:nvCxnSpPr>
            <p:cNvPr id="30" name="Соединительная линия уступом 29"/>
            <p:cNvCxnSpPr/>
            <p:nvPr/>
          </p:nvCxnSpPr>
          <p:spPr>
            <a:xfrm>
              <a:off x="6876412" y="4891405"/>
              <a:ext cx="1726789" cy="226887"/>
            </a:xfrm>
            <a:prstGeom prst="bentConnector3">
              <a:avLst>
                <a:gd name="adj1" fmla="val 2543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Заголовок 1"/>
            <p:cNvSpPr txBox="1">
              <a:spLocks/>
            </p:cNvSpPr>
            <p:nvPr/>
          </p:nvSpPr>
          <p:spPr>
            <a:xfrm>
              <a:off x="7376608" y="4173936"/>
              <a:ext cx="1511827" cy="8309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chemeClr val="accent6">
                      <a:lumMod val="75000"/>
                    </a:schemeClr>
                  </a:solidFill>
                </a:rPr>
                <a:t>8. Доступная культурная среда «Культпросвет»</a:t>
              </a:r>
              <a:endParaRPr lang="ru-RU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2" name="Соединительная линия уступом 31"/>
            <p:cNvCxnSpPr/>
            <p:nvPr/>
          </p:nvCxnSpPr>
          <p:spPr>
            <a:xfrm rot="10800000" flipV="1">
              <a:off x="840950" y="4884562"/>
              <a:ext cx="2387433" cy="32194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Заголовок 1"/>
            <p:cNvSpPr txBox="1">
              <a:spLocks/>
            </p:cNvSpPr>
            <p:nvPr/>
          </p:nvSpPr>
          <p:spPr>
            <a:xfrm>
              <a:off x="411798" y="4748969"/>
              <a:ext cx="1550003" cy="3629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smtClean="0">
                  <a:solidFill>
                    <a:srgbClr val="7030A0"/>
                  </a:solidFill>
                </a:rPr>
                <a:t>5. Дизайн-регламент</a:t>
              </a:r>
              <a:endParaRPr lang="ru-RU" sz="14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93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 rotWithShape="1">
          <a:blip r:embed="rId2" cstate="print">
            <a:lum bright="40000" contrast="-20000"/>
          </a:blip>
          <a:srcRect l="4208" t="-450" r="3845" b="7709"/>
          <a:stretch/>
        </p:blipFill>
        <p:spPr>
          <a:xfrm>
            <a:off x="-24383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7504" y="2946521"/>
            <a:ext cx="9012113" cy="9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5" tIns="45647" rIns="91295" bIns="45647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19066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СОЦИАЛЬНО-ЭКОНОМИЧЕСКОЕ</a:t>
            </a:r>
            <a:r>
              <a:rPr lang="ru-RU" sz="2800" b="1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РАЗВИТИЕ</a:t>
            </a: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55596"/>
              </p:ext>
            </p:extLst>
          </p:nvPr>
        </p:nvGraphicFramePr>
        <p:xfrm>
          <a:off x="323528" y="980728"/>
          <a:ext cx="66704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84784"/>
            <a:ext cx="156686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915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СТРАТЕГИЧЕСКОЕ ПЛАНИРОВАНИЕ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026" name="Picture 2" descr="C:\Users\nigomela\Documents\ОТЧЕТ ГЛАВЫ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9" y="789964"/>
            <a:ext cx="7620000" cy="3448050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5"/>
          <a:srcRect l="3622" r="5815"/>
          <a:stretch/>
        </p:blipFill>
        <p:spPr>
          <a:xfrm>
            <a:off x="35387" y="789964"/>
            <a:ext cx="180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314846" y="788186"/>
            <a:ext cx="18000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914398" y="3426910"/>
            <a:ext cx="144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99" y="4005064"/>
            <a:ext cx="1440000" cy="2811293"/>
          </a:xfrm>
          <a:prstGeom prst="rect">
            <a:avLst/>
          </a:prstGeom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795835" y="3427882"/>
            <a:ext cx="14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4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ПРИВЛЕЧЕНИЕ СРЕДСТВ НА</a:t>
            </a:r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РАЗВИТИЕ</a:t>
            </a: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635845405"/>
              </p:ext>
            </p:extLst>
          </p:nvPr>
        </p:nvGraphicFramePr>
        <p:xfrm>
          <a:off x="70339" y="821149"/>
          <a:ext cx="6096000" cy="4783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21" y="3568044"/>
            <a:ext cx="1362075" cy="157003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43" y="2434307"/>
            <a:ext cx="1471613" cy="155733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45" y="4768809"/>
            <a:ext cx="1471613" cy="154463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h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2646" y="4786476"/>
            <a:ext cx="1373240" cy="156306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52" y="3573016"/>
            <a:ext cx="1423987" cy="157003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6" y="2470819"/>
            <a:ext cx="1484313" cy="1520825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06" y="1311323"/>
            <a:ext cx="1435100" cy="1520825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805264"/>
            <a:ext cx="5472608" cy="70788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</a:t>
            </a:r>
            <a:r>
              <a:rPr lang="ru-RU" sz="2000" b="1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2018 </a:t>
            </a:r>
            <a:r>
              <a:rPr lang="ru-RU" sz="2000" b="1" dirty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году </a:t>
            </a:r>
            <a:r>
              <a:rPr lang="ru-RU" sz="2000" b="1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планируется привлечь </a:t>
            </a:r>
          </a:p>
          <a:p>
            <a:pPr algn="ctr"/>
            <a:r>
              <a:rPr lang="ru-RU" sz="2000" b="1" dirty="0" smtClean="0">
                <a:solidFill>
                  <a:srgbClr val="007033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более 7 млрд рублей </a:t>
            </a:r>
            <a:endParaRPr lang="ru-RU" sz="2000" b="1" dirty="0">
              <a:solidFill>
                <a:srgbClr val="007033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58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>
              <a:defRPr/>
            </a:pPr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БЮДЖЕТ</a:t>
            </a:r>
            <a:r>
              <a:rPr lang="ru-RU" sz="2800" b="1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ГОРОДСКОГО ОКРУГА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schemeClr val="bg1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81366849"/>
              </p:ext>
            </p:extLst>
          </p:nvPr>
        </p:nvGraphicFramePr>
        <p:xfrm>
          <a:off x="179512" y="872415"/>
          <a:ext cx="633670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34" y="988096"/>
            <a:ext cx="1728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58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МУНИЦИПАЛЬНЫЕ ПРЕДПРИЯТИЯ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22721759"/>
              </p:ext>
            </p:extLst>
          </p:nvPr>
        </p:nvGraphicFramePr>
        <p:xfrm>
          <a:off x="0" y="785818"/>
          <a:ext cx="4788024" cy="3507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448119" y="4437112"/>
            <a:ext cx="3987625" cy="216024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2018 год (план)</a:t>
            </a: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передача имущества МКП «</a:t>
            </a:r>
            <a:r>
              <a:rPr lang="ru-RU" sz="1400" b="1" dirty="0" err="1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Воронежтеплосеть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» в концессию</a:t>
            </a:r>
            <a:endParaRPr lang="ru-RU" sz="1400" b="1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акционирование МУП «Воронежская горэлектросеть»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4406024" y="908720"/>
            <a:ext cx="3384376" cy="1152128"/>
          </a:xfrm>
          <a:prstGeom prst="homePlate">
            <a:avLst/>
          </a:prstGeom>
          <a:solidFill>
            <a:srgbClr val="3AB6B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Arial Cyr" panose="020B0604020202020204" pitchFamily="34" charset="0"/>
                <a:cs typeface="Arial Cyr" panose="020B0604020202020204" pitchFamily="34" charset="0"/>
              </a:rPr>
              <a:t>приватизировано МУП «Рынок Северный»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4932040" y="1895120"/>
            <a:ext cx="3384376" cy="1152128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Arial Cyr" panose="020B0604020202020204" pitchFamily="34" charset="0"/>
                <a:cs typeface="Arial Cyr" panose="020B0604020202020204" pitchFamily="34" charset="0"/>
              </a:rPr>
              <a:t>совокупный убыток муниципальных предприятий уменьшился в 1,6 раз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5698944" y="2924944"/>
            <a:ext cx="3384376" cy="1152128"/>
          </a:xfrm>
          <a:prstGeom prst="homePlate">
            <a:avLst/>
          </a:prstGeom>
          <a:solidFill>
            <a:srgbClr val="265A9A"/>
          </a:solidFill>
          <a:ln>
            <a:solidFill>
              <a:srgbClr val="3AB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b="1" dirty="0">
                <a:latin typeface="Arial Cyr" panose="020B0604020202020204" pitchFamily="34" charset="0"/>
                <a:cs typeface="Arial Cyr" panose="020B0604020202020204" pitchFamily="34" charset="0"/>
              </a:rPr>
              <a:t>сокращено количество предприятий, находящихся в процедуре банкротства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/>
          <a:stretch/>
        </p:blipFill>
        <p:spPr bwMode="auto">
          <a:xfrm>
            <a:off x="4845119" y="4292700"/>
            <a:ext cx="1224000" cy="24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68" y="4292700"/>
            <a:ext cx="1224000" cy="244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31" y="4292700"/>
            <a:ext cx="1260000" cy="244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080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ШКОЛЫ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467544" y="1052736"/>
            <a:ext cx="3987625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введена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эксплуатацию средняя общеобразовательная школа на 1 224 места в микрорайоне по ул. Шишкова (МБОУ СОШ № 102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) </a:t>
            </a:r>
            <a:endParaRPr lang="ru-RU" sz="1400" b="1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введена в эксплуатацию пристройка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к МБОУ СОШ №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54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начато строительство двух новых школ по 1224 места каждая по ул. Острогожская и ул. Ильюшина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949799"/>
            <a:ext cx="3941649" cy="2598946"/>
          </a:xfrm>
          <a:prstGeom prst="rect">
            <a:avLst/>
          </a:prstGeom>
        </p:spPr>
      </p:pic>
      <p:pic>
        <p:nvPicPr>
          <p:cNvPr id="12" name="Рисунок 11" descr="C:\Users\oaprokofyeva\Desktop\доклад главы 2017 план\открытие СОШ 102 10.01.2018\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949799"/>
            <a:ext cx="3987625" cy="25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1052394"/>
            <a:ext cx="1919542" cy="26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8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70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 Cyr" panose="020B0604020202020204" pitchFamily="34" charset="0"/>
                <a:ea typeface="Arial Unicode MS" panose="020B0604020202020204" pitchFamily="34" charset="-128"/>
                <a:cs typeface="Arial Cyr" panose="020B0604020202020204" pitchFamily="34" charset="0"/>
              </a:rPr>
              <a:t>ЛЕТНИЙ ОТДЫХ</a:t>
            </a:r>
            <a:endParaRPr lang="ru-RU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 Cyr" panose="020B0604020202020204" pitchFamily="34" charset="0"/>
              <a:ea typeface="Arial Unicode MS" panose="020B0604020202020204" pitchFamily="34" charset="-128"/>
              <a:cs typeface="Arial Cyr" panose="020B0604020202020204" pitchFamily="34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4158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нутый угол 10"/>
          <p:cNvSpPr/>
          <p:nvPr/>
        </p:nvSpPr>
        <p:spPr>
          <a:xfrm>
            <a:off x="467544" y="1052736"/>
            <a:ext cx="3987625" cy="2585630"/>
          </a:xfrm>
          <a:prstGeom prst="foldedCorner">
            <a:avLst>
              <a:gd name="adj" fmla="val 12857"/>
            </a:avLst>
          </a:prstGeom>
          <a:solidFill>
            <a:srgbClr val="007033">
              <a:alpha val="20000"/>
            </a:srgbClr>
          </a:solidFill>
          <a:ln w="28575" cap="rnd" cmpd="sng">
            <a:solidFill>
              <a:schemeClr val="bg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2017 </a:t>
            </a:r>
            <a:r>
              <a:rPr lang="ru-RU" sz="1400" b="1" u="sng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год </a:t>
            </a:r>
            <a:endParaRPr lang="ru-RU" sz="1400" b="1" u="sng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dirty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в муниципальных и ведомственных загородных лагерях отдохнули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более </a:t>
            </a:r>
            <a:b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8 </a:t>
            </a: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тысяч детей, в пришкольных – 3,5 тысячи </a:t>
            </a:r>
            <a:r>
              <a:rPr lang="ru-RU" sz="1400" b="1" dirty="0" smtClean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детей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tx1"/>
                </a:solidFill>
                <a:latin typeface="Arial Cyr" panose="020B0604020202020204" pitchFamily="34" charset="0"/>
                <a:cs typeface="Arial Cyr" panose="020B0604020202020204" pitchFamily="34" charset="0"/>
              </a:rPr>
              <a:t>84 процента родителей удовлетворены отдыхом детей</a:t>
            </a:r>
            <a:endParaRPr lang="ru-RU" sz="1400" b="1" dirty="0" smtClean="0">
              <a:solidFill>
                <a:schemeClr val="tx1"/>
              </a:solidFill>
              <a:latin typeface="Arial Cyr" panose="020B0604020202020204" pitchFamily="34" charset="0"/>
              <a:cs typeface="Arial Cyr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068177"/>
            <a:ext cx="3788134" cy="5457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926398"/>
            <a:ext cx="3987625" cy="25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34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18642</TotalTime>
  <Words>659</Words>
  <Application>Microsoft Office PowerPoint</Application>
  <PresentationFormat>Экран (4:3)</PresentationFormat>
  <Paragraphs>227</Paragraphs>
  <Slides>22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УФБП АГО Г ВОРОНЕЖ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Ковалева-О-С</dc:creator>
  <cp:lastModifiedBy>Гомела Н.И.</cp:lastModifiedBy>
  <cp:revision>1134</cp:revision>
  <cp:lastPrinted>2018-05-28T07:42:44Z</cp:lastPrinted>
  <dcterms:created xsi:type="dcterms:W3CDTF">2014-04-16T07:09:19Z</dcterms:created>
  <dcterms:modified xsi:type="dcterms:W3CDTF">2018-05-28T08:49:35Z</dcterms:modified>
</cp:coreProperties>
</file>