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66" r:id="rId2"/>
    <p:sldId id="269" r:id="rId3"/>
    <p:sldId id="268" r:id="rId4"/>
    <p:sldId id="270" r:id="rId5"/>
    <p:sldId id="272" r:id="rId6"/>
    <p:sldId id="271" r:id="rId7"/>
    <p:sldId id="273" r:id="rId8"/>
    <p:sldId id="259" r:id="rId9"/>
    <p:sldId id="274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7865" autoAdjust="0"/>
  </p:normalViewPr>
  <p:slideViewPr>
    <p:cSldViewPr>
      <p:cViewPr>
        <p:scale>
          <a:sx n="100" d="100"/>
          <a:sy n="100" d="100"/>
        </p:scale>
        <p:origin x="-288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DA07D-D713-4556-802B-B1786191E5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54E7DF-017F-431E-80F6-A4095B9D4510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- автоматизировать процесс сбора и учета выручки пассажирскими транспортными предприятиями;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6C237B52-2606-4D66-B89E-0E31BD82AA1C}" type="parTrans" cxnId="{82F4A942-C5FE-4D17-8D72-23767203DB28}">
      <dgm:prSet/>
      <dgm:spPr/>
      <dgm:t>
        <a:bodyPr/>
        <a:lstStyle/>
        <a:p>
          <a:endParaRPr lang="ru-RU"/>
        </a:p>
      </dgm:t>
    </dgm:pt>
    <dgm:pt modelId="{6EEA4D68-8850-4122-A9E3-A8EE070423A3}" type="sibTrans" cxnId="{82F4A942-C5FE-4D17-8D72-23767203DB2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E098DFE4-3687-484E-82EB-4A44FF4451CD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- обеспечить стимулирование населения к переходу на более удобные и эффективные способы оплаты проезда;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CC13FEA8-4DDF-440D-AC44-E56791AC8017}" type="parTrans" cxnId="{0FD8C1AC-E93C-4EF1-BB6F-F95A0F31A47D}">
      <dgm:prSet/>
      <dgm:spPr/>
      <dgm:t>
        <a:bodyPr/>
        <a:lstStyle/>
        <a:p>
          <a:endParaRPr lang="ru-RU"/>
        </a:p>
      </dgm:t>
    </dgm:pt>
    <dgm:pt modelId="{17577CAE-5B3D-49E9-9282-56BA3E70725D}" type="sibTrans" cxnId="{0FD8C1AC-E93C-4EF1-BB6F-F95A0F31A47D}">
      <dgm:prSet/>
      <dgm:spPr/>
      <dgm:t>
        <a:bodyPr/>
        <a:lstStyle/>
        <a:p>
          <a:endParaRPr lang="ru-RU"/>
        </a:p>
      </dgm:t>
    </dgm:pt>
    <dgm:pt modelId="{F6A2B53D-EF37-4951-BA2F-032FBAE6468E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- оптимизировать и повысить экономическую эффективность работы перевозчиков городского округа город Воронеж;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8816FCA3-986A-4F9F-A637-F0F8AEE70279}" type="parTrans" cxnId="{8DC45259-D946-4399-A4B4-C9B53F60CCE5}">
      <dgm:prSet/>
      <dgm:spPr/>
      <dgm:t>
        <a:bodyPr/>
        <a:lstStyle/>
        <a:p>
          <a:endParaRPr lang="ru-RU"/>
        </a:p>
      </dgm:t>
    </dgm:pt>
    <dgm:pt modelId="{9220976E-7CA7-4100-8F3D-25D93B20848F}" type="sibTrans" cxnId="{8DC45259-D946-4399-A4B4-C9B53F60CCE5}">
      <dgm:prSet/>
      <dgm:spPr/>
      <dgm:t>
        <a:bodyPr/>
        <a:lstStyle/>
        <a:p>
          <a:endParaRPr lang="ru-RU"/>
        </a:p>
      </dgm:t>
    </dgm:pt>
    <dgm:pt modelId="{68AC7961-DABF-479A-9369-CF69B55CADA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- оптимизировать маршрутную сеть пассажирских перевозок городского округа город Воронеж; 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F2E627AC-1DE3-417B-8D67-68779CACA08F}" type="parTrans" cxnId="{9FE0C67C-90DD-4433-9D83-93D86206026B}">
      <dgm:prSet/>
      <dgm:spPr/>
      <dgm:t>
        <a:bodyPr/>
        <a:lstStyle/>
        <a:p>
          <a:endParaRPr lang="ru-RU"/>
        </a:p>
      </dgm:t>
    </dgm:pt>
    <dgm:pt modelId="{3E61A4C9-CAF4-4EB3-B105-209D9DD47FF4}" type="sibTrans" cxnId="{9FE0C67C-90DD-4433-9D83-93D86206026B}">
      <dgm:prSet/>
      <dgm:spPr/>
      <dgm:t>
        <a:bodyPr/>
        <a:lstStyle/>
        <a:p>
          <a:endParaRPr lang="ru-RU"/>
        </a:p>
      </dgm:t>
    </dgm:pt>
    <dgm:pt modelId="{A90F698E-7B41-488E-9EAF-05746426885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- создать информационно-техническую инфраструктуру, необходимую для внедрения автоматизированной системы оплаты проезда;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9C57B7D6-14FC-4255-9A0B-180DC299B050}" type="parTrans" cxnId="{CA62D996-B69D-47CD-A372-8EFDB138DAA4}">
      <dgm:prSet/>
      <dgm:spPr/>
      <dgm:t>
        <a:bodyPr/>
        <a:lstStyle/>
        <a:p>
          <a:endParaRPr lang="ru-RU"/>
        </a:p>
      </dgm:t>
    </dgm:pt>
    <dgm:pt modelId="{EF753A7F-C379-4EC9-889A-2D72BCC0360A}" type="sibTrans" cxnId="{CA62D996-B69D-47CD-A372-8EFDB138DAA4}">
      <dgm:prSet/>
      <dgm:spPr/>
      <dgm:t>
        <a:bodyPr/>
        <a:lstStyle/>
        <a:p>
          <a:endParaRPr lang="ru-RU"/>
        </a:p>
      </dgm:t>
    </dgm:pt>
    <dgm:pt modelId="{3FBA7974-3757-4228-8C75-A6B4B8E764EF}" type="pres">
      <dgm:prSet presAssocID="{DCBDA07D-D713-4556-802B-B1786191E5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EE5FEA1-F509-47DE-B40B-08F4A282854B}" type="pres">
      <dgm:prSet presAssocID="{DCBDA07D-D713-4556-802B-B1786191E534}" presName="Name1" presStyleCnt="0"/>
      <dgm:spPr/>
    </dgm:pt>
    <dgm:pt modelId="{527F6E06-8A60-4DFB-871E-E24FDEC280BB}" type="pres">
      <dgm:prSet presAssocID="{DCBDA07D-D713-4556-802B-B1786191E534}" presName="cycle" presStyleCnt="0"/>
      <dgm:spPr/>
    </dgm:pt>
    <dgm:pt modelId="{26FC1CCC-315D-4F6E-AE6C-96BC8F91A87C}" type="pres">
      <dgm:prSet presAssocID="{DCBDA07D-D713-4556-802B-B1786191E534}" presName="srcNode" presStyleLbl="node1" presStyleIdx="0" presStyleCnt="5"/>
      <dgm:spPr/>
    </dgm:pt>
    <dgm:pt modelId="{C712D58E-C861-4E68-9587-D0AA6625B8DC}" type="pres">
      <dgm:prSet presAssocID="{DCBDA07D-D713-4556-802B-B1786191E534}" presName="conn" presStyleLbl="parChTrans1D2" presStyleIdx="0" presStyleCnt="1"/>
      <dgm:spPr/>
      <dgm:t>
        <a:bodyPr/>
        <a:lstStyle/>
        <a:p>
          <a:endParaRPr lang="ru-RU"/>
        </a:p>
      </dgm:t>
    </dgm:pt>
    <dgm:pt modelId="{B860BB74-F526-4598-8C1A-F68DB804E4D9}" type="pres">
      <dgm:prSet presAssocID="{DCBDA07D-D713-4556-802B-B1786191E534}" presName="extraNode" presStyleLbl="node1" presStyleIdx="0" presStyleCnt="5"/>
      <dgm:spPr/>
    </dgm:pt>
    <dgm:pt modelId="{AE5A99FB-B60B-47AF-9D41-3F5D5B8D14D9}" type="pres">
      <dgm:prSet presAssocID="{DCBDA07D-D713-4556-802B-B1786191E534}" presName="dstNode" presStyleLbl="node1" presStyleIdx="0" presStyleCnt="5"/>
      <dgm:spPr/>
    </dgm:pt>
    <dgm:pt modelId="{EDAE1DA9-8395-4399-98D6-07D08FD6AC8D}" type="pres">
      <dgm:prSet presAssocID="{3854E7DF-017F-431E-80F6-A4095B9D451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B60DF-411D-450B-9E7F-573B3897F383}" type="pres">
      <dgm:prSet presAssocID="{3854E7DF-017F-431E-80F6-A4095B9D4510}" presName="accent_1" presStyleCnt="0"/>
      <dgm:spPr/>
    </dgm:pt>
    <dgm:pt modelId="{69D05D9D-0871-40F7-812B-FFE38F9019E3}" type="pres">
      <dgm:prSet presAssocID="{3854E7DF-017F-431E-80F6-A4095B9D4510}" presName="accentRepeatNode" presStyleLbl="solidFgAcc1" presStyleIdx="0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</dgm:pt>
    <dgm:pt modelId="{5DE2C05E-E28E-4D51-9E1C-F39F8CB8F5D9}" type="pres">
      <dgm:prSet presAssocID="{E098DFE4-3687-484E-82EB-4A44FF4451C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BCA1A-99DD-44D4-8AB0-C324497CF60A}" type="pres">
      <dgm:prSet presAssocID="{E098DFE4-3687-484E-82EB-4A44FF4451CD}" presName="accent_2" presStyleCnt="0"/>
      <dgm:spPr/>
    </dgm:pt>
    <dgm:pt modelId="{D84589AE-EFB2-43A5-AE38-E69F4F2E7276}" type="pres">
      <dgm:prSet presAssocID="{E098DFE4-3687-484E-82EB-4A44FF4451CD}" presName="accentRepeatNode" presStyleLbl="solidFgAcc1" presStyleIdx="1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</dgm:pt>
    <dgm:pt modelId="{7F386910-6B84-428B-96CC-2A196153F7F0}" type="pres">
      <dgm:prSet presAssocID="{F6A2B53D-EF37-4951-BA2F-032FBAE6468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A0408-1822-4D5C-AECB-971AAFE6100F}" type="pres">
      <dgm:prSet presAssocID="{F6A2B53D-EF37-4951-BA2F-032FBAE6468E}" presName="accent_3" presStyleCnt="0"/>
      <dgm:spPr/>
    </dgm:pt>
    <dgm:pt modelId="{9D6C5234-3208-4688-B973-5EAF75BB8A08}" type="pres">
      <dgm:prSet presAssocID="{F6A2B53D-EF37-4951-BA2F-032FBAE6468E}" presName="accentRepeatNode" presStyleLbl="solidFgAcc1" presStyleIdx="2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</dgm:pt>
    <dgm:pt modelId="{7310FEB2-F463-4E4D-97C4-A14556072DE4}" type="pres">
      <dgm:prSet presAssocID="{68AC7961-DABF-479A-9369-CF69B55CAD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9073F-D5BC-408F-BFE1-DA4866AC306D}" type="pres">
      <dgm:prSet presAssocID="{68AC7961-DABF-479A-9369-CF69B55CADA3}" presName="accent_4" presStyleCnt="0"/>
      <dgm:spPr/>
    </dgm:pt>
    <dgm:pt modelId="{9123EAE4-A830-41B0-91F5-110176C39A80}" type="pres">
      <dgm:prSet presAssocID="{68AC7961-DABF-479A-9369-CF69B55CADA3}" presName="accentRepeatNode" presStyleLbl="solidFgAcc1" presStyleIdx="3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</dgm:pt>
    <dgm:pt modelId="{1F9B23EF-215F-4029-8990-5DC692F9758A}" type="pres">
      <dgm:prSet presAssocID="{A90F698E-7B41-488E-9EAF-05746426885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47ADE-53F5-4A86-8298-614BBEE6CA71}" type="pres">
      <dgm:prSet presAssocID="{A90F698E-7B41-488E-9EAF-057464268852}" presName="accent_5" presStyleCnt="0"/>
      <dgm:spPr/>
    </dgm:pt>
    <dgm:pt modelId="{B551D27D-44F7-4331-89FA-5A48D8911D51}" type="pres">
      <dgm:prSet presAssocID="{A90F698E-7B41-488E-9EAF-057464268852}" presName="accentRepeatNode" presStyleLbl="solidFgAcc1" presStyleIdx="4" presStyleCnt="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</dgm:pt>
  </dgm:ptLst>
  <dgm:cxnLst>
    <dgm:cxn modelId="{382843FF-991C-46E9-B318-72B066B77BFF}" type="presOf" srcId="{3854E7DF-017F-431E-80F6-A4095B9D4510}" destId="{EDAE1DA9-8395-4399-98D6-07D08FD6AC8D}" srcOrd="0" destOrd="0" presId="urn:microsoft.com/office/officeart/2008/layout/VerticalCurvedList"/>
    <dgm:cxn modelId="{82F4A942-C5FE-4D17-8D72-23767203DB28}" srcId="{DCBDA07D-D713-4556-802B-B1786191E534}" destId="{3854E7DF-017F-431E-80F6-A4095B9D4510}" srcOrd="0" destOrd="0" parTransId="{6C237B52-2606-4D66-B89E-0E31BD82AA1C}" sibTransId="{6EEA4D68-8850-4122-A9E3-A8EE070423A3}"/>
    <dgm:cxn modelId="{EEBFC9B0-E482-4C68-BF66-BA703CE1D58E}" type="presOf" srcId="{6EEA4D68-8850-4122-A9E3-A8EE070423A3}" destId="{C712D58E-C861-4E68-9587-D0AA6625B8DC}" srcOrd="0" destOrd="0" presId="urn:microsoft.com/office/officeart/2008/layout/VerticalCurvedList"/>
    <dgm:cxn modelId="{8DC45259-D946-4399-A4B4-C9B53F60CCE5}" srcId="{DCBDA07D-D713-4556-802B-B1786191E534}" destId="{F6A2B53D-EF37-4951-BA2F-032FBAE6468E}" srcOrd="2" destOrd="0" parTransId="{8816FCA3-986A-4F9F-A637-F0F8AEE70279}" sibTransId="{9220976E-7CA7-4100-8F3D-25D93B20848F}"/>
    <dgm:cxn modelId="{0FD8C1AC-E93C-4EF1-BB6F-F95A0F31A47D}" srcId="{DCBDA07D-D713-4556-802B-B1786191E534}" destId="{E098DFE4-3687-484E-82EB-4A44FF4451CD}" srcOrd="1" destOrd="0" parTransId="{CC13FEA8-4DDF-440D-AC44-E56791AC8017}" sibTransId="{17577CAE-5B3D-49E9-9282-56BA3E70725D}"/>
    <dgm:cxn modelId="{008D5EF2-5244-44C5-9AD1-90F4286EF101}" type="presOf" srcId="{68AC7961-DABF-479A-9369-CF69B55CADA3}" destId="{7310FEB2-F463-4E4D-97C4-A14556072DE4}" srcOrd="0" destOrd="0" presId="urn:microsoft.com/office/officeart/2008/layout/VerticalCurvedList"/>
    <dgm:cxn modelId="{833B6AE6-59A2-4148-805F-CD7715E34613}" type="presOf" srcId="{A90F698E-7B41-488E-9EAF-057464268852}" destId="{1F9B23EF-215F-4029-8990-5DC692F9758A}" srcOrd="0" destOrd="0" presId="urn:microsoft.com/office/officeart/2008/layout/VerticalCurvedList"/>
    <dgm:cxn modelId="{C7865458-690B-4B48-A066-767DF554652A}" type="presOf" srcId="{E098DFE4-3687-484E-82EB-4A44FF4451CD}" destId="{5DE2C05E-E28E-4D51-9E1C-F39F8CB8F5D9}" srcOrd="0" destOrd="0" presId="urn:microsoft.com/office/officeart/2008/layout/VerticalCurvedList"/>
    <dgm:cxn modelId="{728851E0-3B1A-4F2F-8719-E84926F05A81}" type="presOf" srcId="{F6A2B53D-EF37-4951-BA2F-032FBAE6468E}" destId="{7F386910-6B84-428B-96CC-2A196153F7F0}" srcOrd="0" destOrd="0" presId="urn:microsoft.com/office/officeart/2008/layout/VerticalCurvedList"/>
    <dgm:cxn modelId="{CA62D996-B69D-47CD-A372-8EFDB138DAA4}" srcId="{DCBDA07D-D713-4556-802B-B1786191E534}" destId="{A90F698E-7B41-488E-9EAF-057464268852}" srcOrd="4" destOrd="0" parTransId="{9C57B7D6-14FC-4255-9A0B-180DC299B050}" sibTransId="{EF753A7F-C379-4EC9-889A-2D72BCC0360A}"/>
    <dgm:cxn modelId="{9FE0C67C-90DD-4433-9D83-93D86206026B}" srcId="{DCBDA07D-D713-4556-802B-B1786191E534}" destId="{68AC7961-DABF-479A-9369-CF69B55CADA3}" srcOrd="3" destOrd="0" parTransId="{F2E627AC-1DE3-417B-8D67-68779CACA08F}" sibTransId="{3E61A4C9-CAF4-4EB3-B105-209D9DD47FF4}"/>
    <dgm:cxn modelId="{C4006A8F-4CF8-49DB-ABE9-E60E7BF2DA13}" type="presOf" srcId="{DCBDA07D-D713-4556-802B-B1786191E534}" destId="{3FBA7974-3757-4228-8C75-A6B4B8E764EF}" srcOrd="0" destOrd="0" presId="urn:microsoft.com/office/officeart/2008/layout/VerticalCurvedList"/>
    <dgm:cxn modelId="{BE43E795-9112-421C-947D-A827B0076FD7}" type="presParOf" srcId="{3FBA7974-3757-4228-8C75-A6B4B8E764EF}" destId="{2EE5FEA1-F509-47DE-B40B-08F4A282854B}" srcOrd="0" destOrd="0" presId="urn:microsoft.com/office/officeart/2008/layout/VerticalCurvedList"/>
    <dgm:cxn modelId="{002E4FA4-728C-4DA1-994F-D879D43EFB20}" type="presParOf" srcId="{2EE5FEA1-F509-47DE-B40B-08F4A282854B}" destId="{527F6E06-8A60-4DFB-871E-E24FDEC280BB}" srcOrd="0" destOrd="0" presId="urn:microsoft.com/office/officeart/2008/layout/VerticalCurvedList"/>
    <dgm:cxn modelId="{EB2E98C0-C8E6-4FE8-9237-7E49202AABA1}" type="presParOf" srcId="{527F6E06-8A60-4DFB-871E-E24FDEC280BB}" destId="{26FC1CCC-315D-4F6E-AE6C-96BC8F91A87C}" srcOrd="0" destOrd="0" presId="urn:microsoft.com/office/officeart/2008/layout/VerticalCurvedList"/>
    <dgm:cxn modelId="{2805CEEE-1144-446E-94DE-0241394F185D}" type="presParOf" srcId="{527F6E06-8A60-4DFB-871E-E24FDEC280BB}" destId="{C712D58E-C861-4E68-9587-D0AA6625B8DC}" srcOrd="1" destOrd="0" presId="urn:microsoft.com/office/officeart/2008/layout/VerticalCurvedList"/>
    <dgm:cxn modelId="{B0E786FC-87A8-4417-B3EF-682CCD5BC992}" type="presParOf" srcId="{527F6E06-8A60-4DFB-871E-E24FDEC280BB}" destId="{B860BB74-F526-4598-8C1A-F68DB804E4D9}" srcOrd="2" destOrd="0" presId="urn:microsoft.com/office/officeart/2008/layout/VerticalCurvedList"/>
    <dgm:cxn modelId="{E2B67BC1-3595-4F1D-85A5-EAF3481A744D}" type="presParOf" srcId="{527F6E06-8A60-4DFB-871E-E24FDEC280BB}" destId="{AE5A99FB-B60B-47AF-9D41-3F5D5B8D14D9}" srcOrd="3" destOrd="0" presId="urn:microsoft.com/office/officeart/2008/layout/VerticalCurvedList"/>
    <dgm:cxn modelId="{A349C1AF-BC10-4D79-9DFA-AABE60D22272}" type="presParOf" srcId="{2EE5FEA1-F509-47DE-B40B-08F4A282854B}" destId="{EDAE1DA9-8395-4399-98D6-07D08FD6AC8D}" srcOrd="1" destOrd="0" presId="urn:microsoft.com/office/officeart/2008/layout/VerticalCurvedList"/>
    <dgm:cxn modelId="{42BC6B87-9D5E-4857-BBA3-2094B65C98B4}" type="presParOf" srcId="{2EE5FEA1-F509-47DE-B40B-08F4A282854B}" destId="{218B60DF-411D-450B-9E7F-573B3897F383}" srcOrd="2" destOrd="0" presId="urn:microsoft.com/office/officeart/2008/layout/VerticalCurvedList"/>
    <dgm:cxn modelId="{68FE2182-DB64-4BA3-BCF9-D0F561EBB170}" type="presParOf" srcId="{218B60DF-411D-450B-9E7F-573B3897F383}" destId="{69D05D9D-0871-40F7-812B-FFE38F9019E3}" srcOrd="0" destOrd="0" presId="urn:microsoft.com/office/officeart/2008/layout/VerticalCurvedList"/>
    <dgm:cxn modelId="{F3005295-2D43-4312-A426-F0A7309458A4}" type="presParOf" srcId="{2EE5FEA1-F509-47DE-B40B-08F4A282854B}" destId="{5DE2C05E-E28E-4D51-9E1C-F39F8CB8F5D9}" srcOrd="3" destOrd="0" presId="urn:microsoft.com/office/officeart/2008/layout/VerticalCurvedList"/>
    <dgm:cxn modelId="{437A54D2-10B1-474C-8600-146F7BA44088}" type="presParOf" srcId="{2EE5FEA1-F509-47DE-B40B-08F4A282854B}" destId="{57BBCA1A-99DD-44D4-8AB0-C324497CF60A}" srcOrd="4" destOrd="0" presId="urn:microsoft.com/office/officeart/2008/layout/VerticalCurvedList"/>
    <dgm:cxn modelId="{479B154B-99D1-4AA0-98E4-092A8AB03184}" type="presParOf" srcId="{57BBCA1A-99DD-44D4-8AB0-C324497CF60A}" destId="{D84589AE-EFB2-43A5-AE38-E69F4F2E7276}" srcOrd="0" destOrd="0" presId="urn:microsoft.com/office/officeart/2008/layout/VerticalCurvedList"/>
    <dgm:cxn modelId="{62B39DA1-F971-4AE6-8EA1-F495AFCA6D54}" type="presParOf" srcId="{2EE5FEA1-F509-47DE-B40B-08F4A282854B}" destId="{7F386910-6B84-428B-96CC-2A196153F7F0}" srcOrd="5" destOrd="0" presId="urn:microsoft.com/office/officeart/2008/layout/VerticalCurvedList"/>
    <dgm:cxn modelId="{848400AE-5F27-491C-810A-A18EECE09AE4}" type="presParOf" srcId="{2EE5FEA1-F509-47DE-B40B-08F4A282854B}" destId="{815A0408-1822-4D5C-AECB-971AAFE6100F}" srcOrd="6" destOrd="0" presId="urn:microsoft.com/office/officeart/2008/layout/VerticalCurvedList"/>
    <dgm:cxn modelId="{CE3C2502-D22E-41A7-B114-C5CCA4571B96}" type="presParOf" srcId="{815A0408-1822-4D5C-AECB-971AAFE6100F}" destId="{9D6C5234-3208-4688-B973-5EAF75BB8A08}" srcOrd="0" destOrd="0" presId="urn:microsoft.com/office/officeart/2008/layout/VerticalCurvedList"/>
    <dgm:cxn modelId="{960313EA-62AD-4B53-80EF-CD3A2FD0490A}" type="presParOf" srcId="{2EE5FEA1-F509-47DE-B40B-08F4A282854B}" destId="{7310FEB2-F463-4E4D-97C4-A14556072DE4}" srcOrd="7" destOrd="0" presId="urn:microsoft.com/office/officeart/2008/layout/VerticalCurvedList"/>
    <dgm:cxn modelId="{4ED35165-0158-4C55-88A0-EC538E77642F}" type="presParOf" srcId="{2EE5FEA1-F509-47DE-B40B-08F4A282854B}" destId="{5CC9073F-D5BC-408F-BFE1-DA4866AC306D}" srcOrd="8" destOrd="0" presId="urn:microsoft.com/office/officeart/2008/layout/VerticalCurvedList"/>
    <dgm:cxn modelId="{F59EFC75-65C9-43D7-ACB5-F2A45282EDCE}" type="presParOf" srcId="{5CC9073F-D5BC-408F-BFE1-DA4866AC306D}" destId="{9123EAE4-A830-41B0-91F5-110176C39A80}" srcOrd="0" destOrd="0" presId="urn:microsoft.com/office/officeart/2008/layout/VerticalCurvedList"/>
    <dgm:cxn modelId="{91BCCEE6-19FD-4E07-BD9E-960688DC897A}" type="presParOf" srcId="{2EE5FEA1-F509-47DE-B40B-08F4A282854B}" destId="{1F9B23EF-215F-4029-8990-5DC692F9758A}" srcOrd="9" destOrd="0" presId="urn:microsoft.com/office/officeart/2008/layout/VerticalCurvedList"/>
    <dgm:cxn modelId="{631D59EC-0AF1-4C4A-8205-A765E2DCEC42}" type="presParOf" srcId="{2EE5FEA1-F509-47DE-B40B-08F4A282854B}" destId="{FD047ADE-53F5-4A86-8298-614BBEE6CA71}" srcOrd="10" destOrd="0" presId="urn:microsoft.com/office/officeart/2008/layout/VerticalCurvedList"/>
    <dgm:cxn modelId="{38371F24-5F0B-4708-8574-A2CA67160825}" type="presParOf" srcId="{FD047ADE-53F5-4A86-8298-614BBEE6CA71}" destId="{B551D27D-44F7-4331-89FA-5A48D8911D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17C8B2-8090-4436-BE0E-F1E9D49FDA9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B74284-BBEB-4065-824C-7D7DCBCB88D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Учет наличных и безналичных способов оплаты проезда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F595AADB-3E6A-4E2E-AF3D-0730088D9816}" type="parTrans" cxnId="{EC5E81D0-77CA-4415-825E-C27D80204A81}">
      <dgm:prSet/>
      <dgm:spPr/>
      <dgm:t>
        <a:bodyPr/>
        <a:lstStyle/>
        <a:p>
          <a:pPr algn="ctr"/>
          <a:endParaRPr lang="ru-RU" sz="1400"/>
        </a:p>
      </dgm:t>
    </dgm:pt>
    <dgm:pt modelId="{3CF3E1C2-B64E-4A66-92A2-DD2B315D54EC}" type="sibTrans" cxnId="{EC5E81D0-77CA-4415-825E-C27D80204A81}">
      <dgm:prSet/>
      <dgm:spPr/>
      <dgm:t>
        <a:bodyPr/>
        <a:lstStyle/>
        <a:p>
          <a:pPr algn="ctr"/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0AD17A42-4C82-46F1-906F-1A0A2549544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Учет пассажиропотока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2A4D181-39BC-45D5-A9B8-E75CDFEA6DF8}" type="parTrans" cxnId="{B34913F5-9E1D-4E61-B8EA-DA841831272E}">
      <dgm:prSet/>
      <dgm:spPr/>
      <dgm:t>
        <a:bodyPr/>
        <a:lstStyle/>
        <a:p>
          <a:pPr algn="ctr"/>
          <a:endParaRPr lang="ru-RU" sz="1400"/>
        </a:p>
      </dgm:t>
    </dgm:pt>
    <dgm:pt modelId="{C0A00109-4084-42E7-9069-FF4A117794FD}" type="sibTrans" cxnId="{B34913F5-9E1D-4E61-B8EA-DA841831272E}">
      <dgm:prSet/>
      <dgm:spPr/>
      <dgm:t>
        <a:bodyPr/>
        <a:lstStyle/>
        <a:p>
          <a:pPr algn="ctr"/>
          <a:endParaRPr lang="ru-RU" sz="1400"/>
        </a:p>
      </dgm:t>
    </dgm:pt>
    <dgm:pt modelId="{A77284AC-DBAC-49BF-A331-3C73D19B71B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Эмиссия и обслуживание транспортных карт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9A393C5-474C-4EEF-8E2C-845BB0428E84}" type="parTrans" cxnId="{3B0CC7B1-94D9-4C42-AE7A-235457D6F037}">
      <dgm:prSet/>
      <dgm:spPr/>
      <dgm:t>
        <a:bodyPr/>
        <a:lstStyle/>
        <a:p>
          <a:pPr algn="ctr"/>
          <a:endParaRPr lang="ru-RU" sz="1400"/>
        </a:p>
      </dgm:t>
    </dgm:pt>
    <dgm:pt modelId="{24556D4A-86CD-49B6-B9D5-33DA40A82D0B}" type="sibTrans" cxnId="{3B0CC7B1-94D9-4C42-AE7A-235457D6F037}">
      <dgm:prSet/>
      <dgm:spPr/>
      <dgm:t>
        <a:bodyPr/>
        <a:lstStyle/>
        <a:p>
          <a:pPr algn="ctr"/>
          <a:endParaRPr lang="ru-RU" sz="1400"/>
        </a:p>
      </dgm:t>
    </dgm:pt>
    <dgm:pt modelId="{28F72156-B00C-4803-8ADB-9E9F8F9BFF6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</a:pPr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Call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-центр (прием обращений граждан)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4EF0652-CE63-4ABB-B487-F0547023610B}" type="parTrans" cxnId="{5A5527EF-B302-43FB-AAE4-072941BC967C}">
      <dgm:prSet/>
      <dgm:spPr/>
      <dgm:t>
        <a:bodyPr/>
        <a:lstStyle/>
        <a:p>
          <a:pPr algn="ctr"/>
          <a:endParaRPr lang="ru-RU"/>
        </a:p>
      </dgm:t>
    </dgm:pt>
    <dgm:pt modelId="{A20D00B3-6738-42C7-BBB3-60E830C6CD6D}" type="sibTrans" cxnId="{5A5527EF-B302-43FB-AAE4-072941BC967C}">
      <dgm:prSet/>
      <dgm:spPr/>
      <dgm:t>
        <a:bodyPr/>
        <a:lstStyle/>
        <a:p>
          <a:pPr algn="ctr"/>
          <a:endParaRPr lang="ru-RU"/>
        </a:p>
      </dgm:t>
    </dgm:pt>
    <dgm:pt modelId="{48113495-4E9B-4145-AC80-CCD4A4B337A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Предоставление отчетов о состоянии отрасли пассажирских перевозок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F2FA1CC5-04A2-4E3F-8B77-D908ADB729C5}" type="parTrans" cxnId="{9288073C-2B7C-4050-A7BA-C3B9F7733AAE}">
      <dgm:prSet/>
      <dgm:spPr/>
      <dgm:t>
        <a:bodyPr/>
        <a:lstStyle/>
        <a:p>
          <a:pPr algn="ctr"/>
          <a:endParaRPr lang="ru-RU"/>
        </a:p>
      </dgm:t>
    </dgm:pt>
    <dgm:pt modelId="{9D93A125-7C07-4790-8F29-51ED6B605D7E}" type="sibTrans" cxnId="{9288073C-2B7C-4050-A7BA-C3B9F7733AAE}">
      <dgm:prSet/>
      <dgm:spPr/>
      <dgm:t>
        <a:bodyPr/>
        <a:lstStyle/>
        <a:p>
          <a:pPr algn="ctr"/>
          <a:endParaRPr lang="ru-RU"/>
        </a:p>
      </dgm:t>
    </dgm:pt>
    <dgm:pt modelId="{3E34023D-C24B-45FC-A361-746D146CF63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личных кабинетов для разных групп пользователей</a:t>
          </a:r>
          <a:endParaRPr lang="ru-RU" sz="1200" dirty="0">
            <a:solidFill>
              <a:schemeClr val="tx1"/>
            </a:solidFill>
          </a:endParaRPr>
        </a:p>
      </dgm:t>
    </dgm:pt>
    <dgm:pt modelId="{91637E1F-E541-4BE8-BB99-169E917BC742}" type="parTrans" cxnId="{FA4FC166-5EA1-4509-81DA-6885125B8D39}">
      <dgm:prSet/>
      <dgm:spPr/>
      <dgm:t>
        <a:bodyPr/>
        <a:lstStyle/>
        <a:p>
          <a:endParaRPr lang="ru-RU"/>
        </a:p>
      </dgm:t>
    </dgm:pt>
    <dgm:pt modelId="{FA79D6A9-EFBC-4288-B1E6-A2736A8B86BA}" type="sibTrans" cxnId="{FA4FC166-5EA1-4509-81DA-6885125B8D39}">
      <dgm:prSet/>
      <dgm:spPr/>
      <dgm:t>
        <a:bodyPr/>
        <a:lstStyle/>
        <a:p>
          <a:endParaRPr lang="ru-RU"/>
        </a:p>
      </dgm:t>
    </dgm:pt>
    <dgm:pt modelId="{72CD047B-BAF4-443A-9961-B06561A0235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Система контрольно-ревизионной службы</a:t>
          </a:r>
          <a:endParaRPr lang="ru-RU" sz="1200" dirty="0">
            <a:solidFill>
              <a:schemeClr val="tx1"/>
            </a:solidFill>
          </a:endParaRPr>
        </a:p>
      </dgm:t>
    </dgm:pt>
    <dgm:pt modelId="{D7311C7B-86C0-426F-AF0F-34CCBC57B019}" type="parTrans" cxnId="{8965977D-C328-4F7C-94CF-0EDD403EDC47}">
      <dgm:prSet/>
      <dgm:spPr/>
      <dgm:t>
        <a:bodyPr/>
        <a:lstStyle/>
        <a:p>
          <a:endParaRPr lang="ru-RU"/>
        </a:p>
      </dgm:t>
    </dgm:pt>
    <dgm:pt modelId="{9D6B6A3E-4CD1-4CF3-A9C0-E86D33A2709E}" type="sibTrans" cxnId="{8965977D-C328-4F7C-94CF-0EDD403EDC47}">
      <dgm:prSet/>
      <dgm:spPr/>
      <dgm:t>
        <a:bodyPr/>
        <a:lstStyle/>
        <a:p>
          <a:endParaRPr lang="ru-RU"/>
        </a:p>
      </dgm:t>
    </dgm:pt>
    <dgm:pt modelId="{4D249551-2DEF-4FFB-9707-4B79D7F0BCE4}" type="pres">
      <dgm:prSet presAssocID="{7417C8B2-8090-4436-BE0E-F1E9D49FDA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5AD4FE-6C82-4878-94C8-D6E5C9E2000F}" type="pres">
      <dgm:prSet presAssocID="{8BB74284-BBEB-4065-824C-7D7DCBCB88D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265B9-A650-404E-B40A-6AF69D9F3E7F}" type="pres">
      <dgm:prSet presAssocID="{3CF3E1C2-B64E-4A66-92A2-DD2B315D54EC}" presName="spacer" presStyleCnt="0"/>
      <dgm:spPr/>
    </dgm:pt>
    <dgm:pt modelId="{A9142C19-AA67-4855-A359-4095BB108B15}" type="pres">
      <dgm:prSet presAssocID="{0AD17A42-4C82-46F1-906F-1A0A2549544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711CC-591D-483B-9530-91A96289F663}" type="pres">
      <dgm:prSet presAssocID="{C0A00109-4084-42E7-9069-FF4A117794FD}" presName="spacer" presStyleCnt="0"/>
      <dgm:spPr/>
    </dgm:pt>
    <dgm:pt modelId="{B7490260-1EAA-412F-A446-4F839A37C42C}" type="pres">
      <dgm:prSet presAssocID="{A77284AC-DBAC-49BF-A331-3C73D19B71B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174A0-8029-40D4-9D2A-37E16A44A06F}" type="pres">
      <dgm:prSet presAssocID="{24556D4A-86CD-49B6-B9D5-33DA40A82D0B}" presName="spacer" presStyleCnt="0"/>
      <dgm:spPr/>
    </dgm:pt>
    <dgm:pt modelId="{BBE85465-81E9-491D-9112-39EAD12A2EC7}" type="pres">
      <dgm:prSet presAssocID="{28F72156-B00C-4803-8ADB-9E9F8F9BFF6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1E25C-0713-49AA-9686-8ED38F18FABC}" type="pres">
      <dgm:prSet presAssocID="{A20D00B3-6738-42C7-BBB3-60E830C6CD6D}" presName="spacer" presStyleCnt="0"/>
      <dgm:spPr/>
    </dgm:pt>
    <dgm:pt modelId="{78D28E9E-9E59-46D0-BCF6-6CB3174EF6A9}" type="pres">
      <dgm:prSet presAssocID="{48113495-4E9B-4145-AC80-CCD4A4B337A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9E68D-7374-4F62-A1D5-F0E752DB2D26}" type="pres">
      <dgm:prSet presAssocID="{9D93A125-7C07-4790-8F29-51ED6B605D7E}" presName="spacer" presStyleCnt="0"/>
      <dgm:spPr/>
    </dgm:pt>
    <dgm:pt modelId="{EC7F55FD-F606-4C91-9CB4-D1597B2FC537}" type="pres">
      <dgm:prSet presAssocID="{3E34023D-C24B-45FC-A361-746D146CF63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A37E0-A131-4C57-8092-48F0C326ABA9}" type="pres">
      <dgm:prSet presAssocID="{FA79D6A9-EFBC-4288-B1E6-A2736A8B86BA}" presName="spacer" presStyleCnt="0"/>
      <dgm:spPr/>
    </dgm:pt>
    <dgm:pt modelId="{787950FC-C533-493D-90F1-5EE6AB6C763D}" type="pres">
      <dgm:prSet presAssocID="{72CD047B-BAF4-443A-9961-B06561A0235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0CC7B1-94D9-4C42-AE7A-235457D6F037}" srcId="{7417C8B2-8090-4436-BE0E-F1E9D49FDA98}" destId="{A77284AC-DBAC-49BF-A331-3C73D19B71B3}" srcOrd="2" destOrd="0" parTransId="{59A393C5-474C-4EEF-8E2C-845BB0428E84}" sibTransId="{24556D4A-86CD-49B6-B9D5-33DA40A82D0B}"/>
    <dgm:cxn modelId="{35919C24-CEE6-4FA5-8348-A03E3F250499}" type="presOf" srcId="{3E34023D-C24B-45FC-A361-746D146CF630}" destId="{EC7F55FD-F606-4C91-9CB4-D1597B2FC537}" srcOrd="0" destOrd="0" presId="urn:microsoft.com/office/officeart/2005/8/layout/vList2"/>
    <dgm:cxn modelId="{F96BD368-0761-4A2A-A20D-BE6A5EB06972}" type="presOf" srcId="{28F72156-B00C-4803-8ADB-9E9F8F9BFF6A}" destId="{BBE85465-81E9-491D-9112-39EAD12A2EC7}" srcOrd="0" destOrd="0" presId="urn:microsoft.com/office/officeart/2005/8/layout/vList2"/>
    <dgm:cxn modelId="{FA4FC166-5EA1-4509-81DA-6885125B8D39}" srcId="{7417C8B2-8090-4436-BE0E-F1E9D49FDA98}" destId="{3E34023D-C24B-45FC-A361-746D146CF630}" srcOrd="5" destOrd="0" parTransId="{91637E1F-E541-4BE8-BB99-169E917BC742}" sibTransId="{FA79D6A9-EFBC-4288-B1E6-A2736A8B86BA}"/>
    <dgm:cxn modelId="{F2FC9143-8A47-4485-B95F-132B7D7C177F}" type="presOf" srcId="{7417C8B2-8090-4436-BE0E-F1E9D49FDA98}" destId="{4D249551-2DEF-4FFB-9707-4B79D7F0BCE4}" srcOrd="0" destOrd="0" presId="urn:microsoft.com/office/officeart/2005/8/layout/vList2"/>
    <dgm:cxn modelId="{598850FE-FBE1-4EA0-808A-FCD6F0F3912F}" type="presOf" srcId="{0AD17A42-4C82-46F1-906F-1A0A25495442}" destId="{A9142C19-AA67-4855-A359-4095BB108B15}" srcOrd="0" destOrd="0" presId="urn:microsoft.com/office/officeart/2005/8/layout/vList2"/>
    <dgm:cxn modelId="{B34913F5-9E1D-4E61-B8EA-DA841831272E}" srcId="{7417C8B2-8090-4436-BE0E-F1E9D49FDA98}" destId="{0AD17A42-4C82-46F1-906F-1A0A25495442}" srcOrd="1" destOrd="0" parTransId="{92A4D181-39BC-45D5-A9B8-E75CDFEA6DF8}" sibTransId="{C0A00109-4084-42E7-9069-FF4A117794FD}"/>
    <dgm:cxn modelId="{39633F50-BC28-4CD9-BC85-92EA236D005B}" type="presOf" srcId="{8BB74284-BBEB-4065-824C-7D7DCBCB88D4}" destId="{315AD4FE-6C82-4878-94C8-D6E5C9E2000F}" srcOrd="0" destOrd="0" presId="urn:microsoft.com/office/officeart/2005/8/layout/vList2"/>
    <dgm:cxn modelId="{9288073C-2B7C-4050-A7BA-C3B9F7733AAE}" srcId="{7417C8B2-8090-4436-BE0E-F1E9D49FDA98}" destId="{48113495-4E9B-4145-AC80-CCD4A4B337AA}" srcOrd="4" destOrd="0" parTransId="{F2FA1CC5-04A2-4E3F-8B77-D908ADB729C5}" sibTransId="{9D93A125-7C07-4790-8F29-51ED6B605D7E}"/>
    <dgm:cxn modelId="{A55F50B6-FBC9-47FA-A410-C2358A3B36D4}" type="presOf" srcId="{48113495-4E9B-4145-AC80-CCD4A4B337AA}" destId="{78D28E9E-9E59-46D0-BCF6-6CB3174EF6A9}" srcOrd="0" destOrd="0" presId="urn:microsoft.com/office/officeart/2005/8/layout/vList2"/>
    <dgm:cxn modelId="{EC5E81D0-77CA-4415-825E-C27D80204A81}" srcId="{7417C8B2-8090-4436-BE0E-F1E9D49FDA98}" destId="{8BB74284-BBEB-4065-824C-7D7DCBCB88D4}" srcOrd="0" destOrd="0" parTransId="{F595AADB-3E6A-4E2E-AF3D-0730088D9816}" sibTransId="{3CF3E1C2-B64E-4A66-92A2-DD2B315D54EC}"/>
    <dgm:cxn modelId="{325EEBB6-D18C-4472-890C-6A9022F26919}" type="presOf" srcId="{72CD047B-BAF4-443A-9961-B06561A02351}" destId="{787950FC-C533-493D-90F1-5EE6AB6C763D}" srcOrd="0" destOrd="0" presId="urn:microsoft.com/office/officeart/2005/8/layout/vList2"/>
    <dgm:cxn modelId="{9F1D4BDE-BB4A-49BF-94C6-FC3038A0E0CB}" type="presOf" srcId="{A77284AC-DBAC-49BF-A331-3C73D19B71B3}" destId="{B7490260-1EAA-412F-A446-4F839A37C42C}" srcOrd="0" destOrd="0" presId="urn:microsoft.com/office/officeart/2005/8/layout/vList2"/>
    <dgm:cxn modelId="{8965977D-C328-4F7C-94CF-0EDD403EDC47}" srcId="{7417C8B2-8090-4436-BE0E-F1E9D49FDA98}" destId="{72CD047B-BAF4-443A-9961-B06561A02351}" srcOrd="6" destOrd="0" parTransId="{D7311C7B-86C0-426F-AF0F-34CCBC57B019}" sibTransId="{9D6B6A3E-4CD1-4CF3-A9C0-E86D33A2709E}"/>
    <dgm:cxn modelId="{5A5527EF-B302-43FB-AAE4-072941BC967C}" srcId="{7417C8B2-8090-4436-BE0E-F1E9D49FDA98}" destId="{28F72156-B00C-4803-8ADB-9E9F8F9BFF6A}" srcOrd="3" destOrd="0" parTransId="{C4EF0652-CE63-4ABB-B487-F0547023610B}" sibTransId="{A20D00B3-6738-42C7-BBB3-60E830C6CD6D}"/>
    <dgm:cxn modelId="{C6F3AB88-47D1-4D26-88D5-D6C041D550B2}" type="presParOf" srcId="{4D249551-2DEF-4FFB-9707-4B79D7F0BCE4}" destId="{315AD4FE-6C82-4878-94C8-D6E5C9E2000F}" srcOrd="0" destOrd="0" presId="urn:microsoft.com/office/officeart/2005/8/layout/vList2"/>
    <dgm:cxn modelId="{F13C96A8-A155-49E7-ABCE-81992C35B142}" type="presParOf" srcId="{4D249551-2DEF-4FFB-9707-4B79D7F0BCE4}" destId="{DB7265B9-A650-404E-B40A-6AF69D9F3E7F}" srcOrd="1" destOrd="0" presId="urn:microsoft.com/office/officeart/2005/8/layout/vList2"/>
    <dgm:cxn modelId="{54FB52E8-57FF-46D0-B6BA-2E392787305C}" type="presParOf" srcId="{4D249551-2DEF-4FFB-9707-4B79D7F0BCE4}" destId="{A9142C19-AA67-4855-A359-4095BB108B15}" srcOrd="2" destOrd="0" presId="urn:microsoft.com/office/officeart/2005/8/layout/vList2"/>
    <dgm:cxn modelId="{CDDD8FF0-82A0-44F8-B8EC-52B962C8A72E}" type="presParOf" srcId="{4D249551-2DEF-4FFB-9707-4B79D7F0BCE4}" destId="{234711CC-591D-483B-9530-91A96289F663}" srcOrd="3" destOrd="0" presId="urn:microsoft.com/office/officeart/2005/8/layout/vList2"/>
    <dgm:cxn modelId="{051E04F3-E042-4904-BC70-516E1368446B}" type="presParOf" srcId="{4D249551-2DEF-4FFB-9707-4B79D7F0BCE4}" destId="{B7490260-1EAA-412F-A446-4F839A37C42C}" srcOrd="4" destOrd="0" presId="urn:microsoft.com/office/officeart/2005/8/layout/vList2"/>
    <dgm:cxn modelId="{AF53028E-0345-4E7C-B10E-6CCADCB57FF9}" type="presParOf" srcId="{4D249551-2DEF-4FFB-9707-4B79D7F0BCE4}" destId="{AFE174A0-8029-40D4-9D2A-37E16A44A06F}" srcOrd="5" destOrd="0" presId="urn:microsoft.com/office/officeart/2005/8/layout/vList2"/>
    <dgm:cxn modelId="{0C827F50-0090-4BA8-ADAA-9A43D63EEFE2}" type="presParOf" srcId="{4D249551-2DEF-4FFB-9707-4B79D7F0BCE4}" destId="{BBE85465-81E9-491D-9112-39EAD12A2EC7}" srcOrd="6" destOrd="0" presId="urn:microsoft.com/office/officeart/2005/8/layout/vList2"/>
    <dgm:cxn modelId="{67E77191-98E3-4075-B76B-E48F759C1839}" type="presParOf" srcId="{4D249551-2DEF-4FFB-9707-4B79D7F0BCE4}" destId="{8CA1E25C-0713-49AA-9686-8ED38F18FABC}" srcOrd="7" destOrd="0" presId="urn:microsoft.com/office/officeart/2005/8/layout/vList2"/>
    <dgm:cxn modelId="{C02D00F7-3F2B-4F8B-B22A-FBEA0DF446DE}" type="presParOf" srcId="{4D249551-2DEF-4FFB-9707-4B79D7F0BCE4}" destId="{78D28E9E-9E59-46D0-BCF6-6CB3174EF6A9}" srcOrd="8" destOrd="0" presId="urn:microsoft.com/office/officeart/2005/8/layout/vList2"/>
    <dgm:cxn modelId="{D3784F78-F6BF-41A0-BD09-28422200F43B}" type="presParOf" srcId="{4D249551-2DEF-4FFB-9707-4B79D7F0BCE4}" destId="{E539E68D-7374-4F62-A1D5-F0E752DB2D26}" srcOrd="9" destOrd="0" presId="urn:microsoft.com/office/officeart/2005/8/layout/vList2"/>
    <dgm:cxn modelId="{522311F2-12F8-48E6-A16F-53B5F2D3AFAB}" type="presParOf" srcId="{4D249551-2DEF-4FFB-9707-4B79D7F0BCE4}" destId="{EC7F55FD-F606-4C91-9CB4-D1597B2FC537}" srcOrd="10" destOrd="0" presId="urn:microsoft.com/office/officeart/2005/8/layout/vList2"/>
    <dgm:cxn modelId="{164A11C8-BE5F-4DC0-B55D-F84FFE4C7B59}" type="presParOf" srcId="{4D249551-2DEF-4FFB-9707-4B79D7F0BCE4}" destId="{BD1A37E0-A131-4C57-8092-48F0C326ABA9}" srcOrd="11" destOrd="0" presId="urn:microsoft.com/office/officeart/2005/8/layout/vList2"/>
    <dgm:cxn modelId="{48843B88-7E34-44AC-B169-DFBCA743AC0B}" type="presParOf" srcId="{4D249551-2DEF-4FFB-9707-4B79D7F0BCE4}" destId="{787950FC-C533-493D-90F1-5EE6AB6C763D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17C8B2-8090-4436-BE0E-F1E9D49FDA9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D17A42-4C82-46F1-906F-1A0A2549544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Интеграция системы «умного транспорта»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2A4D181-39BC-45D5-A9B8-E75CDFEA6DF8}" type="parTrans" cxnId="{B34913F5-9E1D-4E61-B8EA-DA841831272E}">
      <dgm:prSet/>
      <dgm:spPr/>
      <dgm:t>
        <a:bodyPr/>
        <a:lstStyle/>
        <a:p>
          <a:pPr algn="ctr"/>
          <a:endParaRPr lang="ru-RU" sz="1400"/>
        </a:p>
      </dgm:t>
    </dgm:pt>
    <dgm:pt modelId="{C0A00109-4084-42E7-9069-FF4A117794FD}" type="sibTrans" cxnId="{B34913F5-9E1D-4E61-B8EA-DA841831272E}">
      <dgm:prSet/>
      <dgm:spPr/>
      <dgm:t>
        <a:bodyPr/>
        <a:lstStyle/>
        <a:p>
          <a:pPr algn="ctr"/>
          <a:endParaRPr lang="ru-RU" sz="1400"/>
        </a:p>
      </dgm:t>
    </dgm:pt>
    <dgm:pt modelId="{A77284AC-DBAC-49BF-A331-3C73D19B71B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Интеграция системы «умных остановок»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9A393C5-474C-4EEF-8E2C-845BB0428E84}" type="parTrans" cxnId="{3B0CC7B1-94D9-4C42-AE7A-235457D6F037}">
      <dgm:prSet/>
      <dgm:spPr/>
      <dgm:t>
        <a:bodyPr/>
        <a:lstStyle/>
        <a:p>
          <a:pPr algn="ctr"/>
          <a:endParaRPr lang="ru-RU" sz="1400"/>
        </a:p>
      </dgm:t>
    </dgm:pt>
    <dgm:pt modelId="{24556D4A-86CD-49B6-B9D5-33DA40A82D0B}" type="sibTrans" cxnId="{3B0CC7B1-94D9-4C42-AE7A-235457D6F037}">
      <dgm:prSet/>
      <dgm:spPr/>
      <dgm:t>
        <a:bodyPr/>
        <a:lstStyle/>
        <a:p>
          <a:pPr algn="ctr"/>
          <a:endParaRPr lang="ru-RU" sz="1400"/>
        </a:p>
      </dgm:t>
    </dgm:pt>
    <dgm:pt modelId="{B8A3039B-9FED-403A-B3DB-107098A6EB8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Интеграция системы </a:t>
          </a:r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GPS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/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Глонасс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(диспетчерско-аналитический центр)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E9A95930-FD30-4625-949F-C5A5DC8D389E}" type="parTrans" cxnId="{A93B4B4C-08C0-461F-B853-AA31BBAF0D39}">
      <dgm:prSet/>
      <dgm:spPr/>
      <dgm:t>
        <a:bodyPr/>
        <a:lstStyle/>
        <a:p>
          <a:pPr algn="ctr"/>
          <a:endParaRPr lang="ru-RU"/>
        </a:p>
      </dgm:t>
    </dgm:pt>
    <dgm:pt modelId="{91C628FC-32FA-4F80-B1CD-2D22EAE4E4B4}" type="sibTrans" cxnId="{A93B4B4C-08C0-461F-B853-AA31BBAF0D39}">
      <dgm:prSet/>
      <dgm:spPr/>
      <dgm:t>
        <a:bodyPr/>
        <a:lstStyle/>
        <a:p>
          <a:pPr algn="ctr"/>
          <a:endParaRPr lang="ru-RU"/>
        </a:p>
      </dgm:t>
    </dgm:pt>
    <dgm:pt modelId="{B3BC6FDB-8B78-4CD6-8D78-33857189DA2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Интеграция прочих внешних систем управления транспортной системой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B83C67-7D95-4554-9274-A722F605A98C}" type="parTrans" cxnId="{D8C4FBF1-32EA-4E9E-8D76-3AD500CAA473}">
      <dgm:prSet/>
      <dgm:spPr/>
      <dgm:t>
        <a:bodyPr/>
        <a:lstStyle/>
        <a:p>
          <a:endParaRPr lang="ru-RU"/>
        </a:p>
      </dgm:t>
    </dgm:pt>
    <dgm:pt modelId="{6592C34C-43A9-422E-9D56-971B95384EED}" type="sibTrans" cxnId="{D8C4FBF1-32EA-4E9E-8D76-3AD500CAA473}">
      <dgm:prSet/>
      <dgm:spPr/>
      <dgm:t>
        <a:bodyPr/>
        <a:lstStyle/>
        <a:p>
          <a:endParaRPr lang="ru-RU"/>
        </a:p>
      </dgm:t>
    </dgm:pt>
    <dgm:pt modelId="{97ECCD24-7BA8-4980-93A7-C1AEF4B041AC}" type="pres">
      <dgm:prSet presAssocID="{7417C8B2-8090-4436-BE0E-F1E9D49FDA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9475A-4C41-482E-8B3B-3F47022327EC}" type="pres">
      <dgm:prSet presAssocID="{0AD17A42-4C82-46F1-906F-1A0A2549544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033E2-383C-4BCB-A082-BAA8C8E46BB8}" type="pres">
      <dgm:prSet presAssocID="{C0A00109-4084-42E7-9069-FF4A117794FD}" presName="spacer" presStyleCnt="0"/>
      <dgm:spPr/>
    </dgm:pt>
    <dgm:pt modelId="{2FD1AD5E-2446-4F14-B266-669F7DA7B310}" type="pres">
      <dgm:prSet presAssocID="{A77284AC-DBAC-49BF-A331-3C73D19B71B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B4E5C-110B-40DE-90D9-BD26C9848428}" type="pres">
      <dgm:prSet presAssocID="{24556D4A-86CD-49B6-B9D5-33DA40A82D0B}" presName="spacer" presStyleCnt="0"/>
      <dgm:spPr/>
    </dgm:pt>
    <dgm:pt modelId="{FDA233AD-785F-472B-B020-52E6905E42CB}" type="pres">
      <dgm:prSet presAssocID="{B8A3039B-9FED-403A-B3DB-107098A6EB8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94C38-0A44-4778-B929-32F473A405F3}" type="pres">
      <dgm:prSet presAssocID="{91C628FC-32FA-4F80-B1CD-2D22EAE4E4B4}" presName="spacer" presStyleCnt="0"/>
      <dgm:spPr/>
    </dgm:pt>
    <dgm:pt modelId="{66863AA7-21F2-48DE-9823-1323782BC59C}" type="pres">
      <dgm:prSet presAssocID="{B3BC6FDB-8B78-4CD6-8D78-33857189DA2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3B4B4C-08C0-461F-B853-AA31BBAF0D39}" srcId="{7417C8B2-8090-4436-BE0E-F1E9D49FDA98}" destId="{B8A3039B-9FED-403A-B3DB-107098A6EB82}" srcOrd="2" destOrd="0" parTransId="{E9A95930-FD30-4625-949F-C5A5DC8D389E}" sibTransId="{91C628FC-32FA-4F80-B1CD-2D22EAE4E4B4}"/>
    <dgm:cxn modelId="{AC5E9819-2014-46E8-8E72-BE6FD072A9E2}" type="presOf" srcId="{A77284AC-DBAC-49BF-A331-3C73D19B71B3}" destId="{2FD1AD5E-2446-4F14-B266-669F7DA7B310}" srcOrd="0" destOrd="0" presId="urn:microsoft.com/office/officeart/2005/8/layout/vList2"/>
    <dgm:cxn modelId="{B34913F5-9E1D-4E61-B8EA-DA841831272E}" srcId="{7417C8B2-8090-4436-BE0E-F1E9D49FDA98}" destId="{0AD17A42-4C82-46F1-906F-1A0A25495442}" srcOrd="0" destOrd="0" parTransId="{92A4D181-39BC-45D5-A9B8-E75CDFEA6DF8}" sibTransId="{C0A00109-4084-42E7-9069-FF4A117794FD}"/>
    <dgm:cxn modelId="{EB7391F2-F045-4939-9E3C-2013AF2FA35F}" type="presOf" srcId="{7417C8B2-8090-4436-BE0E-F1E9D49FDA98}" destId="{97ECCD24-7BA8-4980-93A7-C1AEF4B041AC}" srcOrd="0" destOrd="0" presId="urn:microsoft.com/office/officeart/2005/8/layout/vList2"/>
    <dgm:cxn modelId="{3B0CC7B1-94D9-4C42-AE7A-235457D6F037}" srcId="{7417C8B2-8090-4436-BE0E-F1E9D49FDA98}" destId="{A77284AC-DBAC-49BF-A331-3C73D19B71B3}" srcOrd="1" destOrd="0" parTransId="{59A393C5-474C-4EEF-8E2C-845BB0428E84}" sibTransId="{24556D4A-86CD-49B6-B9D5-33DA40A82D0B}"/>
    <dgm:cxn modelId="{AC794A14-A043-44E0-B4F7-EBEFC572267A}" type="presOf" srcId="{B3BC6FDB-8B78-4CD6-8D78-33857189DA22}" destId="{66863AA7-21F2-48DE-9823-1323782BC59C}" srcOrd="0" destOrd="0" presId="urn:microsoft.com/office/officeart/2005/8/layout/vList2"/>
    <dgm:cxn modelId="{9172C651-F342-413F-9BCA-7219E3DEC3BC}" type="presOf" srcId="{0AD17A42-4C82-46F1-906F-1A0A25495442}" destId="{DA49475A-4C41-482E-8B3B-3F47022327EC}" srcOrd="0" destOrd="0" presId="urn:microsoft.com/office/officeart/2005/8/layout/vList2"/>
    <dgm:cxn modelId="{7B650968-BBDC-4B70-8F8B-97989C07D7E5}" type="presOf" srcId="{B8A3039B-9FED-403A-B3DB-107098A6EB82}" destId="{FDA233AD-785F-472B-B020-52E6905E42CB}" srcOrd="0" destOrd="0" presId="urn:microsoft.com/office/officeart/2005/8/layout/vList2"/>
    <dgm:cxn modelId="{D8C4FBF1-32EA-4E9E-8D76-3AD500CAA473}" srcId="{7417C8B2-8090-4436-BE0E-F1E9D49FDA98}" destId="{B3BC6FDB-8B78-4CD6-8D78-33857189DA22}" srcOrd="3" destOrd="0" parTransId="{87B83C67-7D95-4554-9274-A722F605A98C}" sibTransId="{6592C34C-43A9-422E-9D56-971B95384EED}"/>
    <dgm:cxn modelId="{50FCB29D-AED2-4533-88A4-F7235CEB3F98}" type="presParOf" srcId="{97ECCD24-7BA8-4980-93A7-C1AEF4B041AC}" destId="{DA49475A-4C41-482E-8B3B-3F47022327EC}" srcOrd="0" destOrd="0" presId="urn:microsoft.com/office/officeart/2005/8/layout/vList2"/>
    <dgm:cxn modelId="{AAB0D92D-67DD-456C-9765-2FF54AE48C4D}" type="presParOf" srcId="{97ECCD24-7BA8-4980-93A7-C1AEF4B041AC}" destId="{2C8033E2-383C-4BCB-A082-BAA8C8E46BB8}" srcOrd="1" destOrd="0" presId="urn:microsoft.com/office/officeart/2005/8/layout/vList2"/>
    <dgm:cxn modelId="{1A03A25A-017B-46DC-BB6E-563A4C5FE466}" type="presParOf" srcId="{97ECCD24-7BA8-4980-93A7-C1AEF4B041AC}" destId="{2FD1AD5E-2446-4F14-B266-669F7DA7B310}" srcOrd="2" destOrd="0" presId="urn:microsoft.com/office/officeart/2005/8/layout/vList2"/>
    <dgm:cxn modelId="{2B2F8F9B-BA79-4466-AF45-70FD33AB7629}" type="presParOf" srcId="{97ECCD24-7BA8-4980-93A7-C1AEF4B041AC}" destId="{2D5B4E5C-110B-40DE-90D9-BD26C9848428}" srcOrd="3" destOrd="0" presId="urn:microsoft.com/office/officeart/2005/8/layout/vList2"/>
    <dgm:cxn modelId="{89E74A7F-ED65-4F38-880B-786541AD96B8}" type="presParOf" srcId="{97ECCD24-7BA8-4980-93A7-C1AEF4B041AC}" destId="{FDA233AD-785F-472B-B020-52E6905E42CB}" srcOrd="4" destOrd="0" presId="urn:microsoft.com/office/officeart/2005/8/layout/vList2"/>
    <dgm:cxn modelId="{23F51DB5-4D76-4BB9-9E96-76C76DAFFA80}" type="presParOf" srcId="{97ECCD24-7BA8-4980-93A7-C1AEF4B041AC}" destId="{2D794C38-0A44-4778-B929-32F473A405F3}" srcOrd="5" destOrd="0" presId="urn:microsoft.com/office/officeart/2005/8/layout/vList2"/>
    <dgm:cxn modelId="{D3544499-6AB9-4513-B63F-4404720127D8}" type="presParOf" srcId="{97ECCD24-7BA8-4980-93A7-C1AEF4B041AC}" destId="{66863AA7-21F2-48DE-9823-1323782BC5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2D58E-C861-4E68-9587-D0AA6625B8DC}">
      <dsp:nvSpPr>
        <dsp:cNvPr id="0" name=""/>
        <dsp:cNvSpPr/>
      </dsp:nvSpPr>
      <dsp:spPr>
        <a:xfrm>
          <a:off x="-3662484" y="-562741"/>
          <a:ext cx="4365843" cy="4365843"/>
        </a:xfrm>
        <a:prstGeom prst="blockArc">
          <a:avLst>
            <a:gd name="adj1" fmla="val 18900000"/>
            <a:gd name="adj2" fmla="val 2700000"/>
            <a:gd name="adj3" fmla="val 495"/>
          </a:avLst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DAE1DA9-8395-4399-98D6-07D08FD6AC8D}">
      <dsp:nvSpPr>
        <dsp:cNvPr id="0" name=""/>
        <dsp:cNvSpPr/>
      </dsp:nvSpPr>
      <dsp:spPr>
        <a:xfrm>
          <a:off x="308428" y="202457"/>
          <a:ext cx="7212333" cy="405174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2160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- автоматизировать процесс сбора и учета выручки пассажирскими транспортными предприятиями;</a:t>
          </a: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428" y="202457"/>
        <a:ext cx="7212333" cy="405174"/>
      </dsp:txXfrm>
    </dsp:sp>
    <dsp:sp modelId="{69D05D9D-0871-40F7-812B-FFE38F9019E3}">
      <dsp:nvSpPr>
        <dsp:cNvPr id="0" name=""/>
        <dsp:cNvSpPr/>
      </dsp:nvSpPr>
      <dsp:spPr>
        <a:xfrm>
          <a:off x="55194" y="151810"/>
          <a:ext cx="506468" cy="506468"/>
        </a:xfrm>
        <a:prstGeom prst="ellipse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DE2C05E-E28E-4D51-9E1C-F39F8CB8F5D9}">
      <dsp:nvSpPr>
        <dsp:cNvPr id="0" name=""/>
        <dsp:cNvSpPr/>
      </dsp:nvSpPr>
      <dsp:spPr>
        <a:xfrm>
          <a:off x="598765" y="810025"/>
          <a:ext cx="6921996" cy="405174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2160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- обеспечить стимулирование населения к переходу на более удобные и эффективные способы оплаты проезда;</a:t>
          </a: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8765" y="810025"/>
        <a:ext cx="6921996" cy="405174"/>
      </dsp:txXfrm>
    </dsp:sp>
    <dsp:sp modelId="{D84589AE-EFB2-43A5-AE38-E69F4F2E7276}">
      <dsp:nvSpPr>
        <dsp:cNvPr id="0" name=""/>
        <dsp:cNvSpPr/>
      </dsp:nvSpPr>
      <dsp:spPr>
        <a:xfrm>
          <a:off x="345531" y="759378"/>
          <a:ext cx="506468" cy="506468"/>
        </a:xfrm>
        <a:prstGeom prst="ellipse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F386910-6B84-428B-96CC-2A196153F7F0}">
      <dsp:nvSpPr>
        <dsp:cNvPr id="0" name=""/>
        <dsp:cNvSpPr/>
      </dsp:nvSpPr>
      <dsp:spPr>
        <a:xfrm>
          <a:off x="687875" y="1417592"/>
          <a:ext cx="6832886" cy="405174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2160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- оптимизировать и повысить экономическую эффективность работы перевозчиков городского округа город Воронеж;</a:t>
          </a: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7875" y="1417592"/>
        <a:ext cx="6832886" cy="405174"/>
      </dsp:txXfrm>
    </dsp:sp>
    <dsp:sp modelId="{9D6C5234-3208-4688-B973-5EAF75BB8A08}">
      <dsp:nvSpPr>
        <dsp:cNvPr id="0" name=""/>
        <dsp:cNvSpPr/>
      </dsp:nvSpPr>
      <dsp:spPr>
        <a:xfrm>
          <a:off x="434640" y="1366945"/>
          <a:ext cx="506468" cy="506468"/>
        </a:xfrm>
        <a:prstGeom prst="ellipse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310FEB2-F463-4E4D-97C4-A14556072DE4}">
      <dsp:nvSpPr>
        <dsp:cNvPr id="0" name=""/>
        <dsp:cNvSpPr/>
      </dsp:nvSpPr>
      <dsp:spPr>
        <a:xfrm>
          <a:off x="598765" y="2025160"/>
          <a:ext cx="6921996" cy="405174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2160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- оптимизировать маршрутную сеть пассажирских перевозок городского округа город Воронеж; </a:t>
          </a: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8765" y="2025160"/>
        <a:ext cx="6921996" cy="405174"/>
      </dsp:txXfrm>
    </dsp:sp>
    <dsp:sp modelId="{9123EAE4-A830-41B0-91F5-110176C39A80}">
      <dsp:nvSpPr>
        <dsp:cNvPr id="0" name=""/>
        <dsp:cNvSpPr/>
      </dsp:nvSpPr>
      <dsp:spPr>
        <a:xfrm>
          <a:off x="345531" y="1974513"/>
          <a:ext cx="506468" cy="506468"/>
        </a:xfrm>
        <a:prstGeom prst="ellipse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F9B23EF-215F-4029-8990-5DC692F9758A}">
      <dsp:nvSpPr>
        <dsp:cNvPr id="0" name=""/>
        <dsp:cNvSpPr/>
      </dsp:nvSpPr>
      <dsp:spPr>
        <a:xfrm>
          <a:off x="308428" y="2632727"/>
          <a:ext cx="7212333" cy="405174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2160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- создать информационно-техническую инфраструктуру, необходимую для внедрения автоматизированной системы оплаты проезда;</a:t>
          </a: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428" y="2632727"/>
        <a:ext cx="7212333" cy="405174"/>
      </dsp:txXfrm>
    </dsp:sp>
    <dsp:sp modelId="{B551D27D-44F7-4331-89FA-5A48D8911D51}">
      <dsp:nvSpPr>
        <dsp:cNvPr id="0" name=""/>
        <dsp:cNvSpPr/>
      </dsp:nvSpPr>
      <dsp:spPr>
        <a:xfrm>
          <a:off x="55194" y="2582080"/>
          <a:ext cx="506468" cy="506468"/>
        </a:xfrm>
        <a:prstGeom prst="ellipse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AD4FE-6C82-4878-94C8-D6E5C9E2000F}">
      <dsp:nvSpPr>
        <dsp:cNvPr id="0" name=""/>
        <dsp:cNvSpPr/>
      </dsp:nvSpPr>
      <dsp:spPr>
        <a:xfrm>
          <a:off x="0" y="709"/>
          <a:ext cx="3318631" cy="418632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Учет наличных и безналичных способов оплаты проезда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36" y="21145"/>
        <a:ext cx="3277759" cy="377760"/>
      </dsp:txXfrm>
    </dsp:sp>
    <dsp:sp modelId="{A9142C19-AA67-4855-A359-4095BB108B15}">
      <dsp:nvSpPr>
        <dsp:cNvPr id="0" name=""/>
        <dsp:cNvSpPr/>
      </dsp:nvSpPr>
      <dsp:spPr>
        <a:xfrm>
          <a:off x="0" y="432153"/>
          <a:ext cx="3318631" cy="418632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Учет пассажиропотока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36" y="452589"/>
        <a:ext cx="3277759" cy="377760"/>
      </dsp:txXfrm>
    </dsp:sp>
    <dsp:sp modelId="{B7490260-1EAA-412F-A446-4F839A37C42C}">
      <dsp:nvSpPr>
        <dsp:cNvPr id="0" name=""/>
        <dsp:cNvSpPr/>
      </dsp:nvSpPr>
      <dsp:spPr>
        <a:xfrm>
          <a:off x="0" y="863596"/>
          <a:ext cx="3318631" cy="418632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Эмиссия и обслуживание транспортных карт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36" y="884032"/>
        <a:ext cx="3277759" cy="377760"/>
      </dsp:txXfrm>
    </dsp:sp>
    <dsp:sp modelId="{BBE85465-81E9-491D-9112-39EAD12A2EC7}">
      <dsp:nvSpPr>
        <dsp:cNvPr id="0" name=""/>
        <dsp:cNvSpPr/>
      </dsp:nvSpPr>
      <dsp:spPr>
        <a:xfrm>
          <a:off x="0" y="1295039"/>
          <a:ext cx="3318631" cy="418632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imes New Roman" pitchFamily="18" charset="0"/>
              <a:cs typeface="Times New Roman" pitchFamily="18" charset="0"/>
            </a:rPr>
            <a:t>Call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-центр (прием обращений граждан)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36" y="1315475"/>
        <a:ext cx="3277759" cy="377760"/>
      </dsp:txXfrm>
    </dsp:sp>
    <dsp:sp modelId="{78D28E9E-9E59-46D0-BCF6-6CB3174EF6A9}">
      <dsp:nvSpPr>
        <dsp:cNvPr id="0" name=""/>
        <dsp:cNvSpPr/>
      </dsp:nvSpPr>
      <dsp:spPr>
        <a:xfrm>
          <a:off x="0" y="1726483"/>
          <a:ext cx="3318631" cy="418632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Предоставление отчетов о состоянии отрасли пассажирских перевозок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36" y="1746919"/>
        <a:ext cx="3277759" cy="377760"/>
      </dsp:txXfrm>
    </dsp:sp>
    <dsp:sp modelId="{EC7F55FD-F606-4C91-9CB4-D1597B2FC537}">
      <dsp:nvSpPr>
        <dsp:cNvPr id="0" name=""/>
        <dsp:cNvSpPr/>
      </dsp:nvSpPr>
      <dsp:spPr>
        <a:xfrm>
          <a:off x="0" y="2157926"/>
          <a:ext cx="3318631" cy="418632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личных кабинетов для разных групп пользователей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0436" y="2178362"/>
        <a:ext cx="3277759" cy="377760"/>
      </dsp:txXfrm>
    </dsp:sp>
    <dsp:sp modelId="{787950FC-C533-493D-90F1-5EE6AB6C763D}">
      <dsp:nvSpPr>
        <dsp:cNvPr id="0" name=""/>
        <dsp:cNvSpPr/>
      </dsp:nvSpPr>
      <dsp:spPr>
        <a:xfrm>
          <a:off x="0" y="2589369"/>
          <a:ext cx="3318631" cy="418632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Система контрольно-ревизионной службы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0436" y="2609805"/>
        <a:ext cx="3277759" cy="377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9475A-4C41-482E-8B3B-3F47022327EC}">
      <dsp:nvSpPr>
        <dsp:cNvPr id="0" name=""/>
        <dsp:cNvSpPr/>
      </dsp:nvSpPr>
      <dsp:spPr>
        <a:xfrm>
          <a:off x="0" y="20864"/>
          <a:ext cx="3352659" cy="56160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Интеграция системы «умного транспорта»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15" y="48279"/>
        <a:ext cx="3297829" cy="506770"/>
      </dsp:txXfrm>
    </dsp:sp>
    <dsp:sp modelId="{2FD1AD5E-2446-4F14-B266-669F7DA7B310}">
      <dsp:nvSpPr>
        <dsp:cNvPr id="0" name=""/>
        <dsp:cNvSpPr/>
      </dsp:nvSpPr>
      <dsp:spPr>
        <a:xfrm>
          <a:off x="0" y="668864"/>
          <a:ext cx="3352659" cy="56160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Интеграция системы «умных остановок»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15" y="696279"/>
        <a:ext cx="3297829" cy="506770"/>
      </dsp:txXfrm>
    </dsp:sp>
    <dsp:sp modelId="{FDA233AD-785F-472B-B020-52E6905E42CB}">
      <dsp:nvSpPr>
        <dsp:cNvPr id="0" name=""/>
        <dsp:cNvSpPr/>
      </dsp:nvSpPr>
      <dsp:spPr>
        <a:xfrm>
          <a:off x="0" y="1316864"/>
          <a:ext cx="3352659" cy="56160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Интеграция системы </a:t>
          </a:r>
          <a:r>
            <a:rPr lang="en-US" sz="1200" b="1" kern="1200" dirty="0" smtClean="0">
              <a:latin typeface="Times New Roman" pitchFamily="18" charset="0"/>
              <a:cs typeface="Times New Roman" pitchFamily="18" charset="0"/>
            </a:rPr>
            <a:t>GPS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/</a:t>
          </a:r>
          <a:r>
            <a:rPr lang="ru-RU" sz="1200" b="1" kern="1200" dirty="0" err="1" smtClean="0">
              <a:latin typeface="Times New Roman" pitchFamily="18" charset="0"/>
              <a:cs typeface="Times New Roman" pitchFamily="18" charset="0"/>
            </a:rPr>
            <a:t>Глонасс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(диспетчерско-аналитический центр)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15" y="1344279"/>
        <a:ext cx="3297829" cy="506770"/>
      </dsp:txXfrm>
    </dsp:sp>
    <dsp:sp modelId="{66863AA7-21F2-48DE-9823-1323782BC59C}">
      <dsp:nvSpPr>
        <dsp:cNvPr id="0" name=""/>
        <dsp:cNvSpPr/>
      </dsp:nvSpPr>
      <dsp:spPr>
        <a:xfrm>
          <a:off x="0" y="1964864"/>
          <a:ext cx="3352659" cy="56160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Интеграция прочих внешних систем управления транспортной системой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415" y="1992279"/>
        <a:ext cx="3297829" cy="506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107D0-5E70-444F-87A6-EE3A757DD4AC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98931-D012-4CEC-A750-CE3A70CA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A7B35-7DB1-49BC-81DD-4BF53B72887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53392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0058DA-D3D4-499B-80B8-D940D602C01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7807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98931-D012-4CEC-A750-CE3A70CA26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4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0058DA-D3D4-499B-80B8-D940D602C01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8675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0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2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0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2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01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1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2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1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4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0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D8D63-0A4B-4CEB-A2FB-A78E70FD46D1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3D337-77EC-4555-B6EF-66722E40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75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jpeg"/><Relationship Id="rId10" Type="http://schemas.openxmlformats.org/officeDocument/2006/relationships/diagramQuickStyle" Target="../diagrams/quickStyle1.xml"/><Relationship Id="rId4" Type="http://schemas.microsoft.com/office/2007/relationships/hdphoto" Target="../media/hdphoto1.wdp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26.jpe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31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955675"/>
            <a:ext cx="9144000" cy="5929313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2030016"/>
            <a:ext cx="9144001" cy="3313880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ходе реализации проекта:</a:t>
            </a:r>
            <a:br>
              <a:rPr lang="ru-RU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качества услуг общественного транспорта за счет внедрения системы электронной оплаты проезда в городском округе город Воронеж»</a:t>
            </a:r>
            <a:br>
              <a:rPr lang="ru-RU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4" descr="prezentacia-voronez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6F45"/>
          </a:solidFill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788024" y="6125849"/>
            <a:ext cx="424847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>
              <a:defRPr/>
            </a:pP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руководителя управления транспорта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Латынин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Николаевич</a:t>
            </a:r>
          </a:p>
        </p:txBody>
      </p:sp>
    </p:spTree>
    <p:extLst>
      <p:ext uri="{BB962C8B-B14F-4D97-AF65-F5344CB8AC3E}">
        <p14:creationId xmlns:p14="http://schemas.microsoft.com/office/powerpoint/2010/main" val="218550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панорама правого берега воронеж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1655"/>
          <a:stretch>
            <a:fillRect/>
          </a:stretch>
        </p:blipFill>
        <p:spPr bwMode="auto">
          <a:xfrm>
            <a:off x="-1" y="785813"/>
            <a:ext cx="9164487" cy="593349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8" descr="Похожее изображение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15" y="5341858"/>
            <a:ext cx="5900371" cy="151614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ПРОЕКТ: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«Повышение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качества услуг общественного транспорта за счет 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внедрения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системы электронной оплаты проезда в городском округе город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Воронеж»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8029" y="793913"/>
            <a:ext cx="1296144" cy="842987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68769" y="793913"/>
            <a:ext cx="7604306" cy="834887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Развитие рынка пассажирских перевозок городского округа город Воронеж за счет внедрения  цифровых технологий в сферу управления городской средой посредством предоставления  возможности электронной оплаты проезда на общественном транспорте городского округа город Воронеж и обеспечения  к 31.12.2018 г.  использования электронных средств оплаты 10% пассажиров (50% к 31.12.2020 г.).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09379713"/>
              </p:ext>
            </p:extLst>
          </p:nvPr>
        </p:nvGraphicFramePr>
        <p:xfrm>
          <a:off x="1469935" y="1525434"/>
          <a:ext cx="756294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07504" y="2654449"/>
            <a:ext cx="1296144" cy="116022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9551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9794" y="24112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0575" y="298931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9794" y="361247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9551" y="41828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4775" y="4673888"/>
            <a:ext cx="3012595" cy="42683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СРОК РЕАЛИЗАЦИИ: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39770" y="4673888"/>
            <a:ext cx="5691989" cy="42683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 31.12.2020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4775" y="5229200"/>
            <a:ext cx="3012595" cy="42683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ИСТОЧНИК ФИНАНСИРОВАНИЯ: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42457" y="5229200"/>
            <a:ext cx="5691989" cy="42683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Внебюджетные источники: привлеченные средства инвестора, собственные средства  перевозчиков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11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6F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качества услуг общественного транспорта за счет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внедрения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электронной оплаты проезда в городском округе город Воронеж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4307" y="0"/>
            <a:ext cx="606205" cy="9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055562"/>
              </p:ext>
            </p:extLst>
          </p:nvPr>
        </p:nvGraphicFramePr>
        <p:xfrm>
          <a:off x="4716016" y="2388452"/>
          <a:ext cx="4276803" cy="41052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76803"/>
              </a:tblGrid>
              <a:tr h="592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РЕАЛИЗАЦИИ  ПРОЕКТА: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6577"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 –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внедрение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безналичной оплаты проезда на муниципальном транспорте (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эквайринг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6577"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внедрение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безналичной оплаты проезда на транспорте частных перевозчиков (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эквайринг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7269"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создание оператора  и внедрение автоматизированной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системы оплаты проезда (АСОП);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2225"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заключение новых контрактов на оказание услуг пассажирских перевозок – внедрение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комплексной АСОП.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2" y="980728"/>
            <a:ext cx="828228" cy="108977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5496" y="907302"/>
            <a:ext cx="4536504" cy="1225554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90379" y="1110116"/>
            <a:ext cx="3576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НИЖНИЙ НОВГОРОД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2012 года по настоящее время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бюджетного финансирования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496" y="2415424"/>
            <a:ext cx="4536504" cy="1225554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944191" y="2552605"/>
            <a:ext cx="3576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ЛИПЕЦК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2009 года по настоящее время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бюджетного финансирования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2" y="2475522"/>
            <a:ext cx="892546" cy="1105357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35496" y="3828307"/>
            <a:ext cx="4536504" cy="1225554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039220" y="4025584"/>
            <a:ext cx="3550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КАЗАНЬ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2008 года по настоящее время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бюджетного финансирования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5496" y="5301208"/>
            <a:ext cx="4536504" cy="1225554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039220" y="5438389"/>
            <a:ext cx="3576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ЕКАТЕРИНБУРГ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2009 года по настоящее время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бюджетного финансирования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3893317"/>
            <a:ext cx="972243" cy="10955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2" y="5338808"/>
            <a:ext cx="1005183" cy="1030158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4716016" y="912838"/>
            <a:ext cx="4320480" cy="12255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upload.wikimedia.org/wikipedia/commons/c/c2/Middle_Coat_of_Arms_of_Voronez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980728"/>
            <a:ext cx="720080" cy="11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678364" y="1005910"/>
            <a:ext cx="3334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ВОРОНЕЖ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2017 года по настоящее время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отсутствует бюджетное финансирование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7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nedmo.ru/userfiles/ab/small/2786_gazprombank-filial-v-g-schy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6" y="2996952"/>
            <a:ext cx="140824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6F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этап: Внедрение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безналичной оплаты проезда на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муниципальном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транспорте (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эквайринг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307" y="0"/>
            <a:ext cx="606205" cy="9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o-nedvizhke.ru/wp-content/uploads/2016/03/licytacj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3" y="1093515"/>
            <a:ext cx="3462833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rypto-bay.ru/assets/uploads/news/sb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68" y="3356992"/>
            <a:ext cx="152150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4293096"/>
            <a:ext cx="2736304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НМЦК 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2,5% с транзакции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54146" y="3869990"/>
            <a:ext cx="753148" cy="39604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683568" y="3869990"/>
            <a:ext cx="753148" cy="39604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2254146" y="4887044"/>
            <a:ext cx="753148" cy="106223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683568" y="4887044"/>
            <a:ext cx="753148" cy="7742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36327" y="5957986"/>
            <a:ext cx="2736304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Цена контракта – 1,49% с транзакции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://vrntimes.ru/files/styles/articles2/public/articles/z3.jpg?itok=_XvATw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31" y="4137273"/>
            <a:ext cx="3410619" cy="2273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0" descr="https://nv.ua/img/forall/users/274/27421/ca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nv.ua/img/forall/users/274/27421/car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http://seyminfo.ru/wp-content/uploads/2018/05/voronezh_beznal_v_transpor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80" y="4199256"/>
            <a:ext cx="2664296" cy="22117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51920" y="1196752"/>
            <a:ext cx="5025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ПАО Сбербанк произвел оснащение терминальным оборудованием  250 транспортных средств, обслуживающих маршруты МКП МТК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Воронежпассажиртранс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30.05.2018 состоялся официальный  запуск системы безналичной оплаты проезда на муниципальном транспорте.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neurolink.company/cms/wp-content/uploads/2017/08/canstockphoto24393658-human-error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5" y="692697"/>
            <a:ext cx="1914500" cy="19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6F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этап: Внедрение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безналичной оплаты проезда на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муниципальном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транспорте (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эквайринг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307" y="0"/>
            <a:ext cx="606205" cy="9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0" descr="https://nv.ua/img/forall/users/274/27421/ca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nv.ua/img/forall/users/274/27421/car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tehservis36.ru/wp-content/uploads/2015/11/remo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5" y="5085184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873053" y="1649947"/>
            <a:ext cx="7091435" cy="4075786"/>
            <a:chOff x="1873053" y="1649947"/>
            <a:chExt cx="7091435" cy="407578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873053" y="1657580"/>
              <a:ext cx="2035223" cy="1224136"/>
              <a:chOff x="2248745" y="1259843"/>
              <a:chExt cx="2035223" cy="1224136"/>
            </a:xfrm>
          </p:grpSpPr>
          <p:pic>
            <p:nvPicPr>
              <p:cNvPr id="4104" name="Picture 8" descr="https://kolta-kkt.ru/media/images/news/20171001_image3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3228" y="1666603"/>
                <a:ext cx="1486255" cy="420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Скругленный прямоугольник 2"/>
              <p:cNvSpPr/>
              <p:nvPr/>
            </p:nvSpPr>
            <p:spPr>
              <a:xfrm>
                <a:off x="2248745" y="1259843"/>
                <a:ext cx="2035223" cy="1224136"/>
              </a:xfrm>
              <a:prstGeom prst="roundRect">
                <a:avLst/>
              </a:prstGeom>
              <a:noFill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1879924" y="3042897"/>
              <a:ext cx="2035223" cy="1224136"/>
              <a:chOff x="2255616" y="2645160"/>
              <a:chExt cx="2035223" cy="1224136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2255616" y="2645160"/>
                <a:ext cx="2035223" cy="1224136"/>
              </a:xfrm>
              <a:prstGeom prst="roundRect">
                <a:avLst/>
              </a:prstGeom>
              <a:noFill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106" name="Picture 10" descr="https://logos-download.com/wp-content/uploads/2016/10/Maestro_logo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8674" y="2788065"/>
                <a:ext cx="1569105" cy="938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Группа 6"/>
            <p:cNvGrpSpPr/>
            <p:nvPr/>
          </p:nvGrpSpPr>
          <p:grpSpPr>
            <a:xfrm>
              <a:off x="1888307" y="4501597"/>
              <a:ext cx="2035223" cy="1224136"/>
              <a:chOff x="2263999" y="4157699"/>
              <a:chExt cx="2035223" cy="1224136"/>
            </a:xfrm>
          </p:grpSpPr>
          <p:pic>
            <p:nvPicPr>
              <p:cNvPr id="4108" name="Picture 12" descr="https://rostmarket.com/content/images/thumbs/0012049_ekf-znak-molni-100mm.jpe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0785" y="4230952"/>
                <a:ext cx="1341649" cy="1077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2263999" y="4157699"/>
                <a:ext cx="2035223" cy="1224136"/>
              </a:xfrm>
              <a:prstGeom prst="roundRect">
                <a:avLst/>
              </a:prstGeom>
              <a:noFill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Скругленный прямоугольник 7"/>
            <p:cNvSpPr/>
            <p:nvPr/>
          </p:nvSpPr>
          <p:spPr>
            <a:xfrm>
              <a:off x="4139952" y="1657580"/>
              <a:ext cx="2736304" cy="12241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технические сбои при оплате картами платежной системы МИР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4139952" y="3048063"/>
              <a:ext cx="2736304" cy="12241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невозможность оплаты социальными картами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Maestro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4142234" y="4501597"/>
              <a:ext cx="2736304" cy="12241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ненадежность системы электропитания терминалов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7030988" y="1649947"/>
              <a:ext cx="1933500" cy="12241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УСТРАНЕНО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7030988" y="3048063"/>
              <a:ext cx="1933500" cy="12241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ВЕДЕТСЯ РАБОТА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7030988" y="4473116"/>
              <a:ext cx="1933500" cy="12241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ВЕДЕТСЯ РАБОТА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86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firestock.ru/download/s/tlbfmxsbax5ht8m/Fotolia_29282281_M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7" y="264988"/>
            <a:ext cx="3266554" cy="326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edmo.ru/userfiles/ab/small/2786_gazprombank-filial-v-g-schy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73" y="2570729"/>
            <a:ext cx="2734419" cy="220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6F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 этап: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безналичной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оплаты проезда на транспорте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частных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перевозчиков (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эквайринг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4307" y="0"/>
            <a:ext cx="606205" cy="9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s://crypto-bay.ru/assets/uploads/news/sb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61" y="1124744"/>
            <a:ext cx="253584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81893" y="3328295"/>
            <a:ext cx="4290339" cy="6923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 договора с перевозчиками 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2,3% с транзакции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0" descr="https://nv.ua/img/forall/users/274/27421/ca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nv.ua/img/forall/users/274/27421/car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real-crown.ru/upload/iblock/945/945c1f455dd769752fab3e8e033f448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31" y="2255974"/>
            <a:ext cx="2977166" cy="7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om-saratov.ru/files/pages/20072/1422274050general_pages_orbank_filial_kont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77" y="1280275"/>
            <a:ext cx="2698441" cy="76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низ 20"/>
          <p:cNvSpPr/>
          <p:nvPr/>
        </p:nvSpPr>
        <p:spPr>
          <a:xfrm rot="5400000">
            <a:off x="4643707" y="3332427"/>
            <a:ext cx="465116" cy="68407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80" name="Picture 8" descr="https://st2.depositphotos.com/3643473/6206/i/950/depositphotos_62066881-stock-photo-person-with-green-check-mar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98" b="95630" l="9971" r="89932">
                        <a14:foregroundMark x1="38319" y1="10362" x2="38319" y2="10362"/>
                        <a14:foregroundMark x1="35093" y1="8240" x2="35093" y2="8240"/>
                        <a14:foregroundMark x1="41544" y1="7615" x2="41544" y2="7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09" y="2755272"/>
            <a:ext cx="1668785" cy="138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v-gubernia.ru/files/000000000000000000006787878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437112"/>
            <a:ext cx="3319950" cy="23209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4595494" y="4503586"/>
            <a:ext cx="4290339" cy="1747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 дорожной карты: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АО Газпромбанк должен оснастить терминальным оборудованием 1500 единиц транспорта до 01.08.2018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6F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 этап: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безналичной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оплаты проезда на транспорте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частных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перевозчиков (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эквайринг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4307" y="0"/>
            <a:ext cx="606205" cy="9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0" descr="https://nv.ua/img/forall/users/274/27421/ca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nv.ua/img/forall/users/274/27421/car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://mik-audit.ru/wp-content/uploads/2016/02/Etapy-sozdaniya-novogo-biznesa-1030x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18" y="1078701"/>
            <a:ext cx="2722205" cy="24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82623"/>
              </p:ext>
            </p:extLst>
          </p:nvPr>
        </p:nvGraphicFramePr>
        <p:xfrm>
          <a:off x="2780640" y="4437113"/>
          <a:ext cx="6255856" cy="2291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27664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Прошито и настроено терминалов для установки , шт.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>
                          <a:latin typeface="Times New Roman" pitchFamily="18" charset="0"/>
                          <a:cs typeface="Times New Roman" pitchFamily="18" charset="0"/>
                        </a:rPr>
                        <a:t>253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Подготовлена система электропитания в транспортных средствах , ед.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Полностью оснащено терминальным оборудованием  транспортных средств, ед.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2771800" y="3861048"/>
            <a:ext cx="6264696" cy="4707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 реализации этапа по состоянию на 18.06.2018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wpc-spb.ru/wp-content/uploads/2016/12/%D1%87%D0%B5%D0%BB%D0%BE%D0%B2%D0%B5%D1%87%D0%B5%D0%BA-%D1%81-%D0%BA%D0%B0%D1%80%D0%B0%D0%BD%D0%B4%D0%B0%D1%88%D0%BE%D0%BC-768x1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6" y="3861048"/>
            <a:ext cx="2017911" cy="293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499221" y="2422936"/>
            <a:ext cx="4104456" cy="13279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Необходимость разработки и изготовления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универсальной площадки для стационарного крепления терминалов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72827" y="919203"/>
            <a:ext cx="6330850" cy="2845920"/>
            <a:chOff x="272827" y="919203"/>
            <a:chExt cx="6330850" cy="284592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90401" y="919203"/>
              <a:ext cx="2031777" cy="1345653"/>
              <a:chOff x="307975" y="1078701"/>
              <a:chExt cx="2031777" cy="1345653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307975" y="1078701"/>
                <a:ext cx="2031777" cy="1342187"/>
              </a:xfrm>
              <a:prstGeom prst="roundRect">
                <a:avLst/>
              </a:prstGeom>
              <a:noFill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26" name="Picture 6" descr="http://www.c-des.ru/newpos/new8210_0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370" y="1078701"/>
                <a:ext cx="1808808" cy="1345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5"/>
            <p:cNvGrpSpPr/>
            <p:nvPr/>
          </p:nvGrpSpPr>
          <p:grpSpPr>
            <a:xfrm>
              <a:off x="272827" y="2422936"/>
              <a:ext cx="2031777" cy="1342187"/>
              <a:chOff x="272827" y="2422936"/>
              <a:chExt cx="2031777" cy="1342187"/>
            </a:xfrm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272827" y="2422936"/>
                <a:ext cx="2031777" cy="1342187"/>
              </a:xfrm>
              <a:prstGeom prst="roundRect">
                <a:avLst/>
              </a:prstGeom>
              <a:noFill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27" name="Picture 7" descr="C:\Users\mazaxarov\Downloads\IMG-20180610-WA0005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836" y="2493919"/>
                <a:ext cx="1078905" cy="1200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Скругленный прямоугольник 28"/>
            <p:cNvSpPr/>
            <p:nvPr/>
          </p:nvSpPr>
          <p:spPr>
            <a:xfrm>
              <a:off x="2499221" y="2408689"/>
              <a:ext cx="4104456" cy="134218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Необходимость разработки и изготовления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универсальной площадки для стационарного крепления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терминалов.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499221" y="922669"/>
              <a:ext cx="4104456" cy="134218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Необходимость проведения процедуры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закупки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большого объема терминального оборудования.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44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5"/>
          <p:cNvGrpSpPr>
            <a:grpSpLocks/>
          </p:cNvGrpSpPr>
          <p:nvPr/>
        </p:nvGrpSpPr>
        <p:grpSpPr bwMode="auto">
          <a:xfrm>
            <a:off x="0" y="1"/>
            <a:ext cx="9167813" cy="790534"/>
            <a:chOff x="-1196" y="898"/>
            <a:chExt cx="9144000" cy="79053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196" y="898"/>
              <a:ext cx="9144000" cy="764704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smtClean="0"/>
            </a:p>
            <a:p>
              <a:pPr algn="ctr">
                <a:defRPr/>
              </a:pPr>
              <a:endParaRPr lang="ru-RU" dirty="0"/>
            </a:p>
          </p:txBody>
        </p:sp>
        <p:pic>
          <p:nvPicPr>
            <p:cNvPr id="6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987" y="5615"/>
              <a:ext cx="500066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Скругленный прямоугольник 4"/>
          <p:cNvSpPr/>
          <p:nvPr/>
        </p:nvSpPr>
        <p:spPr>
          <a:xfrm>
            <a:off x="1365151" y="4339771"/>
            <a:ext cx="6209076" cy="29301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5887" tIns="0" rIns="235887" bIns="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kern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97" y="89964"/>
            <a:ext cx="861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 этап: Создание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оператора  и внедрение автоматизированной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оплаты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проезда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8897" y="1196752"/>
            <a:ext cx="9105103" cy="3528392"/>
            <a:chOff x="2307" y="782391"/>
            <a:chExt cx="9141693" cy="3668959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394137" y="1874285"/>
              <a:ext cx="2292694" cy="1775182"/>
              <a:chOff x="2483768" y="1923703"/>
              <a:chExt cx="2304256" cy="1937345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2483768" y="1923703"/>
                <a:ext cx="2304256" cy="193734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29" name="Picture 5" descr="C:\Users\asus\Downloads\1200x630bf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1780" y="2405395"/>
                <a:ext cx="2088232" cy="143886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552260" y="2085866"/>
                <a:ext cx="21962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 Оператор АСОП</a:t>
                </a:r>
                <a:endParaRPr lang="ru-RU" dirty="0"/>
              </a:p>
            </p:txBody>
          </p:sp>
        </p:grpSp>
        <p:graphicFrame>
          <p:nvGraphicFramePr>
            <p:cNvPr id="12" name="Схема 11"/>
            <p:cNvGraphicFramePr/>
            <p:nvPr>
              <p:extLst>
                <p:ext uri="{D42A27DB-BD31-4B8C-83A1-F6EECF244321}">
                  <p14:modId xmlns:p14="http://schemas.microsoft.com/office/powerpoint/2010/main" val="824215144"/>
                </p:ext>
              </p:extLst>
            </p:nvPr>
          </p:nvGraphicFramePr>
          <p:xfrm>
            <a:off x="2307" y="1322774"/>
            <a:ext cx="3331967" cy="31285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aphicFrame>
          <p:nvGraphicFramePr>
            <p:cNvPr id="19" name="Схема 18"/>
            <p:cNvGraphicFramePr/>
            <p:nvPr>
              <p:extLst>
                <p:ext uri="{D42A27DB-BD31-4B8C-83A1-F6EECF244321}">
                  <p14:modId xmlns:p14="http://schemas.microsoft.com/office/powerpoint/2010/main" val="273835039"/>
                </p:ext>
              </p:extLst>
            </p:nvPr>
          </p:nvGraphicFramePr>
          <p:xfrm>
            <a:off x="5777868" y="1544451"/>
            <a:ext cx="3366132" cy="26488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16" name="Скругленный прямоугольник 15"/>
            <p:cNvSpPr/>
            <p:nvPr/>
          </p:nvSpPr>
          <p:spPr>
            <a:xfrm>
              <a:off x="10322" y="782391"/>
              <a:ext cx="4518246" cy="492654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ОСНОВНЫЕ ФУНКЦИИ: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4642289" y="790535"/>
              <a:ext cx="4427273" cy="49265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СИСТЕМЫ: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178054"/>
              </p:ext>
            </p:extLst>
          </p:nvPr>
        </p:nvGraphicFramePr>
        <p:xfrm>
          <a:off x="17067" y="4797152"/>
          <a:ext cx="9133678" cy="190184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57222"/>
                <a:gridCol w="5760640"/>
                <a:gridCol w="720080"/>
                <a:gridCol w="792088"/>
                <a:gridCol w="576064"/>
                <a:gridCol w="827584"/>
              </a:tblGrid>
              <a:tr h="13722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ПРЕДПОЛАГАЕМЫЙ БЮДЖЕТ  ЭТАПА ПРОЕКТА (создание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оператора АСОП)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9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направления, блока мероприятий, мероприятия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Внебюджетные источники финансирования, млн. руб.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млн. руб.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</a:tr>
              <a:tr h="137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Программное обеспечение (ядро процессинга, подсистемы, прошивка терминалов, ПО диспетчерского центра)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21,13</a:t>
                      </a:r>
                      <a:endParaRPr lang="ru-RU" sz="12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6,94</a:t>
                      </a:r>
                      <a:endParaRPr lang="ru-RU" sz="1200" i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3,15</a:t>
                      </a:r>
                      <a:endParaRPr lang="ru-RU" sz="1200" i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31,22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</a:tr>
              <a:tr h="429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Оборудование 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(серверы, АРМ автопредприятий,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ридеры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датчики пассажиропотока, транспортные карты, АРМ контрольно-ревизионной службы)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17,42</a:t>
                      </a:r>
                      <a:endParaRPr lang="ru-RU" sz="12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12,10</a:t>
                      </a:r>
                      <a:endParaRPr lang="ru-RU" sz="12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11,84</a:t>
                      </a:r>
                      <a:endParaRPr lang="ru-RU" sz="12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41,36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</a:tr>
              <a:tr h="1656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на внедрение оператора АСОП: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72,58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74" marR="58374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1668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50" y="800193"/>
            <a:ext cx="8989646" cy="3245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ЯДРО ПЕРСПЕКТИВНОЙ ИНТЕЛЕКТУАЛЬНОЙ ТРАНСПОРТНОЙ СИСТЕМЫ ГОРОДА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3105835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8181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683</Words>
  <Application>Microsoft Office PowerPoint</Application>
  <PresentationFormat>Экран (4:3)</PresentationFormat>
  <Paragraphs>137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 ходе реализации проекта: «Повышение качества услуг общественного транспорта за счет внедрения системы электронной оплаты проезда в городском округе город Воронеж»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Контрактная система как перманентный элемент развития закупочной деятельности</dc:title>
  <dc:creator>Воронцова М.В.</dc:creator>
  <cp:lastModifiedBy>Алексеев И.М.</cp:lastModifiedBy>
  <cp:revision>125</cp:revision>
  <cp:lastPrinted>2018-06-18T07:18:31Z</cp:lastPrinted>
  <dcterms:created xsi:type="dcterms:W3CDTF">2017-12-06T06:29:44Z</dcterms:created>
  <dcterms:modified xsi:type="dcterms:W3CDTF">2018-06-18T13:27:53Z</dcterms:modified>
</cp:coreProperties>
</file>