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51" r:id="rId3"/>
    <p:sldId id="358" r:id="rId4"/>
    <p:sldId id="344" r:id="rId5"/>
    <p:sldId id="350" r:id="rId6"/>
    <p:sldId id="347" r:id="rId7"/>
    <p:sldId id="356" r:id="rId8"/>
    <p:sldId id="354" r:id="rId9"/>
    <p:sldId id="359" r:id="rId10"/>
    <p:sldId id="345" r:id="rId11"/>
    <p:sldId id="364" r:id="rId12"/>
    <p:sldId id="365" r:id="rId13"/>
    <p:sldId id="33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732F"/>
    <a:srgbClr val="647D33"/>
    <a:srgbClr val="A5C26A"/>
    <a:srgbClr val="C55E5B"/>
    <a:srgbClr val="006600"/>
    <a:srgbClr val="97B953"/>
    <a:srgbClr val="A6C36B"/>
    <a:srgbClr val="680000"/>
    <a:srgbClr val="00FF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603539177908102E-4"/>
          <c:y val="1.6717304480293151E-2"/>
          <c:w val="0.74361856989929453"/>
          <c:h val="0.6720096072187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A6C36B"/>
            </a:solidFill>
          </c:spPr>
          <c:invertIfNegative val="0"/>
          <c:dLbls>
            <c:dLbl>
              <c:idx val="0"/>
              <c:layout>
                <c:manualLayout>
                  <c:x val="1.0044314909973658E-2"/>
                  <c:y val="8.5975145887745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980580130472833E-2"/>
                  <c:y val="9.8842124886312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634888967139264E-2"/>
                  <c:y val="0.11118933645053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удаленные с экзамена  </c:v>
                </c:pt>
                <c:pt idx="1">
                  <c:v>не закончившие экзамен по уважительной причине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C55E5B"/>
            </a:solidFill>
          </c:spPr>
          <c:invertIfNegative val="0"/>
          <c:dLbls>
            <c:dLbl>
              <c:idx val="0"/>
              <c:layout>
                <c:manualLayout>
                  <c:x val="1.6483111429986496E-2"/>
                  <c:y val="9.2668611208924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381709405081681E-2"/>
                  <c:y val="0.11365874601503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14453384652171E-3"/>
                  <c:y val="0.12269168160059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удаленные с экзамена  </c:v>
                </c:pt>
                <c:pt idx="1">
                  <c:v>не закончившие экзамен по уважительной причине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16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9583104"/>
        <c:axId val="59584896"/>
        <c:axId val="0"/>
      </c:bar3DChart>
      <c:catAx>
        <c:axId val="59583104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9584896"/>
        <c:crosses val="autoZero"/>
        <c:auto val="1"/>
        <c:lblAlgn val="ctr"/>
        <c:lblOffset val="100"/>
        <c:noMultiLvlLbl val="0"/>
      </c:catAx>
      <c:valAx>
        <c:axId val="595848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9583104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6262213555219016"/>
          <c:y val="9.2897634726085046E-2"/>
          <c:w val="0.18048163392021865"/>
          <c:h val="0.20141217830787173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3587055776146637"/>
          <c:w val="1"/>
          <c:h val="0.682192275439715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городской округ город Воронеж</c:v>
                </c:pt>
              </c:strCache>
            </c:strRef>
          </c:tx>
          <c:spPr>
            <a:solidFill>
              <a:srgbClr val="A6C36B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7.1647321518009842E-3"/>
                  <c:y val="-1.5436640982052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309663225033549E-3"/>
                  <c:y val="-6.675437888940803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32734796315892E-3"/>
                  <c:y val="-3.57285263585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923248965051245E-3"/>
                  <c:y val="-7.24843358348311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369498106767736E-3"/>
                  <c:y val="-9.664261048620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3369498106767736E-3"/>
                  <c:y val="-9.66407081100577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7825997475690312E-3"/>
                  <c:y val="-2.4160177027514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русский язык</c:v>
                </c:pt>
                <c:pt idx="1">
                  <c:v>математика (базовый уровень)</c:v>
                </c:pt>
                <c:pt idx="2">
                  <c:v>математика (профильный уровень)</c:v>
                </c:pt>
                <c:pt idx="3">
                  <c:v>информатика и ИКТ</c:v>
                </c:pt>
                <c:pt idx="4">
                  <c:v>география</c:v>
                </c:pt>
                <c:pt idx="5">
                  <c:v>химия</c:v>
                </c:pt>
                <c:pt idx="6">
                  <c:v>история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72.95</c:v>
                </c:pt>
                <c:pt idx="1">
                  <c:v>4</c:v>
                </c:pt>
                <c:pt idx="2">
                  <c:v>49.6</c:v>
                </c:pt>
                <c:pt idx="3">
                  <c:v>54.4</c:v>
                </c:pt>
                <c:pt idx="4">
                  <c:v>50.2</c:v>
                </c:pt>
                <c:pt idx="5">
                  <c:v>56.1</c:v>
                </c:pt>
                <c:pt idx="6">
                  <c:v>56.9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Воронежская область</c:v>
                </c:pt>
              </c:strCache>
            </c:strRef>
          </c:tx>
          <c:spPr>
            <a:solidFill>
              <a:srgbClr val="C55E5B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1.1032357971154386E-2"/>
                  <c:y val="-1.1383438369861476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70,9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1830534312216677E-3"/>
                  <c:y val="5.296215184614190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2715080838012527E-3"/>
                  <c:y val="-6.4794931461192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054107831370283E-2"/>
                  <c:y val="-1.449610621650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8378840647968015E-3"/>
                  <c:y val="-8.01678601367525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258209015027582E-2"/>
                  <c:y val="-1.005196530674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7347799242707095E-2"/>
                  <c:y val="-2.416207940365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русский язык</c:v>
                </c:pt>
                <c:pt idx="1">
                  <c:v>математика (базовый уровень)</c:v>
                </c:pt>
                <c:pt idx="2">
                  <c:v>математика (профильный уровень)</c:v>
                </c:pt>
                <c:pt idx="3">
                  <c:v>информатика и ИКТ</c:v>
                </c:pt>
                <c:pt idx="4">
                  <c:v>география</c:v>
                </c:pt>
                <c:pt idx="5">
                  <c:v>химия</c:v>
                </c:pt>
                <c:pt idx="6">
                  <c:v>история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70.599999999999994</c:v>
                </c:pt>
                <c:pt idx="1">
                  <c:v>4</c:v>
                </c:pt>
                <c:pt idx="2">
                  <c:v>47.3</c:v>
                </c:pt>
                <c:pt idx="3">
                  <c:v>53.6</c:v>
                </c:pt>
                <c:pt idx="4">
                  <c:v>50.9</c:v>
                </c:pt>
                <c:pt idx="5">
                  <c:v>55.2</c:v>
                </c:pt>
                <c:pt idx="6">
                  <c:v>55.4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650688"/>
        <c:axId val="67652224"/>
        <c:axId val="0"/>
      </c:bar3DChart>
      <c:catAx>
        <c:axId val="67650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652224"/>
        <c:crosses val="autoZero"/>
        <c:auto val="1"/>
        <c:lblAlgn val="ctr"/>
        <c:lblOffset val="100"/>
        <c:noMultiLvlLbl val="0"/>
      </c:catAx>
      <c:valAx>
        <c:axId val="67652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7650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243393493619107"/>
          <c:y val="2.7459277736263717E-2"/>
          <c:w val="0.56698675101673568"/>
          <c:h val="7.9322853016331532E-2"/>
        </c:manualLayout>
      </c:layout>
      <c:overlay val="0"/>
      <c:txPr>
        <a:bodyPr/>
        <a:lstStyle/>
        <a:p>
          <a:pPr>
            <a:defRPr sz="1400" b="1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409911944005418E-2"/>
          <c:y val="8.1213040876240886E-2"/>
          <c:w val="0.98554368932038838"/>
          <c:h val="0.547836924299773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городской округ город Воронеж</c:v>
                </c:pt>
              </c:strCache>
            </c:strRef>
          </c:tx>
          <c:spPr>
            <a:solidFill>
              <a:srgbClr val="A5C26A"/>
            </a:solidFill>
          </c:spPr>
          <c:invertIfNegative val="0"/>
          <c:dLbls>
            <c:dLbl>
              <c:idx val="0"/>
              <c:layout>
                <c:manualLayout>
                  <c:x val="-1.4337322194626326E-3"/>
                  <c:y val="-1.4300400556094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6</a:t>
                    </a:r>
                    <a:r>
                      <a:rPr lang="en-US" smtClean="0"/>
                      <a:t>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337322194626326E-3"/>
                  <c:y val="-5.1023310070839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1357591718366066E-2"/>
                </c:manualLayout>
              </c:layout>
              <c:tx>
                <c:rich>
                  <a:bodyPr/>
                  <a:lstStyle/>
                  <a:p>
                    <a:r>
                      <a:rPr lang="en-US" sz="1200" smtClean="0"/>
                      <a:t>1</a:t>
                    </a:r>
                    <a:r>
                      <a:rPr lang="en-US" smtClean="0"/>
                      <a:t>3,5%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1</a:t>
                    </a:r>
                    <a:r>
                      <a:rPr lang="en-US" smtClean="0"/>
                      <a:t>5,3%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337322194626326E-3"/>
                  <c:y val="-1.839590024922312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</a:t>
                    </a:r>
                    <a:r>
                      <a:rPr lang="en-US" sz="1200" dirty="0" smtClean="0"/>
                      <a:t>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1686610973130584E-3"/>
                  <c:y val="-4.54303668734642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русский язык</c:v>
                </c:pt>
                <c:pt idx="1">
                  <c:v>математика (базовый уровень)</c:v>
                </c:pt>
                <c:pt idx="2">
                  <c:v>математика (профильный уровень)</c:v>
                </c:pt>
                <c:pt idx="3">
                  <c:v>информатика и ИКТ</c:v>
                </c:pt>
                <c:pt idx="4">
                  <c:v>география</c:v>
                </c:pt>
                <c:pt idx="5">
                  <c:v>литературатура</c:v>
                </c:pt>
                <c:pt idx="6">
                  <c:v>история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4.3E-3</c:v>
                </c:pt>
                <c:pt idx="1">
                  <c:v>7.6999999999999999E-2</c:v>
                </c:pt>
                <c:pt idx="2">
                  <c:v>8.3000000000000004E-2</c:v>
                </c:pt>
                <c:pt idx="3">
                  <c:v>0.16300000000000001</c:v>
                </c:pt>
                <c:pt idx="4">
                  <c:v>0.13400000000000001</c:v>
                </c:pt>
                <c:pt idx="5">
                  <c:v>0.14699999999999999</c:v>
                </c:pt>
                <c:pt idx="6">
                  <c:v>7.7100000000000002E-2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Воронежская область</c:v>
                </c:pt>
              </c:strCache>
            </c:strRef>
          </c:tx>
          <c:spPr>
            <a:solidFill>
              <a:srgbClr val="C55E5B"/>
            </a:solidFill>
          </c:spPr>
          <c:invertIfNegative val="0"/>
          <c:dLbls>
            <c:dLbl>
              <c:idx val="0"/>
              <c:layout>
                <c:manualLayout>
                  <c:x val="1.8638518853014225E-2"/>
                  <c:y val="-1.4300191701839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505983291939489E-2"/>
                  <c:y val="-9.5334752595057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505983291939489E-2"/>
                  <c:y val="-1.2140460678228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638518853014225E-2"/>
                  <c:y val="-1.2140460678228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771054414088964E-2"/>
                  <c:y val="-2.3833688148764257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</a:t>
                    </a:r>
                    <a:r>
                      <a:rPr lang="en-US" dirty="0" smtClean="0"/>
                      <a:t>5,3%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240912169790139E-2"/>
                  <c:y val="-7.1501064446292759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11,43%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8674644389252654E-2"/>
                  <c:y val="-4.54303668734642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русский язык</c:v>
                </c:pt>
                <c:pt idx="1">
                  <c:v>математика (базовый уровень)</c:v>
                </c:pt>
                <c:pt idx="2">
                  <c:v>математика (профильный уровень)</c:v>
                </c:pt>
                <c:pt idx="3">
                  <c:v>информатика и ИКТ</c:v>
                </c:pt>
                <c:pt idx="4">
                  <c:v>география</c:v>
                </c:pt>
                <c:pt idx="5">
                  <c:v>литературатура</c:v>
                </c:pt>
                <c:pt idx="6">
                  <c:v>история</c:v>
                </c:pt>
              </c:strCache>
            </c:strRef>
          </c:cat>
          <c:val>
            <c:numRef>
              <c:f>Лист1!$C$2:$C$8</c:f>
              <c:numCache>
                <c:formatCode>0.00%</c:formatCode>
                <c:ptCount val="7"/>
                <c:pt idx="0">
                  <c:v>4.5999999999999999E-3</c:v>
                </c:pt>
                <c:pt idx="1">
                  <c:v>5.9900000000000002E-2</c:v>
                </c:pt>
                <c:pt idx="2">
                  <c:v>9.9099999999999994E-2</c:v>
                </c:pt>
                <c:pt idx="3">
                  <c:v>0.16880000000000001</c:v>
                </c:pt>
                <c:pt idx="4">
                  <c:v>0.1143</c:v>
                </c:pt>
                <c:pt idx="5">
                  <c:v>0.159</c:v>
                </c:pt>
                <c:pt idx="6">
                  <c:v>7.7100000000000002E-2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933184"/>
        <c:axId val="115934720"/>
        <c:axId val="0"/>
      </c:bar3DChart>
      <c:catAx>
        <c:axId val="115933184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934720"/>
        <c:crosses val="autoZero"/>
        <c:auto val="1"/>
        <c:lblAlgn val="ctr"/>
        <c:lblOffset val="100"/>
        <c:noMultiLvlLbl val="0"/>
      </c:catAx>
      <c:valAx>
        <c:axId val="11593472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115933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17239783246782"/>
          <c:y val="1.3098075576813631E-2"/>
          <c:w val="0.35268325052599669"/>
          <c:h val="0.10804355071658707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5.9523247416953674E-2"/>
          <c:w val="1"/>
          <c:h val="0.636734251749806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A5C26A"/>
            </a:solidFill>
          </c:spPr>
          <c:invertIfNegative val="0"/>
          <c:dLbls>
            <c:dLbl>
              <c:idx val="0"/>
              <c:layout>
                <c:manualLayout>
                  <c:x val="1.4820948932844995E-3"/>
                  <c:y val="-5.7320019997778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283795731380528E-3"/>
                  <c:y val="-5.2910787690256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28379573137999E-3"/>
                  <c:y val="-4.409232307521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химия</c:v>
                </c:pt>
                <c:pt idx="2">
                  <c:v>математика (профильный уровень)</c:v>
                </c:pt>
                <c:pt idx="3">
                  <c:v>история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C55E5B"/>
            </a:solidFill>
          </c:spPr>
          <c:invertIfNegative val="0"/>
          <c:dLbls>
            <c:dLbl>
              <c:idx val="0"/>
              <c:layout>
                <c:manualLayout>
                  <c:x val="7.4104744664224981E-3"/>
                  <c:y val="-5.2910787690256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856759146276003E-2"/>
                  <c:y val="-5.2910787690256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856759146276003E-2"/>
                  <c:y val="-3.0864626152649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химия</c:v>
                </c:pt>
                <c:pt idx="2">
                  <c:v>математика (профильный уровень)</c:v>
                </c:pt>
                <c:pt idx="3">
                  <c:v>история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28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020288"/>
        <c:axId val="133030272"/>
        <c:axId val="0"/>
      </c:bar3DChart>
      <c:catAx>
        <c:axId val="133020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3030272"/>
        <c:crosses val="autoZero"/>
        <c:auto val="1"/>
        <c:lblAlgn val="ctr"/>
        <c:lblOffset val="100"/>
        <c:noMultiLvlLbl val="0"/>
      </c:catAx>
      <c:valAx>
        <c:axId val="1330302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3020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102336872092098"/>
          <c:y val="0.14808285190534384"/>
          <c:w val="0.36169790658180834"/>
          <c:h val="0.10547265581602046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B0B33-85E0-4617-8293-A3E02703AC9C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4AE704-88D9-442F-BAF0-5083FFF68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48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AE704-88D9-442F-BAF0-5083FFF6897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125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charset="0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990D19-B8A3-4E80-98FD-DD44CD0900B2}" type="slidenum">
              <a:rPr lang="ru-RU" smtClean="0">
                <a:cs typeface="Arial" charset="0"/>
              </a:rPr>
              <a:pPr/>
              <a:t>13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dirty="0" smtClean="0">
              <a:cs typeface="Arial" charset="0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3E62BD-A665-42A0-B853-A8A086A3416E}" type="slidenum">
              <a:rPr lang="ru-RU" smtClean="0">
                <a:cs typeface="Arial" charset="0"/>
              </a:rPr>
              <a:pPr/>
              <a:t>4</a:t>
            </a:fld>
            <a:endParaRPr lang="ru-RU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charset="0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3E62BD-A665-42A0-B853-A8A086A3416E}" type="slidenum">
              <a:rPr lang="ru-RU" smtClean="0">
                <a:cs typeface="Arial" charset="0"/>
              </a:rPr>
              <a:pPr/>
              <a:t>5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charset="0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3E62BD-A665-42A0-B853-A8A086A3416E}" type="slidenum">
              <a:rPr lang="ru-RU" smtClean="0">
                <a:cs typeface="Arial" charset="0"/>
              </a:rPr>
              <a:pPr/>
              <a:t>6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charset="0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3E62BD-A665-42A0-B853-A8A086A3416E}" type="slidenum">
              <a:rPr lang="ru-RU" smtClean="0">
                <a:cs typeface="Arial" charset="0"/>
              </a:rPr>
              <a:pPr/>
              <a:t>7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charset="0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3E62BD-A665-42A0-B853-A8A086A3416E}" type="slidenum">
              <a:rPr lang="ru-RU" smtClean="0">
                <a:cs typeface="Arial" charset="0"/>
              </a:rPr>
              <a:pPr/>
              <a:t>8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charset="0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3E62BD-A665-42A0-B853-A8A086A3416E}" type="slidenum">
              <a:rPr lang="ru-RU" smtClean="0">
                <a:cs typeface="Arial" charset="0"/>
              </a:rPr>
              <a:pPr/>
              <a:t>10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charset="0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3E62BD-A665-42A0-B853-A8A086A3416E}" type="slidenum">
              <a:rPr lang="ru-RU" smtClean="0">
                <a:cs typeface="Arial" charset="0"/>
              </a:rPr>
              <a:pPr/>
              <a:t>11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charset="0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3E62BD-A665-42A0-B853-A8A086A3416E}" type="slidenum">
              <a:rPr lang="ru-RU" smtClean="0">
                <a:cs typeface="Arial" charset="0"/>
              </a:rPr>
              <a:pPr/>
              <a:t>12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BEB5-34EB-4DFF-9947-651DE766BC42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B3C9-4B56-47C2-8143-D15930660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9D8BB-AE32-4035-91AF-E2DBAA7F01A8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2A242-C422-43A7-B818-87F477992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38EBC-4785-4D65-B21B-EF840272EAA2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E3507-BC48-4A95-B5B0-86C3ADEB1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5E6AE-5137-475C-B390-3459D3A6C9C1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22EB0-99CF-43F1-A613-DE6FD54A0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57168-CD55-453C-8A2A-AE7C72FC3C61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1477C-ADC8-454A-A4BA-534A16654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63A9-3909-46A9-BB77-E3970C674888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AEF0-CE11-4187-B017-A9A909897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8094-F1DD-4098-9198-ECC8C88A0D75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7D36A-A237-476B-8326-FE1203677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69DB6-39D4-4A43-9C5B-369FB502FFA7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1E37B-7E5B-4ECB-AC1C-45828D63A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A029-DDCC-474F-AA33-0422866E8605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4697-6421-42B0-9410-801DF2F99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8A7EA-AB9A-4680-B1F1-8D2E88259CED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3C285-16D6-4067-9E7C-9D64DA374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71831-461C-48FC-B5FD-E8E291C2C358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20C6-BB4B-4127-B4C4-CACFA833B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C2AF1D-D494-4411-AE62-E935B335733C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5A677D-2055-41F4-B3BC-63CD335E4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prezentacia-voronezh.jpg"/>
          <p:cNvPicPr>
            <a:picLocks noChangeAspect="1"/>
          </p:cNvPicPr>
          <p:nvPr/>
        </p:nvPicPr>
        <p:blipFill>
          <a:blip r:embed="rId3" cstate="print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179512" y="357188"/>
            <a:ext cx="2392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Администрация городского</a:t>
            </a:r>
          </a:p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 округа  город Воронеж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6143625" y="357188"/>
            <a:ext cx="300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2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951136"/>
            <a:ext cx="9144000" cy="5929312"/>
          </a:xfrm>
          <a:prstGeom prst="rect">
            <a:avLst/>
          </a:prstGeom>
          <a:blipFill dpi="0" rotWithShape="1">
            <a:blip r:embed="rId4" cstate="print">
              <a:alphaModFix amt="46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4469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5733256"/>
            <a:ext cx="4641312" cy="7386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РУКОВОДИТЕЛЬ УПРАВЛЕНИЯ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ОБРАЗОВАНИЯ И МОЛОДЕЖНОЙ ПОЛИТИКИ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Л.А. КУЛАКОВА</a:t>
            </a:r>
          </a:p>
        </p:txBody>
      </p:sp>
      <p:sp>
        <p:nvSpPr>
          <p:cNvPr id="2056" name="Прямоугольник 10"/>
          <p:cNvSpPr>
            <a:spLocks noChangeArrowheads="1"/>
          </p:cNvSpPr>
          <p:nvPr/>
        </p:nvSpPr>
        <p:spPr bwMode="auto">
          <a:xfrm>
            <a:off x="5724128" y="404664"/>
            <a:ext cx="341987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Управление  образования и молодежной </a:t>
            </a:r>
          </a:p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политики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9572" y="1340768"/>
            <a:ext cx="7992888" cy="39703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 итогах проведения основного этапа  ЕГЭ и об организации проведения на </a:t>
            </a: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территории городского округа город 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Воронеж выпускных вечеров в муниципальных образовательных учреждениях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  город Воронеж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</a:t>
            </a:r>
          </a:p>
        </p:txBody>
      </p:sp>
      <p:pic>
        <p:nvPicPr>
          <p:cNvPr id="307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0"/>
            <a:ext cx="500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2500" y="1052736"/>
            <a:ext cx="831692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</a:t>
            </a: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торжественных мероприятий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ru-RU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распоряжение администрации городского округа город Воронеж от 27.03.2018 № 224-р «Об организации и проведении выпускных вечеров в муниципальных бюджетных общеобразовательных учреждениях городского округа город Воронеж в 2018 году»;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управления образования и молодежной политики от 18.05.2018 № 607/01-02 «Об организации и проведении выпускных вечеров в муниципальных бюджетных общеобразовательных учреждениях городского округа город Воронеж в 2018 году»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  город Воронеж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</a:t>
            </a:r>
          </a:p>
        </p:txBody>
      </p:sp>
      <p:pic>
        <p:nvPicPr>
          <p:cNvPr id="307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0"/>
            <a:ext cx="500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70521" y="785813"/>
            <a:ext cx="9144000" cy="482947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algn="ctr" defTabSz="1028700"/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Информация о вручении аттестатов о среднем общем образовании</a:t>
            </a:r>
          </a:p>
        </p:txBody>
      </p:sp>
      <p:sp>
        <p:nvSpPr>
          <p:cNvPr id="9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219746" y="1396933"/>
            <a:ext cx="2051720" cy="5199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C732F">
                  <a:tint val="66000"/>
                  <a:satMod val="160000"/>
                </a:srgbClr>
              </a:gs>
              <a:gs pos="50000">
                <a:srgbClr val="5C732F">
                  <a:tint val="44500"/>
                  <a:satMod val="160000"/>
                </a:srgbClr>
              </a:gs>
              <a:gs pos="100000">
                <a:srgbClr val="5C732F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algn="ctr" defTabSz="102870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Всего ОУ - 117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230022" y="4554927"/>
            <a:ext cx="2304256" cy="106051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C732F">
                  <a:tint val="66000"/>
                  <a:satMod val="160000"/>
                </a:srgbClr>
              </a:gs>
              <a:gs pos="50000">
                <a:srgbClr val="5C732F">
                  <a:tint val="44500"/>
                  <a:satMod val="160000"/>
                </a:srgbClr>
              </a:gs>
              <a:gs pos="100000">
                <a:srgbClr val="5C732F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algn="ctr" defTabSz="102870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Планируются развлекательные мероприятия – </a:t>
            </a:r>
          </a:p>
          <a:p>
            <a:pPr algn="ctr" defTabSz="102870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101 ОУ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3746282" y="1493512"/>
            <a:ext cx="5040560" cy="45779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C732F">
                  <a:tint val="66000"/>
                  <a:satMod val="160000"/>
                </a:srgbClr>
              </a:gs>
              <a:gs pos="50000">
                <a:srgbClr val="5C732F">
                  <a:tint val="44500"/>
                  <a:satMod val="160000"/>
                </a:srgbClr>
              </a:gs>
              <a:gs pos="100000">
                <a:srgbClr val="5C732F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marL="342900" indent="-342900" algn="ctr" defTabSz="1028700"/>
            <a:r>
              <a:rPr lang="ru-RU" sz="2000" b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СОШ, в которых есть 11 классы, - 111</a:t>
            </a:r>
          </a:p>
        </p:txBody>
      </p:sp>
      <p:sp>
        <p:nvSpPr>
          <p:cNvPr id="24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4105206" y="2492895"/>
            <a:ext cx="4681636" cy="72008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C732F">
                  <a:tint val="66000"/>
                  <a:satMod val="160000"/>
                </a:srgbClr>
              </a:gs>
              <a:gs pos="50000">
                <a:srgbClr val="5C732F">
                  <a:tint val="44500"/>
                  <a:satMod val="160000"/>
                </a:srgbClr>
              </a:gs>
              <a:gs pos="100000">
                <a:srgbClr val="5C732F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marL="342900" indent="-342900" algn="ctr" defTabSz="102870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Торжественное вручение аттестатов состоится  в 111 ОУ</a:t>
            </a:r>
          </a:p>
        </p:txBody>
      </p:sp>
      <p:sp>
        <p:nvSpPr>
          <p:cNvPr id="26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5004048" y="3634556"/>
            <a:ext cx="3168352" cy="58195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C732F">
                  <a:tint val="66000"/>
                  <a:satMod val="160000"/>
                </a:srgbClr>
              </a:gs>
              <a:gs pos="50000">
                <a:srgbClr val="5C732F">
                  <a:tint val="44500"/>
                  <a:satMod val="160000"/>
                </a:srgbClr>
              </a:gs>
              <a:gs pos="100000">
                <a:srgbClr val="5C732F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marL="285750" lvl="0" indent="-285750" algn="ctr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помещения школы – 87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ОУ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ctr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арендованные залы – 24 ОУ</a:t>
            </a:r>
            <a:endParaRPr lang="ru-RU" sz="16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193131" y="2276872"/>
            <a:ext cx="2303047" cy="173063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C732F">
                  <a:tint val="66000"/>
                  <a:satMod val="160000"/>
                </a:srgbClr>
              </a:gs>
              <a:gs pos="50000">
                <a:srgbClr val="5C732F">
                  <a:tint val="44500"/>
                  <a:satMod val="160000"/>
                </a:srgbClr>
              </a:gs>
              <a:gs pos="100000">
                <a:srgbClr val="5C732F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 11 классов</a:t>
            </a:r>
            <a:r>
              <a:rPr lang="ru-RU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1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«Прогимназия № 2», МБОУ СОШ № 6, МБОУ ООШ № 7, МБОУ ООШ № 96, МБОУ «СОШ № 102», МБОУ ООШ № 42</a:t>
            </a:r>
          </a:p>
        </p:txBody>
      </p:sp>
      <p:cxnSp>
        <p:nvCxnSpPr>
          <p:cNvPr id="32" name="Прямая со стрелкой 31"/>
          <p:cNvCxnSpPr>
            <a:stCxn id="24" idx="1"/>
          </p:cNvCxnSpPr>
          <p:nvPr/>
        </p:nvCxnSpPr>
        <p:spPr>
          <a:xfrm flipH="1">
            <a:off x="1763688" y="2852935"/>
            <a:ext cx="2341518" cy="170199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трелка вправо 4"/>
          <p:cNvSpPr/>
          <p:nvPr/>
        </p:nvSpPr>
        <p:spPr>
          <a:xfrm>
            <a:off x="2572031" y="4621636"/>
            <a:ext cx="2936073" cy="108646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5C732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498460" y="4995591"/>
            <a:ext cx="3063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будет проводиться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ОУ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1245606" y="1926739"/>
            <a:ext cx="0" cy="35013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271466" y="1722411"/>
            <a:ext cx="1474816" cy="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1344654" y="5630649"/>
            <a:ext cx="0" cy="318631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5591623" y="4627884"/>
            <a:ext cx="3373798" cy="12909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C732F">
                  <a:tint val="66000"/>
                  <a:satMod val="160000"/>
                </a:srgbClr>
              </a:gs>
              <a:gs pos="50000">
                <a:srgbClr val="5C732F">
                  <a:tint val="44500"/>
                  <a:satMod val="160000"/>
                </a:srgbClr>
              </a:gs>
              <a:gs pos="100000">
                <a:srgbClr val="5C732F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3, МБОУ СОШ № 11 им. А.С. Пушкина, МБОУ О(С)ОШ № 11, МБОУ СОШ № 27, МБОУ СОШ № 50, МБОУ В(С)ОШ № 14, МБОУ СОШ № 60, МБОУ СОШ № 80, МБОУ СОШ № 81, МБОУ СОШ № 87</a:t>
            </a: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6525107" y="3212975"/>
            <a:ext cx="0" cy="397751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375525" y="5954960"/>
            <a:ext cx="3370757" cy="58195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C732F">
                  <a:tint val="66000"/>
                  <a:satMod val="160000"/>
                </a:srgbClr>
              </a:gs>
              <a:gs pos="50000">
                <a:srgbClr val="5C732F">
                  <a:tint val="44500"/>
                  <a:satMod val="160000"/>
                </a:srgbClr>
              </a:gs>
              <a:gs pos="100000">
                <a:srgbClr val="5C732F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marL="285750" lvl="0" indent="-285750" algn="ctr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помещения школы –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ОУ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ctr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арендованные залы –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ОУ</a:t>
            </a:r>
            <a:endParaRPr lang="ru-RU" sz="16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443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  город Воронеж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</a:t>
            </a:r>
          </a:p>
        </p:txBody>
      </p:sp>
      <p:pic>
        <p:nvPicPr>
          <p:cNvPr id="307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0"/>
            <a:ext cx="500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532440" y="6525344"/>
            <a:ext cx="611560" cy="3326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3544218" y="3284984"/>
            <a:ext cx="2074613" cy="109002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C732F">
                  <a:tint val="66000"/>
                  <a:satMod val="160000"/>
                </a:srgbClr>
              </a:gs>
              <a:gs pos="50000">
                <a:srgbClr val="5C732F">
                  <a:tint val="44500"/>
                  <a:satMod val="160000"/>
                </a:srgbClr>
              </a:gs>
              <a:gs pos="100000">
                <a:srgbClr val="5C732F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Дежурство сотрудников ОВД и ЧОП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2207767" y="1447073"/>
            <a:ext cx="1676548" cy="3197749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27" idx="0"/>
          </p:cNvCxnSpPr>
          <p:nvPr/>
        </p:nvCxnSpPr>
        <p:spPr>
          <a:xfrm>
            <a:off x="1480085" y="1447072"/>
            <a:ext cx="9897" cy="397751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220072" y="1447073"/>
            <a:ext cx="1440160" cy="3197749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562475" y="1447073"/>
            <a:ext cx="9525" cy="1837911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5724128" y="4666465"/>
            <a:ext cx="2508769" cy="12909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C732F">
                  <a:tint val="66000"/>
                  <a:satMod val="160000"/>
                </a:srgbClr>
              </a:gs>
              <a:gs pos="50000">
                <a:srgbClr val="5C732F">
                  <a:tint val="44500"/>
                  <a:satMod val="160000"/>
                </a:srgbClr>
              </a:gs>
              <a:gs pos="100000">
                <a:srgbClr val="5C732F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дополнительных инструктажей с персоналом школы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7452320" y="1447072"/>
            <a:ext cx="0" cy="397751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647352" y="836712"/>
            <a:ext cx="8064896" cy="57606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algn="ctr" defTabSz="102870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безопасных условий для проведения выпускных вечеров</a:t>
            </a:r>
          </a:p>
        </p:txBody>
      </p:sp>
      <p:sp>
        <p:nvSpPr>
          <p:cNvPr id="27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85826" y="1844823"/>
            <a:ext cx="2808312" cy="136815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C732F">
                  <a:tint val="66000"/>
                  <a:satMod val="160000"/>
                </a:srgbClr>
              </a:gs>
              <a:gs pos="50000">
                <a:srgbClr val="5C732F">
                  <a:tint val="44500"/>
                  <a:satMod val="160000"/>
                </a:srgbClr>
              </a:gs>
              <a:gs pos="100000">
                <a:srgbClr val="5C732F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медицинской помощи совместно департаментом здравоохранения ВО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6057729" y="1844824"/>
            <a:ext cx="2907692" cy="136815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C732F">
                  <a:tint val="66000"/>
                  <a:satMod val="160000"/>
                </a:srgbClr>
              </a:gs>
              <a:gs pos="50000">
                <a:srgbClr val="5C732F">
                  <a:tint val="44500"/>
                  <a:satMod val="160000"/>
                </a:srgbClr>
              </a:gs>
              <a:gs pos="100000">
                <a:srgbClr val="5C732F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Дополнительный осмотр помещений и упорядочение пропускного режима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683567" y="4627884"/>
            <a:ext cx="2539502" cy="136815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C732F">
                  <a:tint val="66000"/>
                  <a:satMod val="160000"/>
                </a:srgbClr>
              </a:gs>
              <a:gs pos="50000">
                <a:srgbClr val="5C732F">
                  <a:tint val="44500"/>
                  <a:satMod val="160000"/>
                </a:srgbClr>
              </a:gs>
              <a:gs pos="100000">
                <a:srgbClr val="5C732F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безопасной перевозки выпускников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47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  город Воронеж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</a:t>
            </a:r>
          </a:p>
        </p:txBody>
      </p:sp>
      <p:pic>
        <p:nvPicPr>
          <p:cNvPr id="11267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5000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2708920"/>
            <a:ext cx="8647625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1"/>
            <a:ext cx="9144000" cy="76470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028700"/>
            <a:endParaRPr lang="ru-RU" sz="2000" dirty="0"/>
          </a:p>
        </p:txBody>
      </p:sp>
      <p:sp>
        <p:nvSpPr>
          <p:cNvPr id="16401" name="Rectangle 23"/>
          <p:cNvSpPr>
            <a:spLocks noChangeArrowheads="1"/>
          </p:cNvSpPr>
          <p:nvPr/>
        </p:nvSpPr>
        <p:spPr bwMode="auto">
          <a:xfrm>
            <a:off x="1092450" y="1"/>
            <a:ext cx="72633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  город Воронеж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</a:t>
            </a:r>
          </a:p>
        </p:txBody>
      </p:sp>
      <p:pic>
        <p:nvPicPr>
          <p:cNvPr id="1640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462340" cy="69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16388"/>
          <p:cNvSpPr/>
          <p:nvPr/>
        </p:nvSpPr>
        <p:spPr>
          <a:xfrm>
            <a:off x="722937" y="1772816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предварительных итогах сдачи </a:t>
            </a:r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ЕГЭ» </a:t>
            </a:r>
            <a:endParaRPr lang="ru-RU" sz="5400" dirty="0"/>
          </a:p>
        </p:txBody>
      </p:sp>
      <p:sp>
        <p:nvSpPr>
          <p:cNvPr id="67" name="Rectangle 15"/>
          <p:cNvSpPr>
            <a:spLocks noChangeArrowheads="1"/>
          </p:cNvSpPr>
          <p:nvPr/>
        </p:nvSpPr>
        <p:spPr bwMode="auto">
          <a:xfrm>
            <a:off x="0" y="6594902"/>
            <a:ext cx="9144000" cy="26309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028700"/>
            <a:endParaRPr lang="ru-RU" sz="2000" dirty="0"/>
          </a:p>
        </p:txBody>
      </p:sp>
      <p:pic>
        <p:nvPicPr>
          <p:cNvPr id="68" name="Picture 2" descr="C:\Users\eibelousova\Desktop\EGE-2018_Konsultatsi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51" y="3873996"/>
            <a:ext cx="4480498" cy="25202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1"/>
            <a:ext cx="9144000" cy="7647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028700"/>
            <a:endParaRPr lang="ru-RU" sz="2000" dirty="0"/>
          </a:p>
        </p:txBody>
      </p:sp>
      <p:sp>
        <p:nvSpPr>
          <p:cNvPr id="16401" name="Rectangle 23"/>
          <p:cNvSpPr>
            <a:spLocks noChangeArrowheads="1"/>
          </p:cNvSpPr>
          <p:nvPr/>
        </p:nvSpPr>
        <p:spPr bwMode="auto">
          <a:xfrm>
            <a:off x="2123728" y="116632"/>
            <a:ext cx="54888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  город Воронеж</a:t>
            </a:r>
          </a:p>
          <a:p>
            <a:pPr algn="ctr"/>
            <a:r>
              <a:rPr lang="ru-RU" b="1" dirty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</a:t>
            </a:r>
          </a:p>
        </p:txBody>
      </p:sp>
      <p:pic>
        <p:nvPicPr>
          <p:cNvPr id="1640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462340" cy="69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9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1363898" y="825699"/>
            <a:ext cx="6696744" cy="57606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algn="ctr" defTabSz="102870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Технологическое обеспечение ЕГЭ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10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3879590" y="1646734"/>
            <a:ext cx="1512168" cy="57606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7B953">
                  <a:tint val="66000"/>
                  <a:satMod val="160000"/>
                </a:srgbClr>
              </a:gs>
              <a:gs pos="50000">
                <a:srgbClr val="97B953">
                  <a:tint val="44500"/>
                  <a:satMod val="160000"/>
                </a:srgbClr>
              </a:gs>
              <a:gs pos="100000">
                <a:srgbClr val="97B95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algn="ctr" defTabSz="102870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 ППЭ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11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5794682" y="3529161"/>
            <a:ext cx="3177982" cy="90795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7B953">
                  <a:tint val="66000"/>
                  <a:satMod val="160000"/>
                </a:srgbClr>
              </a:gs>
              <a:gs pos="50000">
                <a:srgbClr val="97B953">
                  <a:tint val="44500"/>
                  <a:satMod val="160000"/>
                </a:srgbClr>
              </a:gs>
              <a:gs pos="100000">
                <a:srgbClr val="97B953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algn="ctr" defTabSz="1028700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высокоскоростные </a:t>
            </a:r>
          </a:p>
          <a:p>
            <a:pPr algn="ctr" defTabSz="1028700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принтеры, сканеры, </a:t>
            </a:r>
          </a:p>
          <a:p>
            <a:pPr algn="ctr" defTabSz="1028700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оборудование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12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6363866" y="2042939"/>
            <a:ext cx="2448272" cy="112618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7B953">
                  <a:tint val="66000"/>
                  <a:satMod val="160000"/>
                </a:srgbClr>
              </a:gs>
              <a:gs pos="50000">
                <a:srgbClr val="97B953">
                  <a:tint val="44500"/>
                  <a:satMod val="160000"/>
                </a:srgbClr>
              </a:gs>
              <a:gs pos="100000">
                <a:srgbClr val="97B95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algn="ctr" defTabSz="1028700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ехнология печати полного комплекта экзаменационных материалов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323528" y="2128268"/>
            <a:ext cx="1944216" cy="57606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7B953">
                  <a:tint val="66000"/>
                  <a:satMod val="160000"/>
                </a:srgbClr>
              </a:gs>
              <a:gs pos="50000">
                <a:srgbClr val="97B953">
                  <a:tint val="44500"/>
                  <a:satMod val="160000"/>
                </a:srgbClr>
              </a:gs>
              <a:gs pos="100000">
                <a:srgbClr val="97B953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algn="ctr" defTabSz="1028700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видеонаблюдение</a:t>
            </a:r>
            <a:endParaRPr lang="en-US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2115394" y="3263056"/>
            <a:ext cx="1872208" cy="72008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7B953">
                  <a:tint val="66000"/>
                  <a:satMod val="160000"/>
                </a:srgbClr>
              </a:gs>
              <a:gs pos="50000">
                <a:srgbClr val="97B953">
                  <a:tint val="44500"/>
                  <a:satMod val="160000"/>
                </a:srgbClr>
              </a:gs>
              <a:gs pos="100000">
                <a:srgbClr val="97B95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algn="ctr" defTabSz="1028700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 подавления связи</a:t>
            </a:r>
            <a:endParaRPr lang="en-US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1350976" y="4640558"/>
            <a:ext cx="6552728" cy="57606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algn="ctr" defTabSz="102870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безопасных условий для проведения ЕГЭ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551508" y="5719564"/>
            <a:ext cx="2098104" cy="72008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7B953">
                  <a:tint val="66000"/>
                  <a:satMod val="160000"/>
                </a:srgbClr>
              </a:gs>
              <a:gs pos="50000">
                <a:srgbClr val="97B953">
                  <a:tint val="44500"/>
                  <a:satMod val="160000"/>
                </a:srgbClr>
              </a:gs>
              <a:gs pos="100000">
                <a:srgbClr val="97B953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algn="ctr" defTabSz="1028700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присутствие в ППЭ сотрудников </a:t>
            </a:r>
          </a:p>
          <a:p>
            <a:pPr algn="ctr" defTabSz="1028700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ОВД и ЧОП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6444208" y="5732834"/>
            <a:ext cx="2124236" cy="72008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7B953">
                  <a:tint val="66000"/>
                  <a:satMod val="160000"/>
                </a:srgbClr>
              </a:gs>
              <a:gs pos="50000">
                <a:srgbClr val="97B953">
                  <a:tint val="44500"/>
                  <a:satMod val="160000"/>
                </a:srgbClr>
              </a:gs>
              <a:gs pos="100000">
                <a:srgbClr val="97B953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marL="342900" indent="-342900" algn="ctr" defTabSz="1028700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присутствие </a:t>
            </a:r>
          </a:p>
          <a:p>
            <a:pPr marL="342900" indent="-342900" algn="ctr" defTabSz="1028700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ППЭ медицинских работников</a:t>
            </a:r>
          </a:p>
        </p:txBody>
      </p:sp>
      <p:sp>
        <p:nvSpPr>
          <p:cNvPr id="57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3123506" y="5514352"/>
            <a:ext cx="2880320" cy="126876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7B953">
                  <a:tint val="66000"/>
                  <a:satMod val="160000"/>
                </a:srgbClr>
              </a:gs>
              <a:gs pos="50000">
                <a:srgbClr val="97B953">
                  <a:tint val="44500"/>
                  <a:satMod val="160000"/>
                </a:srgbClr>
              </a:gs>
              <a:gs pos="100000">
                <a:srgbClr val="97B953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algn="ctr" defTabSz="1028700"/>
            <a:r>
              <a:rPr lang="ru-RU" sz="1600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бесперебойное обеспечение</a:t>
            </a:r>
          </a:p>
          <a:p>
            <a:pPr marL="342900" indent="-342900" defTabSz="102870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электроэнергией,</a:t>
            </a:r>
          </a:p>
          <a:p>
            <a:pPr marL="342900" indent="-342900" defTabSz="102870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водой,</a:t>
            </a:r>
          </a:p>
          <a:p>
            <a:pPr marL="342900" indent="-342900" defTabSz="1028700">
              <a:buFont typeface="Arial" pitchFamily="34" charset="0"/>
              <a:buChar char="•"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оступом в сеть Интернет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338477" y="1882627"/>
            <a:ext cx="961715" cy="481905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2267744" y="1747986"/>
            <a:ext cx="1548172" cy="616546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3203848" y="2222798"/>
            <a:ext cx="612070" cy="104025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495287" y="3169121"/>
            <a:ext cx="0" cy="36004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7319999" y="5216622"/>
            <a:ext cx="267875" cy="50294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4480054" y="5216622"/>
            <a:ext cx="0" cy="36004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46" idx="0"/>
          </p:cNvCxnSpPr>
          <p:nvPr/>
        </p:nvCxnSpPr>
        <p:spPr>
          <a:xfrm flipH="1">
            <a:off x="1600560" y="5216622"/>
            <a:ext cx="226802" cy="50294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82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  город Воронеж</a:t>
            </a:r>
          </a:p>
          <a:p>
            <a:pPr algn="ctr">
              <a:defRPr/>
            </a:pPr>
            <a:r>
              <a:rPr lang="ru-RU" b="1" dirty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</a:t>
            </a:r>
          </a:p>
        </p:txBody>
      </p:sp>
      <p:pic>
        <p:nvPicPr>
          <p:cNvPr id="307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0"/>
            <a:ext cx="500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395536" y="908720"/>
            <a:ext cx="8352928" cy="10081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algn="ctr" defTabSz="1028700"/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выпускников ОУ городского округа г. Воронеж в государственной итоговой аттестации (ГИА) в форме ЕГЭ</a:t>
            </a:r>
          </a:p>
        </p:txBody>
      </p:sp>
      <p:pic>
        <p:nvPicPr>
          <p:cNvPr id="1026" name="Picture 2" descr="C:\Documents and Settings\eibelousova\Рабочий стол\56.png"/>
          <p:cNvPicPr>
            <a:picLocks noChangeAspect="1" noChangeArrowheads="1"/>
          </p:cNvPicPr>
          <p:nvPr/>
        </p:nvPicPr>
        <p:blipFill rotWithShape="1">
          <a:blip r:embed="rId4" cstate="print"/>
          <a:srcRect t="20237"/>
          <a:stretch/>
        </p:blipFill>
        <p:spPr bwMode="auto">
          <a:xfrm>
            <a:off x="2987824" y="5167833"/>
            <a:ext cx="3312368" cy="1323038"/>
          </a:xfrm>
          <a:prstGeom prst="rect">
            <a:avLst/>
          </a:prstGeom>
          <a:noFill/>
        </p:spPr>
      </p:pic>
      <p:sp>
        <p:nvSpPr>
          <p:cNvPr id="11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827584" y="2132856"/>
            <a:ext cx="2664296" cy="43204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algn="ctr" defTabSz="1028700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выпускников: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6300192" y="2924944"/>
            <a:ext cx="1512168" cy="50405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marL="342900" indent="-342900" algn="ctr" defTabSz="1028700"/>
            <a:r>
              <a:rPr lang="ru-RU" sz="2000" b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4812</a:t>
            </a:r>
            <a:r>
              <a:rPr lang="en-US" sz="2000" b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  <a:endParaRPr lang="ru-RU" sz="2000" b="1" dirty="0">
              <a:solidFill>
                <a:srgbClr val="5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799728" y="2924944"/>
            <a:ext cx="2664296" cy="201622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algn="ctr" defTabSz="1028700"/>
            <a:r>
              <a:rPr lang="ru-RU" sz="2000" b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2016 г. – 4825 чел.</a:t>
            </a:r>
          </a:p>
          <a:p>
            <a:pPr algn="ctr" defTabSz="1028700"/>
            <a:endParaRPr lang="ru-RU" sz="1600" b="1" dirty="0" smtClean="0">
              <a:solidFill>
                <a:srgbClr val="68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28700"/>
            <a:r>
              <a:rPr lang="ru-RU" sz="2000" b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2017 г. – 4888 чел.</a:t>
            </a:r>
          </a:p>
          <a:p>
            <a:pPr algn="ctr" defTabSz="1028700"/>
            <a:endParaRPr lang="ru-RU" sz="2000" b="1" dirty="0" smtClean="0">
              <a:solidFill>
                <a:srgbClr val="68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28700"/>
            <a:r>
              <a:rPr lang="ru-RU" sz="2000" b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2018 г. – 5267 чел. </a:t>
            </a:r>
          </a:p>
          <a:p>
            <a:pPr algn="ctr" defTabSz="1028700"/>
            <a:endParaRPr lang="ru-RU" sz="1600" b="1" dirty="0" smtClean="0">
              <a:solidFill>
                <a:srgbClr val="6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6300192" y="3645024"/>
            <a:ext cx="1512168" cy="50405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marL="342900" indent="-342900" algn="ctr" defTabSz="1028700"/>
            <a:r>
              <a:rPr lang="ru-RU" sz="2000" b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4864 чел.</a:t>
            </a:r>
          </a:p>
        </p:txBody>
      </p:sp>
      <p:sp>
        <p:nvSpPr>
          <p:cNvPr id="20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6300192" y="4293096"/>
            <a:ext cx="1512168" cy="86409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marL="342900" indent="-342900" defTabSz="1028700"/>
            <a:r>
              <a:rPr lang="ru-RU" sz="2000" b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5235 чел.</a:t>
            </a:r>
            <a:r>
              <a:rPr lang="en-US" sz="2000" b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54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1028700"/>
            <a:r>
              <a:rPr lang="en-US" sz="1100" b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100" b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по состоянию на </a:t>
            </a:r>
            <a:r>
              <a:rPr lang="en-US" sz="1100" b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100" b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1100" b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06</a:t>
            </a:r>
            <a:r>
              <a:rPr lang="ru-RU" sz="1100" b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100" b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1100" b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100" b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100" b="1" dirty="0">
              <a:solidFill>
                <a:srgbClr val="5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5652120" y="2132856"/>
            <a:ext cx="2664296" cy="43204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algn="ctr" defTabSz="1028700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Приняли участие: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3717" y="6208167"/>
            <a:ext cx="1420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ЕГЭ - 2018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108237" y="2564904"/>
            <a:ext cx="0" cy="43065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851920" y="3223457"/>
            <a:ext cx="1800200" cy="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056276" y="2564904"/>
            <a:ext cx="0" cy="43065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851920" y="3905808"/>
            <a:ext cx="1800200" cy="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851920" y="4599781"/>
            <a:ext cx="1800200" cy="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  город Воронеж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</a:t>
            </a:r>
          </a:p>
        </p:txBody>
      </p:sp>
      <p:pic>
        <p:nvPicPr>
          <p:cNvPr id="307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0"/>
            <a:ext cx="500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97405788"/>
              </p:ext>
            </p:extLst>
          </p:nvPr>
        </p:nvGraphicFramePr>
        <p:xfrm>
          <a:off x="107504" y="1880828"/>
          <a:ext cx="820891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683568" y="908720"/>
            <a:ext cx="7776864" cy="72008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A5C26A">
                  <a:tint val="66000"/>
                  <a:satMod val="160000"/>
                </a:srgbClr>
              </a:gs>
              <a:gs pos="50000">
                <a:srgbClr val="A5C26A">
                  <a:tint val="44500"/>
                  <a:satMod val="160000"/>
                </a:srgbClr>
              </a:gs>
              <a:gs pos="100000">
                <a:srgbClr val="A5C26A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algn="ctr">
            <a:solidFill>
              <a:srgbClr val="0066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algn="ctr" defTabSz="102870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выпускников МБОУ городского округа г. Воронеж </a:t>
            </a:r>
          </a:p>
          <a:p>
            <a:pPr algn="ctr" defTabSz="102870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ГИА в форме ЕГЭ</a:t>
            </a:r>
          </a:p>
        </p:txBody>
      </p:sp>
      <p:pic>
        <p:nvPicPr>
          <p:cNvPr id="1027" name="Picture 3" descr="C:\Users\eibelousova\Desktop\df7c7d6346d39d032e5e543ea765c5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05064"/>
            <a:ext cx="2835399" cy="21239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  город Воронеж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</a:t>
            </a:r>
          </a:p>
        </p:txBody>
      </p:sp>
      <p:pic>
        <p:nvPicPr>
          <p:cNvPr id="307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425843" cy="66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0" y="692696"/>
            <a:ext cx="9144000" cy="432048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algn="ctr" defTabSz="102870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Предварительные результаты  ГИА в форме ЕГЭ (по состоянию на 25.06.2018)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787708198"/>
              </p:ext>
            </p:extLst>
          </p:nvPr>
        </p:nvGraphicFramePr>
        <p:xfrm>
          <a:off x="179512" y="1196752"/>
          <a:ext cx="878497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1187624" y="1412776"/>
            <a:ext cx="1800200" cy="288032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marL="342900" indent="-342900" algn="ctr" defTabSz="1028700"/>
            <a:r>
              <a:rPr lang="ru-RU" sz="1600" b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Средний балл</a:t>
            </a:r>
            <a:endParaRPr lang="ru-RU" sz="1600" b="1" dirty="0">
              <a:solidFill>
                <a:srgbClr val="5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  город Воронеж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</a:t>
            </a:r>
          </a:p>
        </p:txBody>
      </p:sp>
      <p:pic>
        <p:nvPicPr>
          <p:cNvPr id="307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425843" cy="66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0" y="692696"/>
            <a:ext cx="9144000" cy="432048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algn="ctr" defTabSz="102870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Предварительные результаты  ГИА в форме ЕГЭ (по состоянию на 25.06.2018)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776672931"/>
              </p:ext>
            </p:extLst>
          </p:nvPr>
        </p:nvGraphicFramePr>
        <p:xfrm>
          <a:off x="107421" y="1267026"/>
          <a:ext cx="8858000" cy="5590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323528" y="1229969"/>
            <a:ext cx="4248472" cy="288032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2700" algn="ctr">
            <a:noFill/>
            <a:round/>
            <a:headEnd/>
            <a:tailEnd/>
          </a:ln>
        </p:spPr>
        <p:txBody>
          <a:bodyPr lIns="102870" tIns="51435" rIns="102870" bIns="51435" anchor="ctr"/>
          <a:lstStyle/>
          <a:p>
            <a:pPr marL="342900" indent="-342900" algn="ctr" defTabSz="1028700"/>
            <a:r>
              <a:rPr lang="ru-RU" sz="1600" b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преодолели</a:t>
            </a:r>
            <a:r>
              <a:rPr lang="ru-RU" sz="1600" b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 минимальный порог (%)</a:t>
            </a:r>
            <a:endParaRPr lang="ru-RU" sz="1600" b="1" dirty="0">
              <a:solidFill>
                <a:srgbClr val="5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  город Воронеж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</a:t>
            </a:r>
          </a:p>
        </p:txBody>
      </p:sp>
      <p:pic>
        <p:nvPicPr>
          <p:cNvPr id="307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425843" cy="66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647352" y="836712"/>
            <a:ext cx="8064896" cy="57606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algn="ctr" defTabSz="102870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Обучающиеся, получившие 100 баллов на ГИА в форме ЕГЭ </a:t>
            </a:r>
          </a:p>
          <a:p>
            <a:pPr algn="ctr" defTabSz="102870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(по состоянию на 25.06.2017)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861044598"/>
              </p:ext>
            </p:extLst>
          </p:nvPr>
        </p:nvGraphicFramePr>
        <p:xfrm>
          <a:off x="75204" y="1557139"/>
          <a:ext cx="8890217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2843808" y="5067259"/>
            <a:ext cx="2520280" cy="126521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C732F">
                  <a:tint val="66000"/>
                  <a:satMod val="160000"/>
                </a:srgbClr>
              </a:gs>
              <a:gs pos="50000">
                <a:srgbClr val="5C732F">
                  <a:tint val="44500"/>
                  <a:satMod val="160000"/>
                </a:srgbClr>
              </a:gs>
              <a:gs pos="100000">
                <a:srgbClr val="5C732F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marL="342900" indent="-342900" algn="ctr" defTabSz="1028700"/>
            <a:endParaRPr lang="ru-RU" sz="1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defTabSz="1028700"/>
            <a:endParaRPr lang="ru-RU" sz="1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defTabSz="1028700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1 </a:t>
            </a:r>
            <a:r>
              <a:rPr lang="ru-RU" sz="1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стобалльнику</a:t>
            </a:r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из 5 МБОУ:</a:t>
            </a:r>
          </a:p>
          <a:p>
            <a:pPr marL="342900" indent="-342900" defTabSz="1028700">
              <a:buFont typeface="Arial" pitchFamily="34" charset="0"/>
              <a:buChar char="•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МБОУ СОШ № 28  УИОП</a:t>
            </a:r>
          </a:p>
          <a:p>
            <a:pPr marL="342900" indent="-342900" defTabSz="1028700">
              <a:buFont typeface="Arial" pitchFamily="34" charset="0"/>
              <a:buChar char="•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МБОУ СОШ № 55</a:t>
            </a:r>
          </a:p>
          <a:p>
            <a:pPr marL="342900" indent="-342900" defTabSz="1028700">
              <a:buFont typeface="Arial" pitchFamily="34" charset="0"/>
              <a:buChar char="•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МБОУ СОШ № 74</a:t>
            </a:r>
          </a:p>
          <a:p>
            <a:pPr marL="342900" indent="-342900" defTabSz="1028700">
              <a:buFont typeface="Arial" pitchFamily="34" charset="0"/>
              <a:buChar char="•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МБОУ гимназия им.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ак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Н.Г. Басова</a:t>
            </a:r>
          </a:p>
          <a:p>
            <a:pPr marL="342900" indent="-342900" defTabSz="1028700">
              <a:buFont typeface="Arial" pitchFamily="34" charset="0"/>
              <a:buChar char="•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МБОУ Лицей № 1</a:t>
            </a:r>
          </a:p>
          <a:p>
            <a:pPr marL="342900" indent="-342900" algn="ctr" defTabSz="1028700"/>
            <a:endParaRPr lang="ru-RU" sz="1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defTabSz="102870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5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5438353" y="4439405"/>
            <a:ext cx="2040258" cy="79139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C732F">
                  <a:tint val="66000"/>
                  <a:satMod val="160000"/>
                </a:srgbClr>
              </a:gs>
              <a:gs pos="50000">
                <a:srgbClr val="5C732F">
                  <a:tint val="44500"/>
                  <a:satMod val="160000"/>
                </a:srgbClr>
              </a:gs>
              <a:gs pos="100000">
                <a:srgbClr val="5C732F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1стобалльник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из 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МБОУ гимназия им.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ак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Н.Г. Басова при ВГУ 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7004898" y="5588545"/>
            <a:ext cx="1943283" cy="79139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C732F">
                  <a:tint val="66000"/>
                  <a:satMod val="160000"/>
                </a:srgbClr>
              </a:gs>
              <a:gs pos="50000">
                <a:srgbClr val="5C732F">
                  <a:tint val="44500"/>
                  <a:satMod val="160000"/>
                </a:srgbClr>
              </a:gs>
              <a:gs pos="100000">
                <a:srgbClr val="5C732F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стобалльник</a:t>
            </a:r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из МБОУ гимназия им. А.В. Кольцова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103734" y="4203858"/>
            <a:ext cx="2452042" cy="86340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C732F">
                  <a:tint val="66000"/>
                  <a:satMod val="160000"/>
                </a:srgbClr>
              </a:gs>
              <a:gs pos="50000">
                <a:srgbClr val="5C732F">
                  <a:tint val="44500"/>
                  <a:satMod val="160000"/>
                </a:srgbClr>
              </a:gs>
              <a:gs pos="100000">
                <a:srgbClr val="5C732F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3 </a:t>
            </a:r>
            <a:r>
              <a:rPr lang="ru-RU" sz="1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стобалльника</a:t>
            </a:r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из 2 МБОУ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МБОУ  гимназия им. А.В. Кольцова,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МБОУ СОШ № 13 с УИОП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1115616" y="3835570"/>
            <a:ext cx="0" cy="34142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103734" y="5123640"/>
            <a:ext cx="2452042" cy="51968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C732F">
                  <a:tint val="66000"/>
                  <a:satMod val="160000"/>
                </a:srgbClr>
              </a:gs>
              <a:gs pos="50000">
                <a:srgbClr val="5C732F">
                  <a:tint val="44500"/>
                  <a:satMod val="160000"/>
                </a:srgbClr>
              </a:gs>
              <a:gs pos="100000">
                <a:srgbClr val="5C732F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marL="342900" indent="-342900" algn="ctr" defTabSz="1028700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стобалльника</a:t>
            </a:r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из 1 МБОУ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ctr" defTabSz="102870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МБОУ Лицей № 1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7" descr="Упаковочная бумага"/>
          <p:cNvSpPr>
            <a:spLocks noChangeArrowheads="1"/>
          </p:cNvSpPr>
          <p:nvPr/>
        </p:nvSpPr>
        <p:spPr bwMode="auto">
          <a:xfrm>
            <a:off x="103734" y="5691742"/>
            <a:ext cx="2452042" cy="51968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C732F">
                  <a:tint val="66000"/>
                  <a:satMod val="160000"/>
                </a:srgbClr>
              </a:gs>
              <a:gs pos="50000">
                <a:srgbClr val="5C732F">
                  <a:tint val="44500"/>
                  <a:satMod val="160000"/>
                </a:srgbClr>
              </a:gs>
              <a:gs pos="100000">
                <a:srgbClr val="5C732F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marL="342900" indent="-342900" algn="ctr" defTabSz="1028700"/>
            <a:r>
              <a:rPr lang="ru-RU" sz="1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1 </a:t>
            </a:r>
            <a:r>
              <a:rPr lang="ru-RU" sz="1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стобалльнику</a:t>
            </a:r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из 20 МБОУ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7812360" y="3575101"/>
            <a:ext cx="0" cy="2013444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491880" y="3862438"/>
            <a:ext cx="0" cy="1207626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149677" y="3575101"/>
            <a:ext cx="0" cy="86235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1"/>
            <a:ext cx="9144000" cy="76470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028700"/>
            <a:endParaRPr lang="ru-RU" sz="2000" dirty="0"/>
          </a:p>
        </p:txBody>
      </p:sp>
      <p:sp>
        <p:nvSpPr>
          <p:cNvPr id="16401" name="Rectangle 23"/>
          <p:cNvSpPr>
            <a:spLocks noChangeArrowheads="1"/>
          </p:cNvSpPr>
          <p:nvPr/>
        </p:nvSpPr>
        <p:spPr bwMode="auto">
          <a:xfrm>
            <a:off x="1092450" y="1"/>
            <a:ext cx="72633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  город Воронеж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</a:t>
            </a:r>
          </a:p>
        </p:txBody>
      </p:sp>
      <p:pic>
        <p:nvPicPr>
          <p:cNvPr id="1640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462340" cy="69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16388"/>
          <p:cNvSpPr/>
          <p:nvPr/>
        </p:nvSpPr>
        <p:spPr>
          <a:xfrm>
            <a:off x="467544" y="1124744"/>
            <a:ext cx="80312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организации и проведении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территории городского округа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Воронеж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выпускных вечеров в муниципальных образовательных учреждениях»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Rectangle 15"/>
          <p:cNvSpPr>
            <a:spLocks noChangeArrowheads="1"/>
          </p:cNvSpPr>
          <p:nvPr/>
        </p:nvSpPr>
        <p:spPr bwMode="auto">
          <a:xfrm>
            <a:off x="0" y="6594902"/>
            <a:ext cx="9144000" cy="26309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028700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40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3959</TotalTime>
  <Words>792</Words>
  <Application>Microsoft Office PowerPoint</Application>
  <PresentationFormat>Экран (4:3)</PresentationFormat>
  <Paragraphs>183</Paragraphs>
  <Slides>13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УФБП АГО Г ВОРОНЕЖ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Ковалева-О-С</dc:creator>
  <cp:lastModifiedBy>Алексеев И.М.</cp:lastModifiedBy>
  <cp:revision>435</cp:revision>
  <dcterms:created xsi:type="dcterms:W3CDTF">2014-04-16T07:09:19Z</dcterms:created>
  <dcterms:modified xsi:type="dcterms:W3CDTF">2018-06-25T12:46:16Z</dcterms:modified>
</cp:coreProperties>
</file>