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14"/>
  </p:notesMasterIdLst>
  <p:sldIdLst>
    <p:sldId id="540" r:id="rId2"/>
    <p:sldId id="489" r:id="rId3"/>
    <p:sldId id="474" r:id="rId4"/>
    <p:sldId id="536" r:id="rId5"/>
    <p:sldId id="471" r:id="rId6"/>
    <p:sldId id="534" r:id="rId7"/>
    <p:sldId id="543" r:id="rId8"/>
    <p:sldId id="482" r:id="rId9"/>
    <p:sldId id="480" r:id="rId10"/>
    <p:sldId id="484" r:id="rId11"/>
    <p:sldId id="486" r:id="rId12"/>
    <p:sldId id="49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6926713-255F-4A7F-901F-217FC6EA0A04}">
          <p14:sldIdLst>
            <p14:sldId id="540"/>
            <p14:sldId id="489"/>
            <p14:sldId id="474"/>
            <p14:sldId id="536"/>
            <p14:sldId id="471"/>
            <p14:sldId id="534"/>
            <p14:sldId id="543"/>
            <p14:sldId id="482"/>
            <p14:sldId id="480"/>
            <p14:sldId id="484"/>
            <p14:sldId id="486"/>
            <p14:sldId id="49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544"/>
    <a:srgbClr val="F79F57"/>
    <a:srgbClr val="F47914"/>
    <a:srgbClr val="D8670A"/>
    <a:srgbClr val="F6903C"/>
    <a:srgbClr val="BED395"/>
    <a:srgbClr val="647D33"/>
    <a:srgbClr val="93B64E"/>
    <a:srgbClr val="ABC674"/>
    <a:srgbClr val="E547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02" autoAdjust="0"/>
    <p:restoredTop sz="94598" autoAdjust="0"/>
  </p:normalViewPr>
  <p:slideViewPr>
    <p:cSldViewPr>
      <p:cViewPr>
        <p:scale>
          <a:sx n="100" d="100"/>
          <a:sy n="100" d="100"/>
        </p:scale>
        <p:origin x="-132" y="-270"/>
      </p:cViewPr>
      <p:guideLst>
        <p:guide orient="horz" pos="2160"/>
        <p:guide pos="2925"/>
      </p:guideLst>
    </p:cSldViewPr>
  </p:slideViewPr>
  <p:outlineViewPr>
    <p:cViewPr>
      <p:scale>
        <a:sx n="33" d="100"/>
        <a:sy n="33" d="100"/>
      </p:scale>
      <p:origin x="0" y="210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90"/>
      <c:rAngAx val="1"/>
    </c:view3D>
    <c:floor>
      <c:thickness val="0"/>
      <c:spPr>
        <a:ln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0884276338085614"/>
          <c:y val="1.2161948335706815E-3"/>
          <c:w val="0.66918675226242108"/>
          <c:h val="0.852953287377240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0" h="0"/>
              <a:bevelB w="0" h="635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5B5B"/>
              </a:solidFill>
              <a:scene3d>
                <a:camera prst="orthographicFront"/>
                <a:lightRig rig="threePt" dir="t"/>
              </a:scene3d>
              <a:sp3d>
                <a:bevelT w="0" h="0"/>
                <a:bevelB w="0" h="6350"/>
              </a:sp3d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scene3d>
                <a:camera prst="orthographicFront"/>
                <a:lightRig rig="threePt" dir="t"/>
              </a:scene3d>
              <a:sp3d>
                <a:bevelT w="0" h="0"/>
                <a:bevelB w="0" h="6350"/>
              </a:sp3d>
            </c:spPr>
          </c:dPt>
          <c:dPt>
            <c:idx val="2"/>
            <c:invertIfNegative val="0"/>
            <c:bubble3D val="0"/>
            <c:spPr>
              <a:solidFill>
                <a:srgbClr val="ABC674"/>
              </a:solidFill>
              <a:scene3d>
                <a:camera prst="orthographicFront"/>
                <a:lightRig rig="threePt" dir="t"/>
              </a:scene3d>
              <a:sp3d>
                <a:bevelT w="0" h="0"/>
                <a:bevelB w="0" h="6350"/>
              </a:sp3d>
            </c:spPr>
          </c:dPt>
          <c:dPt>
            <c:idx val="3"/>
            <c:invertIfNegative val="0"/>
            <c:bubble3D val="0"/>
            <c:spPr>
              <a:solidFill>
                <a:srgbClr val="EF8DB0"/>
              </a:solidFill>
              <a:scene3d>
                <a:camera prst="orthographicFront"/>
                <a:lightRig rig="threePt" dir="t"/>
              </a:scene3d>
              <a:sp3d>
                <a:bevelT w="0" h="0"/>
                <a:bevelB w="0" h="6350"/>
              </a:sp3d>
            </c:spPr>
          </c:dPt>
          <c:dPt>
            <c:idx val="4"/>
            <c:invertIfNegative val="0"/>
            <c:bubble3D val="0"/>
            <c:spPr>
              <a:solidFill>
                <a:srgbClr val="B469FF"/>
              </a:solidFill>
              <a:scene3d>
                <a:camera prst="orthographicFront"/>
                <a:lightRig rig="threePt" dir="t"/>
              </a:scene3d>
              <a:sp3d>
                <a:bevelT w="0" h="0"/>
                <a:bevelB w="0" h="6350"/>
              </a:sp3d>
            </c:spPr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0" h="0"/>
                <a:bevelB w="0" h="6350"/>
              </a:sp3d>
            </c:spPr>
          </c:dPt>
          <c:dLbls>
            <c:dLbl>
              <c:idx val="0"/>
              <c:layout>
                <c:manualLayout>
                  <c:x val="4.7935727008608188E-2"/>
                  <c:y val="8.39853772861226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195715133907212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3241564610234272E-2"/>
                  <c:y val="5.59902515240811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3073380093256778E-2"/>
                  <c:y val="-2.7995125762040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033636903395488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3.050455355093248E-2"/>
                  <c:y val="5.59902515240811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>
                    <a:solidFill>
                      <a:srgbClr val="4D7F4D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Железнодорожный район</c:v>
                </c:pt>
                <c:pt idx="1">
                  <c:v>Коминтерновский район</c:v>
                </c:pt>
                <c:pt idx="2">
                  <c:v>Левобережный район</c:v>
                </c:pt>
                <c:pt idx="3">
                  <c:v>Ленинский район</c:v>
                </c:pt>
                <c:pt idx="4">
                  <c:v>Советский район</c:v>
                </c:pt>
                <c:pt idx="5">
                  <c:v>Центральный район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</c:v>
                </c:pt>
                <c:pt idx="1">
                  <c:v>16</c:v>
                </c:pt>
                <c:pt idx="2">
                  <c:v>16</c:v>
                </c:pt>
                <c:pt idx="3">
                  <c:v>14</c:v>
                </c:pt>
                <c:pt idx="4">
                  <c:v>22</c:v>
                </c:pt>
                <c:pt idx="5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4"/>
        <c:gapDepth val="500"/>
        <c:shape val="cylinder"/>
        <c:axId val="21800832"/>
        <c:axId val="21802368"/>
        <c:axId val="0"/>
      </c:bar3DChart>
      <c:catAx>
        <c:axId val="2180083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4D7F4D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802368"/>
        <c:crosses val="autoZero"/>
        <c:auto val="1"/>
        <c:lblAlgn val="l"/>
        <c:lblOffset val="100"/>
        <c:tickLblSkip val="1"/>
        <c:noMultiLvlLbl val="0"/>
      </c:catAx>
      <c:valAx>
        <c:axId val="21802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80083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ln>
      <a:noFill/>
    </a:ln>
  </c:spPr>
  <c:txPr>
    <a:bodyPr anchor="t"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0.0169</cdr:x>
      <cdr:y>0.13115</cdr:y>
    </cdr:from>
    <cdr:to>
      <cdr:x>0.0507</cdr:x>
      <cdr:y>0.20817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6" y="576064"/>
          <a:ext cx="288032" cy="3383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D835E-BCB4-45A3-9DF9-751E3160C49A}" type="datetimeFigureOut">
              <a:rPr lang="ru-RU" smtClean="0"/>
              <a:pPr/>
              <a:t>25.06.2018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50811-9CDF-41DC-ABF3-2895072FA5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988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204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36D5E-6020-46EF-9909-D29EAE976F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5A414-6612-49FB-852D-959D9304D6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66984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36D5E-6020-46EF-9909-D29EAE976F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5A414-6612-49FB-852D-959D9304D6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14802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36D5E-6020-46EF-9909-D29EAE976F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5A414-6612-49FB-852D-959D9304D6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56157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36D5E-6020-46EF-9909-D29EAE976F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5A414-6612-49FB-852D-959D9304D6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72201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36D5E-6020-46EF-9909-D29EAE976F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5A414-6612-49FB-852D-959D9304D6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51523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36D5E-6020-46EF-9909-D29EAE976F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5A414-6612-49FB-852D-959D9304D6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6666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36D5E-6020-46EF-9909-D29EAE976F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5A414-6612-49FB-852D-959D9304D6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06500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36D5E-6020-46EF-9909-D29EAE976F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5A414-6612-49FB-852D-959D9304D6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84498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36D5E-6020-46EF-9909-D29EAE976F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5A414-6612-49FB-852D-959D9304D6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69753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36D5E-6020-46EF-9909-D29EAE976F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5A414-6612-49FB-852D-959D9304D6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27065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36D5E-6020-46EF-9909-D29EAE976F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5A414-6612-49FB-852D-959D9304D6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51867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36D5E-6020-46EF-9909-D29EAE976F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5A414-6612-49FB-852D-959D9304D6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3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0" y="903492"/>
            <a:ext cx="9144001" cy="595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4" descr="prezentacia-voronezh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357166"/>
            <a:ext cx="28438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  <a:latin typeface="Times New Roman" pitchFamily="18" charset="0"/>
              </a:rPr>
              <a:t>Администрация 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</a:rPr>
              <a:t>городского</a:t>
            </a:r>
          </a:p>
          <a:p>
            <a:pPr algn="ctr"/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1200" b="1" i="1" dirty="0">
                <a:solidFill>
                  <a:schemeClr val="bg1"/>
                </a:solidFill>
                <a:latin typeface="Times New Roman" pitchFamily="18" charset="0"/>
              </a:rPr>
              <a:t>округа  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</a:rPr>
              <a:t>город </a:t>
            </a:r>
            <a:r>
              <a:rPr lang="ru-RU" sz="1200" b="1" i="1" dirty="0">
                <a:solidFill>
                  <a:schemeClr val="bg1"/>
                </a:solidFill>
                <a:latin typeface="Times New Roman" pitchFamily="18" charset="0"/>
              </a:rPr>
              <a:t>Воронеж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143636" y="357166"/>
            <a:ext cx="30003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  <a:latin typeface="Times New Roman" pitchFamily="18" charset="0"/>
              </a:rPr>
              <a:t>Управление </a:t>
            </a:r>
            <a:endParaRPr lang="ru-RU" sz="1200" b="1" i="1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</a:rPr>
              <a:t>жилищно-коммунального хозяйства</a:t>
            </a:r>
            <a:endParaRPr lang="ru-RU" sz="1200" b="1" i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43710"/>
            <a:ext cx="9144000" cy="214290"/>
          </a:xfrm>
          <a:prstGeom prst="rect">
            <a:avLst/>
          </a:prstGeom>
          <a:solidFill>
            <a:srgbClr val="44693B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896036" y="5661248"/>
            <a:ext cx="4247964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Исполняющий обязанности </a:t>
            </a:r>
          </a:p>
          <a:p>
            <a:pPr algn="ctr"/>
            <a:r>
              <a:rPr lang="ru-RU" sz="1600" b="1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руководителя управления </a:t>
            </a:r>
            <a:endParaRPr lang="ru-RU" sz="1600" b="1" i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И.В. Черенков</a:t>
            </a:r>
            <a:endParaRPr lang="ru-RU" sz="1600" b="1" i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79712" y="2276872"/>
            <a:ext cx="5832648" cy="18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39552" y="2132856"/>
            <a:ext cx="82809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О ходе работ по благоустройству дворовых территорий в рамках программы   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«ФОРМИРОВАНИЕ СОВРЕМЕННОЙ ГОРОДСКОЙ СРЕДЫ НА ТЕРРИТОРИИ ГОРОДСКОГО ОКРУГА ГОРОД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ВОРОНЕЖ</a:t>
            </a:r>
          </a:p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НА 2018-2022  ГОДЫ»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807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75881" cy="837655"/>
          </a:xfrm>
          <a:prstGeom prst="rect">
            <a:avLst/>
          </a:prstGeom>
          <a:solidFill>
            <a:srgbClr val="2A742A"/>
          </a:solidFill>
          <a:ln w="28575">
            <a:solidFill>
              <a:srgbClr val="2A742A"/>
            </a:solidFill>
          </a:ln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АДМИНИСТРАЦИЯ ГОРОДСКОГО ОКРУГА ГОРОД ВОРОНЕЖ</a:t>
            </a:r>
            <a:b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</a:t>
            </a:r>
            <a: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1" y="188641"/>
            <a:ext cx="462036" cy="64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323528" y="980728"/>
            <a:ext cx="8568953" cy="360040"/>
          </a:xfrm>
          <a:prstGeom prst="roundRect">
            <a:avLst/>
          </a:prstGeom>
          <a:solidFill>
            <a:srgbClr val="2A742A"/>
          </a:solidFill>
          <a:ln>
            <a:solidFill>
              <a:srgbClr val="2A7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Коминтерновский район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763459" y="6535216"/>
            <a:ext cx="382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65162C81-BF66-416A-9997-69B182DFFAC2}" type="slidenum">
              <a:rPr lang="ru-RU" sz="1400">
                <a:solidFill>
                  <a:srgbClr val="2A7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lang="ru-RU" sz="1400" dirty="0">
              <a:solidFill>
                <a:srgbClr val="2A74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65275"/>
            <a:ext cx="3532182" cy="1960935"/>
          </a:xfrm>
          <a:prstGeom prst="rect">
            <a:avLst/>
          </a:prstGeom>
          <a:ln w="28575">
            <a:solidFill>
              <a:srgbClr val="2A742A"/>
            </a:solidFill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4211960" y="1459804"/>
            <a:ext cx="4680522" cy="343321"/>
          </a:xfrm>
          <a:prstGeom prst="roundRect">
            <a:avLst/>
          </a:prstGeom>
          <a:solidFill>
            <a:srgbClr val="2A742A"/>
          </a:solidFill>
          <a:ln>
            <a:solidFill>
              <a:srgbClr val="2A7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Варейкиса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55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3528" y="1459804"/>
            <a:ext cx="3532182" cy="348603"/>
          </a:xfrm>
          <a:prstGeom prst="roundRect">
            <a:avLst/>
          </a:prstGeom>
          <a:solidFill>
            <a:srgbClr val="2A742A"/>
          </a:solidFill>
          <a:ln>
            <a:solidFill>
              <a:srgbClr val="2A7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Беговая д. 8/2, 8/3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58" y="1965274"/>
            <a:ext cx="2271529" cy="1960935"/>
          </a:xfrm>
          <a:prstGeom prst="rect">
            <a:avLst/>
          </a:prstGeom>
          <a:ln w="28575">
            <a:solidFill>
              <a:srgbClr val="2A742A"/>
            </a:solidFill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683568" y="4080865"/>
            <a:ext cx="7848873" cy="348603"/>
          </a:xfrm>
          <a:prstGeom prst="roundRect">
            <a:avLst/>
          </a:prstGeom>
          <a:solidFill>
            <a:srgbClr val="2A742A"/>
          </a:solidFill>
          <a:ln>
            <a:solidFill>
              <a:srgbClr val="2A7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Машиностроителей д. 47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607" y="1965274"/>
            <a:ext cx="2281874" cy="1960933"/>
          </a:xfrm>
          <a:prstGeom prst="rect">
            <a:avLst/>
          </a:prstGeom>
          <a:ln w="28575">
            <a:solidFill>
              <a:srgbClr val="2A742A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658" y="4524248"/>
            <a:ext cx="2519721" cy="2158228"/>
          </a:xfrm>
          <a:prstGeom prst="rect">
            <a:avLst/>
          </a:prstGeom>
          <a:ln w="28575">
            <a:solidFill>
              <a:srgbClr val="2A742A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225" y="4530876"/>
            <a:ext cx="2573215" cy="2158228"/>
          </a:xfrm>
          <a:prstGeom prst="rect">
            <a:avLst/>
          </a:prstGeom>
          <a:ln w="28575">
            <a:solidFill>
              <a:srgbClr val="2A742A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521116"/>
            <a:ext cx="2437782" cy="2151600"/>
          </a:xfrm>
          <a:prstGeom prst="rect">
            <a:avLst/>
          </a:prstGeom>
          <a:ln w="28575">
            <a:solidFill>
              <a:srgbClr val="2A742A"/>
            </a:solidFill>
          </a:ln>
        </p:spPr>
      </p:pic>
    </p:spTree>
    <p:extLst>
      <p:ext uri="{BB962C8B-B14F-4D97-AF65-F5344CB8AC3E}">
        <p14:creationId xmlns:p14="http://schemas.microsoft.com/office/powerpoint/2010/main" val="2639154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75881" cy="908720"/>
          </a:xfrm>
          <a:prstGeom prst="rect">
            <a:avLst/>
          </a:prstGeom>
          <a:solidFill>
            <a:srgbClr val="2A742A"/>
          </a:solidFill>
          <a:ln w="28575">
            <a:solidFill>
              <a:srgbClr val="2A742A"/>
            </a:solidFill>
          </a:ln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АДМИНИСТРАЦИЯ ГОРОДСКОГО ОКРУГА ГОРОД ВОРОНЕЖ</a:t>
            </a:r>
            <a:b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</a:t>
            </a:r>
            <a: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1" y="188641"/>
            <a:ext cx="462036" cy="64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1043607" y="1046772"/>
            <a:ext cx="7196958" cy="293996"/>
          </a:xfrm>
          <a:prstGeom prst="roundRect">
            <a:avLst/>
          </a:prstGeom>
          <a:solidFill>
            <a:srgbClr val="2A742A"/>
          </a:solidFill>
          <a:ln>
            <a:solidFill>
              <a:srgbClr val="2A7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район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963663"/>
            <a:ext cx="2516436" cy="1818903"/>
          </a:xfrm>
          <a:prstGeom prst="rect">
            <a:avLst/>
          </a:prstGeom>
          <a:ln w="28575">
            <a:solidFill>
              <a:srgbClr val="2A742A"/>
            </a:solidFill>
          </a:ln>
          <a:effectLst/>
        </p:spPr>
      </p:pic>
      <p:sp>
        <p:nvSpPr>
          <p:cNvPr id="19" name="Прямоугольник 18"/>
          <p:cNvSpPr/>
          <p:nvPr/>
        </p:nvSpPr>
        <p:spPr>
          <a:xfrm>
            <a:off x="8763459" y="6535216"/>
            <a:ext cx="382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65162C81-BF66-416A-9997-69B182DFFAC2}" type="slidenum">
              <a:rPr lang="ru-RU" sz="1400">
                <a:solidFill>
                  <a:srgbClr val="2A7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lang="ru-RU" sz="1400" dirty="0">
              <a:solidFill>
                <a:srgbClr val="2A74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832" y="1971842"/>
            <a:ext cx="1944215" cy="1805019"/>
          </a:xfrm>
          <a:prstGeom prst="rect">
            <a:avLst/>
          </a:prstGeom>
          <a:ln w="28575">
            <a:solidFill>
              <a:srgbClr val="2A742A"/>
            </a:solidFill>
          </a:ln>
          <a:effectLst/>
        </p:spPr>
      </p:pic>
      <p:sp>
        <p:nvSpPr>
          <p:cNvPr id="11" name="Скругленный прямоугольник 10"/>
          <p:cNvSpPr/>
          <p:nvPr/>
        </p:nvSpPr>
        <p:spPr>
          <a:xfrm>
            <a:off x="1043607" y="1484785"/>
            <a:ext cx="7196957" cy="360040"/>
          </a:xfrm>
          <a:prstGeom prst="roundRect">
            <a:avLst/>
          </a:prstGeom>
          <a:solidFill>
            <a:srgbClr val="2A742A"/>
          </a:solidFill>
          <a:ln>
            <a:solidFill>
              <a:srgbClr val="2A7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Ворошилова, д. 26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7" y="1971841"/>
            <a:ext cx="2401968" cy="1769035"/>
          </a:xfrm>
          <a:prstGeom prst="rect">
            <a:avLst/>
          </a:prstGeom>
          <a:ln w="28575">
            <a:solidFill>
              <a:srgbClr val="2A742A"/>
            </a:solidFill>
          </a:ln>
          <a:effectLst/>
        </p:spPr>
      </p:pic>
      <p:sp>
        <p:nvSpPr>
          <p:cNvPr id="12" name="Скругленный прямоугольник 11"/>
          <p:cNvSpPr/>
          <p:nvPr/>
        </p:nvSpPr>
        <p:spPr>
          <a:xfrm>
            <a:off x="390337" y="3903696"/>
            <a:ext cx="3317568" cy="360040"/>
          </a:xfrm>
          <a:prstGeom prst="roundRect">
            <a:avLst/>
          </a:prstGeom>
          <a:solidFill>
            <a:srgbClr val="2A742A"/>
          </a:solidFill>
          <a:ln>
            <a:solidFill>
              <a:srgbClr val="2A7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Ворошилова, д. 44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3" y="4449020"/>
            <a:ext cx="3323381" cy="2074287"/>
          </a:xfrm>
          <a:prstGeom prst="rect">
            <a:avLst/>
          </a:prstGeom>
          <a:ln w="28575">
            <a:solidFill>
              <a:srgbClr val="2A742A"/>
            </a:solidFill>
          </a:ln>
          <a:effectLst/>
        </p:spPr>
      </p:pic>
      <p:sp>
        <p:nvSpPr>
          <p:cNvPr id="17" name="Скругленный прямоугольник 16"/>
          <p:cNvSpPr/>
          <p:nvPr/>
        </p:nvSpPr>
        <p:spPr>
          <a:xfrm>
            <a:off x="3901221" y="3900188"/>
            <a:ext cx="4862237" cy="360040"/>
          </a:xfrm>
          <a:prstGeom prst="roundRect">
            <a:avLst/>
          </a:prstGeom>
          <a:solidFill>
            <a:srgbClr val="2A742A"/>
          </a:solidFill>
          <a:ln>
            <a:solidFill>
              <a:srgbClr val="2A7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Ворошилова, д. 30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221" y="4449018"/>
            <a:ext cx="2687003" cy="2074287"/>
          </a:xfrm>
          <a:prstGeom prst="rect">
            <a:avLst/>
          </a:prstGeom>
          <a:ln w="28575">
            <a:solidFill>
              <a:srgbClr val="2A742A"/>
            </a:solidFill>
          </a:ln>
          <a:effectLst/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449020"/>
            <a:ext cx="2031219" cy="2086195"/>
          </a:xfrm>
          <a:prstGeom prst="rect">
            <a:avLst/>
          </a:prstGeom>
          <a:ln w="28575">
            <a:solidFill>
              <a:srgbClr val="2A742A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104983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1196753"/>
          </a:xfrm>
          <a:prstGeom prst="rect">
            <a:avLst/>
          </a:prstGeom>
          <a:solidFill>
            <a:srgbClr val="2A742A"/>
          </a:solidFill>
          <a:ln w="28575">
            <a:solidFill>
              <a:srgbClr val="2A742A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57612" y="3244334"/>
            <a:ext cx="58287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>
                <a:ln w="11430"/>
                <a:solidFill>
                  <a:srgbClr val="2A742A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400" i="1" dirty="0">
              <a:solidFill>
                <a:srgbClr val="2A742A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763459" y="6535216"/>
            <a:ext cx="382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65162C81-BF66-416A-9997-69B182DFFAC2}" type="slidenum">
              <a:rPr lang="ru-RU" sz="1400">
                <a:solidFill>
                  <a:srgbClr val="2A7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ru-RU" sz="1400" dirty="0">
              <a:solidFill>
                <a:srgbClr val="2A74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44017"/>
            <a:ext cx="644082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34560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-30137" y="0"/>
            <a:ext cx="9175881" cy="1196752"/>
          </a:xfrm>
          <a:prstGeom prst="rect">
            <a:avLst/>
          </a:prstGeom>
          <a:solidFill>
            <a:srgbClr val="2A742A"/>
          </a:solidFill>
          <a:ln w="28575">
            <a:solidFill>
              <a:srgbClr val="2A742A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АДМИНИСТРАЦИЯ ГОРОДСКОГО ОКРУГА ГОРОД ВОРОНЕЖ</a:t>
            </a:r>
            <a:b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</a:t>
            </a:r>
            <a: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1" y="188641"/>
            <a:ext cx="462036" cy="64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312133" y="3212976"/>
            <a:ext cx="8491387" cy="1368152"/>
          </a:xfrm>
          <a:prstGeom prst="roundRect">
            <a:avLst/>
          </a:prstGeom>
          <a:solidFill>
            <a:srgbClr val="2A742A"/>
          </a:solidFill>
          <a:ln>
            <a:solidFill>
              <a:srgbClr val="2A7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администрации городского округа город Воронеж от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19.10.2017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578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реализации муниципальной программы городского округа город Воронеж «Формирование современной городской среды на территории городского округа город Воронеж на 2018-2022 годы»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12084" y="1412776"/>
            <a:ext cx="8491437" cy="1512168"/>
          </a:xfrm>
          <a:prstGeom prst="roundRect">
            <a:avLst/>
          </a:prstGeom>
          <a:solidFill>
            <a:srgbClr val="2A742A"/>
          </a:solidFill>
          <a:ln>
            <a:solidFill>
              <a:srgbClr val="2A7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rPr>
              <a:t>Постановление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Правительства Российской Федерации от 10.02.2017 № 169 «Об утверждении Правил предоставления и распределения субсидий из федерального бюджета бюджетам субъектов Российской Федерации на поддержку государственных программ субъектов Российской Федерации и муниципальных программ формирования современной городской среды»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871769" y="6535216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65162C81-BF66-416A-9997-69B182DFFAC2}" type="slidenum">
              <a:rPr lang="ru-RU" sz="1400">
                <a:solidFill>
                  <a:srgbClr val="2A7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ru-RU" sz="1400" dirty="0">
              <a:solidFill>
                <a:srgbClr val="2A74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2133" y="4869160"/>
            <a:ext cx="8491388" cy="1512168"/>
          </a:xfrm>
          <a:prstGeom prst="roundRect">
            <a:avLst/>
          </a:prstGeom>
          <a:solidFill>
            <a:srgbClr val="2A742A"/>
          </a:solidFill>
          <a:ln>
            <a:solidFill>
              <a:srgbClr val="2A7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Постановление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администрации городского округа город Воронеж от 27.12.2017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720  «Об утверждении муниципальной программы городского округа город Воронеж «Формирование современной городской среды на территории городского округа  город Воронеж на 2018–2022 годы».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28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75881" cy="908720"/>
          </a:xfrm>
          <a:prstGeom prst="rect">
            <a:avLst/>
          </a:prstGeom>
          <a:solidFill>
            <a:srgbClr val="2A742A"/>
          </a:solidFill>
          <a:ln w="28575">
            <a:solidFill>
              <a:srgbClr val="2A742A"/>
            </a:solidFill>
          </a:ln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АДМИНИСТРАЦИЯ ГОРОДСКОГО ОКРУГА ГОРОД ВОРОНЕЖ</a:t>
            </a:r>
            <a:b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</a:t>
            </a:r>
            <a: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1" y="188641"/>
            <a:ext cx="462036" cy="64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810866" y="1124744"/>
            <a:ext cx="7865590" cy="432048"/>
          </a:xfrm>
          <a:prstGeom prst="roundRect">
            <a:avLst/>
          </a:prstGeom>
          <a:solidFill>
            <a:srgbClr val="2A742A"/>
          </a:solidFill>
          <a:ln>
            <a:solidFill>
              <a:srgbClr val="2A7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Благоустройство дворовых территорий в 2018 году</a:t>
            </a: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786503" y="6527700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65162C81-BF66-416A-9997-69B182DFFAC2}" type="slidenum">
              <a:rPr lang="ru-RU" sz="1400">
                <a:solidFill>
                  <a:srgbClr val="2A7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ru-RU" sz="1400" dirty="0">
              <a:solidFill>
                <a:srgbClr val="2A74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149173666"/>
              </p:ext>
            </p:extLst>
          </p:nvPr>
        </p:nvGraphicFramePr>
        <p:xfrm>
          <a:off x="251520" y="1916832"/>
          <a:ext cx="8742957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395536" y="5805264"/>
            <a:ext cx="8280920" cy="576064"/>
          </a:xfrm>
          <a:prstGeom prst="roundRect">
            <a:avLst/>
          </a:prstGeom>
          <a:noFill/>
          <a:ln>
            <a:solidFill>
              <a:srgbClr val="2A7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4D7F4D"/>
                </a:solidFill>
                <a:latin typeface="Times New Roman" pitchFamily="18" charset="0"/>
                <a:cs typeface="Times New Roman" pitchFamily="18" charset="0"/>
              </a:rPr>
              <a:t>          Всего дворовых территорий в городском округе город Воронеж - 97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йон,. 26 </a:t>
            </a: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733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75881" cy="692696"/>
          </a:xfrm>
          <a:prstGeom prst="rect">
            <a:avLst/>
          </a:prstGeom>
          <a:solidFill>
            <a:srgbClr val="2A742A"/>
          </a:solidFill>
          <a:ln w="28575">
            <a:solidFill>
              <a:srgbClr val="2A742A"/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АДМИНИСТРАЦИЯ ГОРОДСКОГО ОКРУГА ГОРОД ВОРОНЕЖ</a:t>
            </a:r>
            <a:br>
              <a:rPr lang="ru-RU" sz="6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</a:t>
            </a:r>
            <a: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283" y="43682"/>
            <a:ext cx="462036" cy="64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323528" y="980728"/>
            <a:ext cx="8577148" cy="504056"/>
          </a:xfrm>
          <a:prstGeom prst="roundRect">
            <a:avLst/>
          </a:prstGeom>
          <a:solidFill>
            <a:srgbClr val="2A742A"/>
          </a:solidFill>
          <a:ln>
            <a:solidFill>
              <a:srgbClr val="2A7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Электронный аукцион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763459" y="6535215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65162C81-BF66-416A-9997-69B182DFFAC2}" type="slidenum">
              <a:rPr lang="ru-RU" sz="1400">
                <a:solidFill>
                  <a:srgbClr val="2A7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lang="ru-RU" sz="1400" dirty="0">
              <a:solidFill>
                <a:srgbClr val="2A74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508" y="2132856"/>
            <a:ext cx="2808312" cy="3312368"/>
          </a:xfrm>
          <a:prstGeom prst="rect">
            <a:avLst/>
          </a:prstGeom>
          <a:noFill/>
          <a:ln w="28575">
            <a:solidFill>
              <a:srgbClr val="4D7F4D"/>
            </a:solidFill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3182" y="1819035"/>
            <a:ext cx="2736304" cy="4271821"/>
          </a:xfrm>
          <a:prstGeom prst="rect">
            <a:avLst/>
          </a:prstGeom>
          <a:noFill/>
          <a:ln w="28575">
            <a:solidFill>
              <a:srgbClr val="4D7F4D"/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4372" y="1819035"/>
            <a:ext cx="2736304" cy="4271821"/>
          </a:xfrm>
          <a:prstGeom prst="rect">
            <a:avLst/>
          </a:prstGeom>
          <a:noFill/>
          <a:ln w="28575">
            <a:solidFill>
              <a:srgbClr val="4D7F4D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7024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rgbClr val="2A742A"/>
          </a:solidFill>
          <a:ln w="28575">
            <a:solidFill>
              <a:srgbClr val="2A742A"/>
            </a:solidFill>
          </a:ln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АДМИНИСТРАЦИЯ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ГОРОДСКОГО ОКРУГА ГОРОД ВОРОНЕЖ</a:t>
            </a:r>
            <a:b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1" y="188641"/>
            <a:ext cx="462036" cy="64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23528" y="1196752"/>
            <a:ext cx="8568952" cy="648072"/>
          </a:xfrm>
          <a:prstGeom prst="roundRect">
            <a:avLst/>
          </a:prstGeom>
          <a:solidFill>
            <a:srgbClr val="2A742A"/>
          </a:solidFill>
          <a:ln>
            <a:solidFill>
              <a:srgbClr val="2A7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хода выполнения работ по благоустройству, в разрезе районов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город Воронеж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6910082"/>
              </p:ext>
            </p:extLst>
          </p:nvPr>
        </p:nvGraphicFramePr>
        <p:xfrm>
          <a:off x="323528" y="1988840"/>
          <a:ext cx="8439930" cy="45735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730"/>
                <a:gridCol w="2325287"/>
                <a:gridCol w="2414567"/>
                <a:gridCol w="1800200"/>
                <a:gridCol w="1383146"/>
              </a:tblGrid>
              <a:tr h="1301935">
                <a:tc>
                  <a:txBody>
                    <a:bodyPr/>
                    <a:lstStyle/>
                    <a:p>
                      <a:pPr algn="ctr"/>
                      <a:endParaRPr lang="ru-RU" sz="1350" dirty="0" smtClean="0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350" dirty="0" smtClean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350" dirty="0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742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dirty="0" smtClean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района городского округа город Воронеж</a:t>
                      </a:r>
                      <a:endParaRPr lang="ru-RU" sz="1350" dirty="0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742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dirty="0" smtClean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дворовых территорий предусмотренных муниципальной программой</a:t>
                      </a:r>
                      <a:r>
                        <a:rPr lang="ru-RU" sz="1350" baseline="0" dirty="0" smtClean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всего</a:t>
                      </a:r>
                      <a:endParaRPr lang="ru-RU" sz="1350" dirty="0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742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dirty="0" smtClean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дворовых территорий, на которых ведутся работы </a:t>
                      </a:r>
                      <a:endParaRPr lang="ru-RU" sz="1350" dirty="0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742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dirty="0" smtClean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выполнения</a:t>
                      </a:r>
                      <a:endParaRPr lang="ru-RU" sz="1350" dirty="0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742A"/>
                    </a:solidFill>
                  </a:tcPr>
                </a:tc>
              </a:tr>
              <a:tr h="576615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Железнодорожный район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4319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Левобережный район</a:t>
                      </a:r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1999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Центральный район</a:t>
                      </a:r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6280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Ленинский район</a:t>
                      </a:r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8802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Коминтерновский район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7353"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Советский район</a:t>
                      </a:r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6280">
                <a:tc>
                  <a:txBody>
                    <a:bodyPr/>
                    <a:lstStyle/>
                    <a:p>
                      <a:pPr algn="r"/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smtClean="0">
                          <a:ln>
                            <a:noFill/>
                          </a:ln>
                          <a:solidFill>
                            <a:srgbClr val="2A742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400" dirty="0">
                        <a:ln>
                          <a:noFill/>
                        </a:ln>
                        <a:solidFill>
                          <a:srgbClr val="2A742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871769" y="6535216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65162C81-BF66-416A-9997-69B182DFFAC2}" type="slidenum">
              <a:rPr lang="ru-RU" sz="1400">
                <a:solidFill>
                  <a:srgbClr val="2A7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lang="ru-RU" sz="1400" dirty="0">
              <a:solidFill>
                <a:srgbClr val="2A74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6438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1"/>
            <a:ext cx="9175881" cy="692696"/>
          </a:xfrm>
          <a:prstGeom prst="rect">
            <a:avLst/>
          </a:prstGeom>
          <a:solidFill>
            <a:srgbClr val="2A742A"/>
          </a:solidFill>
          <a:ln w="28575">
            <a:solidFill>
              <a:srgbClr val="2A742A"/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АДМИНИСТРАЦИЯ ГОРОДСКОГО ОКРУГА ГОРОД ВОРОНЕЖ</a:t>
            </a:r>
            <a:br>
              <a:rPr lang="ru-RU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</a:t>
            </a:r>
            <a: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934" y="21842"/>
            <a:ext cx="462036" cy="64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652497" y="836713"/>
            <a:ext cx="7879944" cy="360039"/>
          </a:xfrm>
          <a:prstGeom prst="roundRect">
            <a:avLst/>
          </a:prstGeom>
          <a:solidFill>
            <a:srgbClr val="2A742A"/>
          </a:solidFill>
          <a:ln>
            <a:solidFill>
              <a:srgbClr val="2A7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Железнодорожный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район</a:t>
            </a: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498" y="1844823"/>
            <a:ext cx="1543237" cy="2016226"/>
          </a:xfrm>
          <a:prstGeom prst="rect">
            <a:avLst/>
          </a:prstGeom>
          <a:ln w="28575">
            <a:solidFill>
              <a:srgbClr val="2A742A"/>
            </a:solidFill>
          </a:ln>
          <a:effectLst>
            <a:glow>
              <a:schemeClr val="bg1"/>
            </a:glow>
            <a:reflection endPos="0" dir="5400000" sy="-100000" algn="bl" rotWithShape="0"/>
            <a:softEdge rad="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8871769" y="6535216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65162C81-BF66-416A-9997-69B182DFFAC2}" type="slidenum">
              <a:rPr lang="ru-RU" sz="1400">
                <a:solidFill>
                  <a:srgbClr val="2A7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ru-RU" sz="1400" dirty="0">
              <a:solidFill>
                <a:srgbClr val="2A74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2495" y="1340768"/>
            <a:ext cx="3703479" cy="365025"/>
          </a:xfrm>
          <a:prstGeom prst="roundRect">
            <a:avLst/>
          </a:prstGeom>
          <a:solidFill>
            <a:srgbClr val="2A742A"/>
          </a:solidFill>
          <a:ln>
            <a:solidFill>
              <a:srgbClr val="2A7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ул. Артамонова, д. 12  </a:t>
            </a: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32039" y="1340767"/>
            <a:ext cx="3593556" cy="365025"/>
          </a:xfrm>
          <a:prstGeom prst="roundRect">
            <a:avLst/>
          </a:prstGeom>
          <a:solidFill>
            <a:srgbClr val="2A742A"/>
          </a:solidFill>
          <a:ln>
            <a:solidFill>
              <a:srgbClr val="2A7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Ленинский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пр-кт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д. 138 </a:t>
            </a: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39" y="4509120"/>
            <a:ext cx="3593557" cy="2088231"/>
          </a:xfrm>
          <a:prstGeom prst="rect">
            <a:avLst/>
          </a:prstGeom>
          <a:ln w="28575">
            <a:solidFill>
              <a:srgbClr val="2A742A"/>
            </a:solidFill>
          </a:ln>
          <a:effectLst>
            <a:glow>
              <a:schemeClr val="bg1"/>
            </a:glow>
            <a:reflection endPos="0" dir="5400000" sy="-100000" algn="bl" rotWithShape="0"/>
            <a:softEdge rad="0"/>
          </a:effec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652494" y="4001640"/>
            <a:ext cx="3703479" cy="365025"/>
          </a:xfrm>
          <a:prstGeom prst="roundRect">
            <a:avLst/>
          </a:prstGeom>
          <a:solidFill>
            <a:srgbClr val="2A742A"/>
          </a:solidFill>
          <a:ln>
            <a:solidFill>
              <a:srgbClr val="2A7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ул.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Переверткина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д. 13  </a:t>
            </a: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494" y="4509120"/>
            <a:ext cx="1543241" cy="2088231"/>
          </a:xfrm>
          <a:prstGeom prst="rect">
            <a:avLst/>
          </a:prstGeom>
          <a:ln w="28575">
            <a:solidFill>
              <a:srgbClr val="2A742A"/>
            </a:solidFill>
          </a:ln>
          <a:effectLst>
            <a:glow>
              <a:schemeClr val="bg1"/>
            </a:glow>
            <a:reflection endPos="0" dir="5400000" sy="-100000" algn="bl" rotWithShape="0"/>
            <a:softEdge rad="0"/>
          </a:effec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9752" y="1844823"/>
            <a:ext cx="2016221" cy="2016226"/>
          </a:xfrm>
          <a:prstGeom prst="rect">
            <a:avLst/>
          </a:prstGeom>
          <a:ln w="28575">
            <a:solidFill>
              <a:srgbClr val="2A742A"/>
            </a:solidFill>
          </a:ln>
          <a:effectLst>
            <a:glow>
              <a:schemeClr val="bg1"/>
            </a:glow>
            <a:reflection endPos="0" dir="5400000" sy="-100000" algn="bl" rotWithShape="0"/>
            <a:softEdge rad="0"/>
          </a:effec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4932039" y="4001640"/>
            <a:ext cx="3593555" cy="365025"/>
          </a:xfrm>
          <a:prstGeom prst="roundRect">
            <a:avLst/>
          </a:prstGeom>
          <a:solidFill>
            <a:srgbClr val="2A742A"/>
          </a:solidFill>
          <a:ln>
            <a:solidFill>
              <a:srgbClr val="2A7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ул. Богдана Хмельницкого, д. 51 </a:t>
            </a: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9753" y="4509121"/>
            <a:ext cx="2016221" cy="2088230"/>
          </a:xfrm>
          <a:prstGeom prst="rect">
            <a:avLst/>
          </a:prstGeom>
          <a:ln w="28575">
            <a:solidFill>
              <a:srgbClr val="2A742A"/>
            </a:solidFill>
          </a:ln>
          <a:effectLst>
            <a:glow>
              <a:schemeClr val="bg1"/>
            </a:glow>
            <a:reflection endPos="0" dir="5400000" sy="-100000" algn="bl" rotWithShape="0"/>
            <a:softEdge rad="0"/>
          </a:effec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8040" y="1812825"/>
            <a:ext cx="3584401" cy="2016226"/>
          </a:xfrm>
          <a:prstGeom prst="rect">
            <a:avLst/>
          </a:prstGeom>
          <a:ln w="28575">
            <a:solidFill>
              <a:srgbClr val="2A742A"/>
            </a:solidFill>
          </a:ln>
          <a:effectLst>
            <a:glow>
              <a:schemeClr val="bg1"/>
            </a:glow>
            <a:reflection endPos="0" dir="5400000" sy="-100000" algn="bl" rotWithShape="0"/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96762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1"/>
            <a:ext cx="9146203" cy="692696"/>
          </a:xfrm>
          <a:prstGeom prst="rect">
            <a:avLst/>
          </a:prstGeom>
          <a:solidFill>
            <a:srgbClr val="2A742A"/>
          </a:solidFill>
          <a:ln w="28575">
            <a:solidFill>
              <a:srgbClr val="2A742A"/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АДМИНИСТРАЦИЯ ГОРОДСКОГО ОКРУГА ГОРОД ВОРОНЕЖ</a:t>
            </a:r>
            <a:br>
              <a:rPr lang="ru-RU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</a:t>
            </a:r>
            <a:r>
              <a:rPr lang="ru-RU" sz="4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166" y="90106"/>
            <a:ext cx="462036" cy="64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604505" y="836712"/>
            <a:ext cx="7855926" cy="360040"/>
          </a:xfrm>
          <a:prstGeom prst="roundRect">
            <a:avLst/>
          </a:prstGeom>
          <a:solidFill>
            <a:srgbClr val="2A742A"/>
          </a:solidFill>
          <a:ln>
            <a:solidFill>
              <a:srgbClr val="2A7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Левобережный район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2" y="1800593"/>
            <a:ext cx="3230484" cy="2186164"/>
          </a:xfrm>
          <a:prstGeom prst="rect">
            <a:avLst/>
          </a:prstGeom>
          <a:noFill/>
          <a:ln w="28575">
            <a:solidFill>
              <a:srgbClr val="2A742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763459" y="6535216"/>
            <a:ext cx="382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65162C81-BF66-416A-9997-69B182DFFAC2}" type="slidenum">
              <a:rPr lang="ru-RU" sz="1400">
                <a:solidFill>
                  <a:srgbClr val="2A7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lang="ru-RU" sz="1400" dirty="0">
              <a:solidFill>
                <a:srgbClr val="2A74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91979" y="1342980"/>
            <a:ext cx="7858577" cy="324036"/>
          </a:xfrm>
          <a:prstGeom prst="roundRect">
            <a:avLst/>
          </a:prstGeom>
          <a:solidFill>
            <a:srgbClr val="2A742A"/>
          </a:solidFill>
          <a:ln>
            <a:solidFill>
              <a:srgbClr val="2A7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Ленинский проспект,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10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978" y="1800592"/>
            <a:ext cx="2107814" cy="2186163"/>
          </a:xfrm>
          <a:prstGeom prst="rect">
            <a:avLst/>
          </a:prstGeom>
          <a:noFill/>
          <a:ln w="28575">
            <a:solidFill>
              <a:srgbClr val="2A742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539552" y="4125162"/>
            <a:ext cx="7920157" cy="324036"/>
          </a:xfrm>
          <a:prstGeom prst="roundRect">
            <a:avLst/>
          </a:prstGeom>
          <a:solidFill>
            <a:srgbClr val="2A742A"/>
          </a:solidFill>
          <a:ln>
            <a:solidFill>
              <a:srgbClr val="2A7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Ленинский проспект,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74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979" y="4554065"/>
            <a:ext cx="2901392" cy="2047927"/>
          </a:xfrm>
          <a:prstGeom prst="rect">
            <a:avLst/>
          </a:prstGeom>
          <a:noFill/>
          <a:ln w="28575">
            <a:solidFill>
              <a:srgbClr val="2A742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7904" y="4564411"/>
            <a:ext cx="1800774" cy="2037660"/>
          </a:xfrm>
          <a:prstGeom prst="rect">
            <a:avLst/>
          </a:prstGeom>
          <a:noFill/>
          <a:ln w="28575">
            <a:solidFill>
              <a:srgbClr val="2A742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7026" y="4583434"/>
            <a:ext cx="2693530" cy="2020148"/>
          </a:xfrm>
          <a:prstGeom prst="rect">
            <a:avLst/>
          </a:prstGeom>
          <a:noFill/>
          <a:ln w="28575">
            <a:solidFill>
              <a:srgbClr val="2A742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7824" y="1800594"/>
            <a:ext cx="1944216" cy="2186164"/>
          </a:xfrm>
          <a:prstGeom prst="rect">
            <a:avLst/>
          </a:prstGeom>
          <a:noFill/>
          <a:ln w="28575">
            <a:solidFill>
              <a:srgbClr val="2A742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419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75881" cy="908720"/>
          </a:xfrm>
          <a:prstGeom prst="rect">
            <a:avLst/>
          </a:prstGeom>
          <a:solidFill>
            <a:srgbClr val="2A742A"/>
          </a:solidFill>
          <a:ln w="28575">
            <a:solidFill>
              <a:srgbClr val="2A742A"/>
            </a:solidFill>
          </a:ln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АДМИНИСТРАЦИЯ ГОРОДСКОГО ОКРУГА ГОРОД ВОРОНЕЖ</a:t>
            </a:r>
            <a:b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1" y="188641"/>
            <a:ext cx="462036" cy="64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611560" y="980728"/>
            <a:ext cx="7920881" cy="432048"/>
          </a:xfrm>
          <a:prstGeom prst="roundRect">
            <a:avLst/>
          </a:prstGeom>
          <a:solidFill>
            <a:srgbClr val="2A742A"/>
          </a:solidFill>
          <a:ln>
            <a:solidFill>
              <a:srgbClr val="2A7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район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58" y="1988840"/>
            <a:ext cx="3475385" cy="2073855"/>
          </a:xfrm>
          <a:prstGeom prst="rect">
            <a:avLst/>
          </a:prstGeom>
          <a:ln w="28575">
            <a:solidFill>
              <a:srgbClr val="2A742A"/>
            </a:solidFill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8763459" y="6535216"/>
            <a:ext cx="382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65162C81-BF66-416A-9997-69B182DFFAC2}" type="slidenum">
              <a:rPr lang="ru-RU" sz="1400">
                <a:solidFill>
                  <a:srgbClr val="2A7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lang="ru-RU" sz="1400" dirty="0">
              <a:solidFill>
                <a:srgbClr val="2A74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873" y="1988840"/>
            <a:ext cx="3600401" cy="2073855"/>
          </a:xfrm>
          <a:prstGeom prst="rect">
            <a:avLst/>
          </a:prstGeom>
          <a:ln w="28575">
            <a:solidFill>
              <a:srgbClr val="2A742A"/>
            </a:solidFill>
          </a:ln>
          <a:effectLst/>
        </p:spPr>
      </p:pic>
      <p:sp>
        <p:nvSpPr>
          <p:cNvPr id="11" name="Скругленный прямоугольник 10"/>
          <p:cNvSpPr/>
          <p:nvPr/>
        </p:nvSpPr>
        <p:spPr>
          <a:xfrm>
            <a:off x="611560" y="1556792"/>
            <a:ext cx="3456384" cy="296019"/>
          </a:xfrm>
          <a:prstGeom prst="roundRect">
            <a:avLst/>
          </a:prstGeom>
          <a:solidFill>
            <a:srgbClr val="2A742A"/>
          </a:solidFill>
          <a:ln>
            <a:solidFill>
              <a:srgbClr val="2A7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Ломоносова д. 114/6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32040" y="1556792"/>
            <a:ext cx="3600401" cy="296019"/>
          </a:xfrm>
          <a:prstGeom prst="roundRect">
            <a:avLst/>
          </a:prstGeom>
          <a:solidFill>
            <a:srgbClr val="2A742A"/>
          </a:solidFill>
          <a:ln>
            <a:solidFill>
              <a:srgbClr val="2A7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Степана Разина д. 47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92558" y="4221088"/>
            <a:ext cx="7939881" cy="288032"/>
          </a:xfrm>
          <a:prstGeom prst="roundRect">
            <a:avLst/>
          </a:prstGeom>
          <a:solidFill>
            <a:srgbClr val="2A742A"/>
          </a:solidFill>
          <a:ln>
            <a:solidFill>
              <a:srgbClr val="2A7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Карла Маркса  д. 31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58" y="4653136"/>
            <a:ext cx="3475386" cy="1973966"/>
          </a:xfrm>
          <a:prstGeom prst="rect">
            <a:avLst/>
          </a:prstGeom>
          <a:ln w="28575">
            <a:solidFill>
              <a:srgbClr val="2A742A"/>
            </a:solidFill>
          </a:ln>
          <a:effectLst/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653136"/>
            <a:ext cx="3600401" cy="1973966"/>
          </a:xfrm>
          <a:prstGeom prst="rect">
            <a:avLst/>
          </a:prstGeom>
          <a:ln w="28575">
            <a:solidFill>
              <a:srgbClr val="2A742A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382617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75881" cy="837655"/>
          </a:xfrm>
          <a:prstGeom prst="rect">
            <a:avLst/>
          </a:prstGeom>
          <a:solidFill>
            <a:srgbClr val="2A742A"/>
          </a:solidFill>
          <a:ln w="28575">
            <a:solidFill>
              <a:srgbClr val="2A742A"/>
            </a:solidFill>
          </a:ln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АДМИНИСТРАЦИЯ ГОРОДСКОГО ОКРУГА ГОРОД ВОРОНЕЖ</a:t>
            </a:r>
            <a:b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1" y="188641"/>
            <a:ext cx="462036" cy="64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467544" y="980728"/>
            <a:ext cx="8295915" cy="432048"/>
          </a:xfrm>
          <a:prstGeom prst="roundRect">
            <a:avLst/>
          </a:prstGeom>
          <a:solidFill>
            <a:srgbClr val="2A742A"/>
          </a:solidFill>
          <a:ln>
            <a:solidFill>
              <a:srgbClr val="2A7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Ленинский район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60848"/>
            <a:ext cx="2592288" cy="1927198"/>
          </a:xfrm>
          <a:prstGeom prst="rect">
            <a:avLst/>
          </a:prstGeom>
          <a:ln w="28575">
            <a:solidFill>
              <a:srgbClr val="2A742A"/>
            </a:solidFill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8763459" y="6535216"/>
            <a:ext cx="382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65162C81-BF66-416A-9997-69B182DFFAC2}" type="slidenum">
              <a:rPr lang="ru-RU" sz="1400">
                <a:solidFill>
                  <a:srgbClr val="2A74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lang="ru-RU" sz="1400" dirty="0">
              <a:solidFill>
                <a:srgbClr val="2A74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060848"/>
            <a:ext cx="2442757" cy="1927198"/>
          </a:xfrm>
          <a:prstGeom prst="rect">
            <a:avLst/>
          </a:prstGeom>
          <a:ln w="28575">
            <a:solidFill>
              <a:srgbClr val="2A742A"/>
            </a:solidFill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060848"/>
            <a:ext cx="2736303" cy="1927198"/>
          </a:xfrm>
          <a:prstGeom prst="rect">
            <a:avLst/>
          </a:prstGeom>
          <a:ln w="28575">
            <a:solidFill>
              <a:srgbClr val="2A742A"/>
            </a:solidFill>
          </a:ln>
          <a:effectLst/>
        </p:spPr>
      </p:pic>
      <p:sp>
        <p:nvSpPr>
          <p:cNvPr id="12" name="Скругленный прямоугольник 11"/>
          <p:cNvSpPr/>
          <p:nvPr/>
        </p:nvSpPr>
        <p:spPr>
          <a:xfrm>
            <a:off x="467544" y="1540049"/>
            <a:ext cx="8295915" cy="360040"/>
          </a:xfrm>
          <a:prstGeom prst="roundRect">
            <a:avLst/>
          </a:prstGeom>
          <a:solidFill>
            <a:srgbClr val="2A742A"/>
          </a:solidFill>
          <a:ln>
            <a:solidFill>
              <a:srgbClr val="2A7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Чапаева д. 122, 124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75818" y="4149080"/>
            <a:ext cx="7568589" cy="360040"/>
          </a:xfrm>
          <a:prstGeom prst="roundRect">
            <a:avLst/>
          </a:prstGeom>
          <a:solidFill>
            <a:srgbClr val="2A742A"/>
          </a:solidFill>
          <a:ln>
            <a:solidFill>
              <a:srgbClr val="2A7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Чапаева д. 130а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19" y="4653136"/>
            <a:ext cx="3664208" cy="1917754"/>
          </a:xfrm>
          <a:prstGeom prst="rect">
            <a:avLst/>
          </a:prstGeom>
          <a:ln w="28575">
            <a:solidFill>
              <a:srgbClr val="2A742A"/>
            </a:solidFill>
          </a:ln>
          <a:effectLst/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40" y="4692878"/>
            <a:ext cx="3678968" cy="1878012"/>
          </a:xfrm>
          <a:prstGeom prst="rect">
            <a:avLst/>
          </a:prstGeom>
          <a:ln w="28575">
            <a:solidFill>
              <a:srgbClr val="2A742A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376216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15863</TotalTime>
  <Words>440</Words>
  <Application>Microsoft Office PowerPoint</Application>
  <PresentationFormat>Экран (4:3)</PresentationFormat>
  <Paragraphs>219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 АДМИНИСТРАЦИЯ ГОРОДСКОГО ОКРУГА ГОРОД ВОРОНЕЖ УПРАВЛЕНИЕ ЖИЛИЩНО-КОММУНАЛЬНОГО ХОЗЯЙСТВА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Voronezh cityhall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yuokitaev</dc:creator>
  <cp:lastModifiedBy>Алексеев И.М.</cp:lastModifiedBy>
  <cp:revision>1338</cp:revision>
  <dcterms:created xsi:type="dcterms:W3CDTF">2015-04-02T08:07:43Z</dcterms:created>
  <dcterms:modified xsi:type="dcterms:W3CDTF">2018-06-25T12:51:13Z</dcterms:modified>
</cp:coreProperties>
</file>