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30"/>
  </p:notesMasterIdLst>
  <p:sldIdLst>
    <p:sldId id="256" r:id="rId2"/>
    <p:sldId id="423" r:id="rId3"/>
    <p:sldId id="468" r:id="rId4"/>
    <p:sldId id="424" r:id="rId5"/>
    <p:sldId id="428" r:id="rId6"/>
    <p:sldId id="430" r:id="rId7"/>
    <p:sldId id="433" r:id="rId8"/>
    <p:sldId id="435" r:id="rId9"/>
    <p:sldId id="469" r:id="rId10"/>
    <p:sldId id="439" r:id="rId11"/>
    <p:sldId id="441" r:id="rId12"/>
    <p:sldId id="444" r:id="rId13"/>
    <p:sldId id="470" r:id="rId14"/>
    <p:sldId id="467" r:id="rId15"/>
    <p:sldId id="466" r:id="rId16"/>
    <p:sldId id="452" r:id="rId17"/>
    <p:sldId id="448" r:id="rId18"/>
    <p:sldId id="472" r:id="rId19"/>
    <p:sldId id="454" r:id="rId20"/>
    <p:sldId id="455" r:id="rId21"/>
    <p:sldId id="456" r:id="rId22"/>
    <p:sldId id="457" r:id="rId23"/>
    <p:sldId id="453" r:id="rId24"/>
    <p:sldId id="461" r:id="rId25"/>
    <p:sldId id="462" r:id="rId26"/>
    <p:sldId id="463" r:id="rId27"/>
    <p:sldId id="464" r:id="rId28"/>
    <p:sldId id="473" r:id="rId29"/>
  </p:sldIdLst>
  <p:sldSz cx="10080625" cy="7200900"/>
  <p:notesSz cx="6858000" cy="9947275"/>
  <p:defaultTextStyle>
    <a:defPPr>
      <a:defRPr lang="ru-RU"/>
    </a:defPPr>
    <a:lvl1pPr algn="l" defTabSz="1028700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Gill Sans MT" pitchFamily="34" charset="0"/>
        <a:ea typeface="+mn-ea"/>
        <a:cs typeface="Arial" charset="0"/>
      </a:defRPr>
    </a:lvl1pPr>
    <a:lvl2pPr marL="514350" indent="-57150" algn="l" defTabSz="1028700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Gill Sans MT" pitchFamily="34" charset="0"/>
        <a:ea typeface="+mn-ea"/>
        <a:cs typeface="Arial" charset="0"/>
      </a:defRPr>
    </a:lvl2pPr>
    <a:lvl3pPr marL="1028700" indent="-114300" algn="l" defTabSz="1028700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Gill Sans MT" pitchFamily="34" charset="0"/>
        <a:ea typeface="+mn-ea"/>
        <a:cs typeface="Arial" charset="0"/>
      </a:defRPr>
    </a:lvl3pPr>
    <a:lvl4pPr marL="1543050" indent="-171450" algn="l" defTabSz="1028700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Gill Sans MT" pitchFamily="34" charset="0"/>
        <a:ea typeface="+mn-ea"/>
        <a:cs typeface="Arial" charset="0"/>
      </a:defRPr>
    </a:lvl4pPr>
    <a:lvl5pPr marL="2057400" indent="-228600" algn="l" defTabSz="1028700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Gill Sans MT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Gill Sans MT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Gill Sans MT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Gill Sans MT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Gill Sans MT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BFF"/>
    <a:srgbClr val="3366FF"/>
    <a:srgbClr val="4A7EBB"/>
    <a:srgbClr val="E7F0FF"/>
    <a:srgbClr val="C1C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54" autoAdjust="0"/>
    <p:restoredTop sz="94505" autoAdjust="0"/>
  </p:normalViewPr>
  <p:slideViewPr>
    <p:cSldViewPr>
      <p:cViewPr>
        <p:scale>
          <a:sx n="75" d="100"/>
          <a:sy n="75" d="100"/>
        </p:scale>
        <p:origin x="-978" y="-360"/>
      </p:cViewPr>
      <p:guideLst>
        <p:guide orient="horz" pos="2268"/>
        <p:guide pos="31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547" cy="497841"/>
          </a:xfrm>
          <a:prstGeom prst="rect">
            <a:avLst/>
          </a:prstGeom>
        </p:spPr>
        <p:txBody>
          <a:bodyPr vert="horz" lIns="91980" tIns="45990" rIns="91980" bIns="4599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2" y="0"/>
            <a:ext cx="2972547" cy="497841"/>
          </a:xfrm>
          <a:prstGeom prst="rect">
            <a:avLst/>
          </a:prstGeom>
        </p:spPr>
        <p:txBody>
          <a:bodyPr vert="horz" lIns="91980" tIns="45990" rIns="91980" bIns="4599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5C780C9-6EDF-43B9-97D8-5E8F71CB27AE}" type="datetimeFigureOut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20738" y="747713"/>
            <a:ext cx="52165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80" tIns="45990" rIns="91980" bIns="4599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0" y="4725513"/>
            <a:ext cx="5487041" cy="4475796"/>
          </a:xfrm>
          <a:prstGeom prst="rect">
            <a:avLst/>
          </a:prstGeom>
        </p:spPr>
        <p:txBody>
          <a:bodyPr vert="horz" lIns="91980" tIns="45990" rIns="91980" bIns="4599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44"/>
            <a:ext cx="2972547" cy="497841"/>
          </a:xfrm>
          <a:prstGeom prst="rect">
            <a:avLst/>
          </a:prstGeom>
        </p:spPr>
        <p:txBody>
          <a:bodyPr vert="horz" lIns="91980" tIns="45990" rIns="91980" bIns="4599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2" y="9447844"/>
            <a:ext cx="2972547" cy="497841"/>
          </a:xfrm>
          <a:prstGeom prst="rect">
            <a:avLst/>
          </a:prstGeom>
        </p:spPr>
        <p:txBody>
          <a:bodyPr vert="horz" lIns="91980" tIns="45990" rIns="91980" bIns="4599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E5F1C71-5CB0-4D49-AF50-FCF13E2B37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4505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287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4350" algn="l" defTabSz="10287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28700" algn="l" defTabSz="10287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3050" algn="l" defTabSz="10287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7400" algn="l" defTabSz="10287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175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8610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0045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1480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5F1C71-5CB0-4D49-AF50-FCF13E2B375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82750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5F1C71-5CB0-4D49-AF50-FCF13E2B375E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6452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0FBFDCB-2746-48A5-9AD7-03CB60FA4407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C737E8-3E1C-42A4-8035-C2CAA5515F6F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64EAF8-96F0-4BB8-8810-97DCE2EA5A44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787B6BF-C730-4C37-A230-0C590D2B96DD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C6BC84-5E61-4CFE-9F85-F83A4DD67F7F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C6BC84-5E61-4CFE-9F85-F83A4DD67F7F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C6BC84-5E61-4CFE-9F85-F83A4DD67F7F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C6BC84-5E61-4CFE-9F85-F83A4DD67F7F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236947"/>
            <a:ext cx="8568532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080510"/>
            <a:ext cx="7056438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0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DE6BA-3B7A-408F-B17E-7019B1D32632}" type="datetime1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D0AB2-F638-472A-96DE-AB88623DFB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6230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F5D50-639C-4B19-ABE7-ECE5EFBF2D3E}" type="datetime1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76136-A551-4C19-87C0-E75B79F5A9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3887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288372"/>
            <a:ext cx="2268141" cy="61441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288372"/>
            <a:ext cx="6636412" cy="6144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89F05-6D7F-4520-8F90-EFF5CB866238}" type="datetime1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F5A74-8D50-4D0A-818E-78CF614EC2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8070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D7472-5591-4543-A329-23AE09DE2EEA}" type="datetime1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0D5BC-4D12-4299-98C0-C6DABBBDD5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6630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627246"/>
            <a:ext cx="8568532" cy="1430179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052049"/>
            <a:ext cx="8568532" cy="157519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435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2F418-DE17-4FB4-8E0F-72ED2DA554C4}" type="datetime1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5162C-FF33-4C91-9AF5-94C942CCF9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9496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4032" y="1680212"/>
            <a:ext cx="4452276" cy="475226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24317" y="1680212"/>
            <a:ext cx="4452276" cy="475226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F2D8E-D310-4A24-84E5-7BACAF04E3D3}" type="datetime1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8A0DF-AF8F-4B44-9CC3-7F60C5A8B1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186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2" y="1611869"/>
            <a:ext cx="4454027" cy="6717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300" b="1"/>
            </a:lvl2pPr>
            <a:lvl3pPr marL="1028700" indent="0">
              <a:buNone/>
              <a:defRPr sz="2000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032" y="2283619"/>
            <a:ext cx="4454027" cy="41488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11869"/>
            <a:ext cx="4455777" cy="6717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300" b="1"/>
            </a:lvl2pPr>
            <a:lvl3pPr marL="1028700" indent="0">
              <a:buNone/>
              <a:defRPr sz="2000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0818" y="2283619"/>
            <a:ext cx="4455777" cy="41488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A2340-6D27-4FEC-866F-DA7559809D69}" type="datetime1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7D170-D850-4B62-888C-24E09C553C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8798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CB0F7-8CE2-4F53-9C1A-EEC30D47D5F6}" type="datetime1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BA0A5-C76B-411D-833D-EFDF333A8F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3368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A9D4E-CA6F-4B34-9B8B-7676C6D67300}" type="datetime1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23831-362E-4A87-979A-4113FD06F6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1201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2" y="286703"/>
            <a:ext cx="3316456" cy="122015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245" y="286704"/>
            <a:ext cx="5635350" cy="6145769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2" y="1506856"/>
            <a:ext cx="3316456" cy="4925616"/>
          </a:xfrm>
        </p:spPr>
        <p:txBody>
          <a:bodyPr/>
          <a:lstStyle>
            <a:lvl1pPr marL="0" indent="0">
              <a:buNone/>
              <a:defRPr sz="1600"/>
            </a:lvl1pPr>
            <a:lvl2pPr marL="514350" indent="0">
              <a:buNone/>
              <a:defRPr sz="1400"/>
            </a:lvl2pPr>
            <a:lvl3pPr marL="1028700" indent="0">
              <a:buNone/>
              <a:defRPr sz="1100"/>
            </a:lvl3pPr>
            <a:lvl4pPr marL="1543050" indent="0">
              <a:buNone/>
              <a:defRPr sz="1000"/>
            </a:lvl4pPr>
            <a:lvl5pPr marL="2057400" indent="0">
              <a:buNone/>
              <a:defRPr sz="1000"/>
            </a:lvl5pPr>
            <a:lvl6pPr marL="2571750" indent="0">
              <a:buNone/>
              <a:defRPr sz="1000"/>
            </a:lvl6pPr>
            <a:lvl7pPr marL="3086100" indent="0">
              <a:buNone/>
              <a:defRPr sz="1000"/>
            </a:lvl7pPr>
            <a:lvl8pPr marL="3600450" indent="0">
              <a:buNone/>
              <a:defRPr sz="1000"/>
            </a:lvl8pPr>
            <a:lvl9pPr marL="41148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082F9-9A4B-4819-81AD-A6EC185597AB}" type="datetime1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8BE97-0170-48B5-ACDF-BF86B91FEC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443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040631"/>
            <a:ext cx="6048375" cy="5950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43414"/>
            <a:ext cx="6048375" cy="4320540"/>
          </a:xfrm>
        </p:spPr>
        <p:txBody>
          <a:bodyPr rtlCol="0">
            <a:normAutofit/>
          </a:bodyPr>
          <a:lstStyle>
            <a:lvl1pPr marL="0" indent="0">
              <a:buNone/>
              <a:defRPr sz="3600"/>
            </a:lvl1pPr>
            <a:lvl2pPr marL="514350" indent="0">
              <a:buNone/>
              <a:defRPr sz="3200"/>
            </a:lvl2pPr>
            <a:lvl3pPr marL="1028700" indent="0">
              <a:buNone/>
              <a:defRPr sz="2700"/>
            </a:lvl3pPr>
            <a:lvl4pPr marL="1543050" indent="0">
              <a:buNone/>
              <a:defRPr sz="2300"/>
            </a:lvl4pPr>
            <a:lvl5pPr marL="2057400" indent="0">
              <a:buNone/>
              <a:defRPr sz="2300"/>
            </a:lvl5pPr>
            <a:lvl6pPr marL="2571750" indent="0">
              <a:buNone/>
              <a:defRPr sz="2300"/>
            </a:lvl6pPr>
            <a:lvl7pPr marL="3086100" indent="0">
              <a:buNone/>
              <a:defRPr sz="2300"/>
            </a:lvl7pPr>
            <a:lvl8pPr marL="3600450" indent="0">
              <a:buNone/>
              <a:defRPr sz="2300"/>
            </a:lvl8pPr>
            <a:lvl9pPr marL="4114800" indent="0">
              <a:buNone/>
              <a:defRPr sz="23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635706"/>
            <a:ext cx="6048375" cy="845105"/>
          </a:xfrm>
        </p:spPr>
        <p:txBody>
          <a:bodyPr/>
          <a:lstStyle>
            <a:lvl1pPr marL="0" indent="0">
              <a:buNone/>
              <a:defRPr sz="1600"/>
            </a:lvl1pPr>
            <a:lvl2pPr marL="514350" indent="0">
              <a:buNone/>
              <a:defRPr sz="1400"/>
            </a:lvl2pPr>
            <a:lvl3pPr marL="1028700" indent="0">
              <a:buNone/>
              <a:defRPr sz="1100"/>
            </a:lvl3pPr>
            <a:lvl4pPr marL="1543050" indent="0">
              <a:buNone/>
              <a:defRPr sz="1000"/>
            </a:lvl4pPr>
            <a:lvl5pPr marL="2057400" indent="0">
              <a:buNone/>
              <a:defRPr sz="1000"/>
            </a:lvl5pPr>
            <a:lvl6pPr marL="2571750" indent="0">
              <a:buNone/>
              <a:defRPr sz="1000"/>
            </a:lvl6pPr>
            <a:lvl7pPr marL="3086100" indent="0">
              <a:buNone/>
              <a:defRPr sz="1000"/>
            </a:lvl7pPr>
            <a:lvl8pPr marL="3600450" indent="0">
              <a:buNone/>
              <a:defRPr sz="1000"/>
            </a:lvl8pPr>
            <a:lvl9pPr marL="41148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09B23-5D45-4544-9A94-2B5BC3A1BD93}" type="datetime1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3E0A-981F-4DE4-B171-E29DFAF52B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81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04825" y="288925"/>
            <a:ext cx="90725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870" tIns="51435" rIns="102870" bIns="514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04825" y="1679575"/>
            <a:ext cx="9072563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870" tIns="51435" rIns="102870" bIns="514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3238" y="6673850"/>
            <a:ext cx="2352675" cy="384175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551735-8F0D-4041-9983-24F8491B3B8E}" type="datetime1">
              <a:rPr lang="ru-RU"/>
              <a:pPr>
                <a:defRPr/>
              </a:pPr>
              <a:t>30.07.2018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875" y="6673850"/>
            <a:ext cx="3190875" cy="384175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713" y="6673850"/>
            <a:ext cx="2352675" cy="384175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3990A04-6EAE-4A78-BED3-743C24BF1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defTabSz="1028700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287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2pPr>
      <a:lvl3pPr algn="ctr" defTabSz="10287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3pPr>
      <a:lvl4pPr algn="ctr" defTabSz="10287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4pPr>
      <a:lvl5pPr algn="ctr" defTabSz="10287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5pPr>
      <a:lvl6pPr marL="457200" algn="ctr" defTabSz="10287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6pPr>
      <a:lvl7pPr marL="914400" algn="ctr" defTabSz="10287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7pPr>
      <a:lvl8pPr marL="1371600" algn="ctr" defTabSz="10287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8pPr>
      <a:lvl9pPr marL="1828800" algn="ctr" defTabSz="10287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9pPr>
    </p:titleStyle>
    <p:bodyStyle>
      <a:lvl1pPr marL="385763" indent="-385763" algn="l" defTabSz="10287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5025" indent="-320675" algn="l" defTabSz="10287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34.jpe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8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1.png"/><Relationship Id="rId9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46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.jpeg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73.jpeg"/><Relationship Id="rId3" Type="http://schemas.openxmlformats.org/officeDocument/2006/relationships/image" Target="../media/image64.jpeg"/><Relationship Id="rId7" Type="http://schemas.openxmlformats.org/officeDocument/2006/relationships/image" Target="../media/image68.png"/><Relationship Id="rId12" Type="http://schemas.openxmlformats.org/officeDocument/2006/relationships/image" Target="../media/image72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11" Type="http://schemas.openxmlformats.org/officeDocument/2006/relationships/image" Target="../media/image71.jpeg"/><Relationship Id="rId5" Type="http://schemas.openxmlformats.org/officeDocument/2006/relationships/image" Target="../media/image66.jpeg"/><Relationship Id="rId10" Type="http://schemas.openxmlformats.org/officeDocument/2006/relationships/image" Target="../media/image1.pn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Relationship Id="rId9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png"/><Relationship Id="rId12" Type="http://schemas.openxmlformats.org/officeDocument/2006/relationships/image" Target="../media/image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11" Type="http://schemas.openxmlformats.org/officeDocument/2006/relationships/image" Target="../media/image88.jpe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ru/url?sa=i&amp;rct=j&amp;q=&amp;esrc=s&amp;source=images&amp;cd=&amp;cad=rja&amp;uact=8&amp;ved=0ahUKEwjgxLfK9p7SAhVLFCwKHZJUDKcQjRwIBw&amp;url=http://art-kollag.ucoz.net/load/psd_iskhodniki/novoe_cvety_i_kusty_na_prozrachnom_fone/3-1-0-513&amp;psig=AFQjCNGJYleZQRZEYabW0gdXS8CQjq43pg&amp;ust=1487688711116602" TargetMode="External"/><Relationship Id="rId13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9.png"/><Relationship Id="rId12" Type="http://schemas.openxmlformats.org/officeDocument/2006/relationships/hyperlink" Target="http://www.google.ru/url?sa=i&amp;rct=j&amp;q=&amp;esrc=s&amp;source=images&amp;cd=&amp;cad=rja&amp;uact=8&amp;ved=0ahUKEwivzvbC-p7SAhWKJSwKHQ_UB2sQjRwIBw&amp;url=http://lenagold.ru/fon/clipart/d/der5.html&amp;bvm=bv.147448319,d.bGg&amp;psig=AFQjCNGDT6Rb85Ugj8vOfgQ8JSLffXH8Eg&amp;ust=1487689792992027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ru/url?sa=i&amp;rct=j&amp;q=&amp;esrc=s&amp;source=images&amp;cd=&amp;cad=rja&amp;uact=8&amp;ved=0ahUKEwjE3O2w9Z7SAhUGCiwKHR9DBosQjRwIBw&amp;url=http://www.svetilniki-opory.com/opora-otrazhyonnogo-sveta-20f1210v241&amp;bvm=bv.147448319,d.bGg&amp;psig=AFQjCNGw-VEdk4WfYByiWLenwTNhfjXAhg&amp;ust=1487683684067208" TargetMode="External"/><Relationship Id="rId11" Type="http://schemas.openxmlformats.org/officeDocument/2006/relationships/image" Target="../media/image11.png"/><Relationship Id="rId5" Type="http://schemas.openxmlformats.org/officeDocument/2006/relationships/image" Target="../media/image8.jpeg"/><Relationship Id="rId15" Type="http://schemas.openxmlformats.org/officeDocument/2006/relationships/image" Target="../media/image2.jpeg"/><Relationship Id="rId10" Type="http://schemas.openxmlformats.org/officeDocument/2006/relationships/hyperlink" Target="https://www.pinterest.com/pin/449515606529551815/" TargetMode="External"/><Relationship Id="rId4" Type="http://schemas.openxmlformats.org/officeDocument/2006/relationships/image" Target="../media/image1.png"/><Relationship Id="rId9" Type="http://schemas.openxmlformats.org/officeDocument/2006/relationships/image" Target="../media/image10.jpeg"/><Relationship Id="rId1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4.jpe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28752"/>
            <a:ext cx="10072447" cy="185851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956050" y="5811838"/>
            <a:ext cx="6124575" cy="741362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0" y="691356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Подзаголовок 2"/>
          <p:cNvSpPr txBox="1">
            <a:spLocks/>
          </p:cNvSpPr>
          <p:nvPr/>
        </p:nvSpPr>
        <p:spPr>
          <a:xfrm>
            <a:off x="1150938" y="215900"/>
            <a:ext cx="6694487" cy="1368425"/>
          </a:xfrm>
          <a:prstGeom prst="rect">
            <a:avLst/>
          </a:prstGeom>
        </p:spPr>
        <p:txBody>
          <a:bodyPr lIns="102870" tIns="51435" rIns="102870" bIns="51435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3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округ город </a:t>
            </a:r>
            <a:r>
              <a:rPr lang="ru-RU" sz="39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9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Ленинский район </a:t>
            </a:r>
            <a:endParaRPr lang="ru-RU" sz="39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63" y="47625"/>
            <a:ext cx="1190625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5"/>
          <p:cNvSpPr txBox="1">
            <a:spLocks noGrp="1"/>
          </p:cNvSpPr>
          <p:nvPr>
            <p:ph type="ctrTitle"/>
          </p:nvPr>
        </p:nvSpPr>
        <p:spPr>
          <a:xfrm>
            <a:off x="201612" y="2286304"/>
            <a:ext cx="9677400" cy="2628292"/>
          </a:xfrm>
        </p:spPr>
        <p:txBody>
          <a:bodyPr anchor="b"/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реализации проектов по благоустройству на территории Ленинского района городского округа город Воронеж в 2018 году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3203251" y="5667400"/>
            <a:ext cx="6805613" cy="957386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 – 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управы Ленинского района Корчевников С.В.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vshchetinina\Desktop\дендроплан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2835" r="1527" b="22837"/>
          <a:stretch/>
        </p:blipFill>
        <p:spPr bwMode="auto">
          <a:xfrm>
            <a:off x="4167376" y="1368202"/>
            <a:ext cx="5769480" cy="3240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6627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0" y="6818313"/>
            <a:ext cx="515938" cy="382587"/>
          </a:xfrm>
        </p:spPr>
        <p:txBody>
          <a:bodyPr/>
          <a:lstStyle/>
          <a:p>
            <a:pPr>
              <a:defRPr/>
            </a:pPr>
            <a:fld id="{10F4F139-3266-4CFE-B7EC-17C2F13C9720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10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0"/>
            <a:ext cx="9936163" cy="544513"/>
          </a:xfrm>
          <a:prstGeom prst="rect">
            <a:avLst/>
          </a:prstGeom>
        </p:spPr>
        <p:txBody>
          <a:bodyPr lIns="102870" tIns="51435" rIns="102870" bIns="51435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15776" y="1408113"/>
            <a:ext cx="3888432" cy="2120329"/>
          </a:xfrm>
          <a:prstGeom prst="roundRect">
            <a:avLst/>
          </a:prstGeom>
          <a:blipFill dpi="0" rotWithShape="1">
            <a:blip r:embed="rId5" cstate="print"/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По инициативе управы района для решения вопроса о благоустройстве зеленой зоны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(ранее бесхозяйной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территории) в районе существующих МКД по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Кривошеина, 19, 21 привлечен инвестор – ООО «Ретро», который является застройщиком жилого комплекса «Трамвай желаний»</a:t>
            </a:r>
          </a:p>
        </p:txBody>
      </p:sp>
      <p:sp>
        <p:nvSpPr>
          <p:cNvPr id="26633" name="TextBox 3"/>
          <p:cNvSpPr txBox="1">
            <a:spLocks noChangeArrowheads="1"/>
          </p:cNvSpPr>
          <p:nvPr/>
        </p:nvSpPr>
        <p:spPr bwMode="auto">
          <a:xfrm>
            <a:off x="6985000" y="3024188"/>
            <a:ext cx="184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26634" name="TextBox 4"/>
          <p:cNvSpPr txBox="1">
            <a:spLocks noChangeArrowheads="1"/>
          </p:cNvSpPr>
          <p:nvPr/>
        </p:nvSpPr>
        <p:spPr bwMode="auto">
          <a:xfrm>
            <a:off x="3890963" y="7200900"/>
            <a:ext cx="3384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691356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637" name="Прямоугольник 2"/>
          <p:cNvSpPr>
            <a:spLocks noChangeArrowheads="1"/>
          </p:cNvSpPr>
          <p:nvPr/>
        </p:nvSpPr>
        <p:spPr bwMode="auto">
          <a:xfrm>
            <a:off x="76200" y="928688"/>
            <a:ext cx="9783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Благоустройство сквера "Трамвай желаний"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по адресу: ул. Кривошеина,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17/2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C:\Users\mvshchetinina\Desktop\павра 00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4" t="10163" r="2410" b="16583"/>
          <a:stretch/>
        </p:blipFill>
        <p:spPr bwMode="auto">
          <a:xfrm>
            <a:off x="287784" y="3600450"/>
            <a:ext cx="5455985" cy="30813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mvshchetinina\Desktop\атрп 00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1" t="11499" r="2420" b="16489"/>
          <a:stretch/>
        </p:blipFill>
        <p:spPr bwMode="auto">
          <a:xfrm>
            <a:off x="5832401" y="4361343"/>
            <a:ext cx="4104456" cy="22634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6264448" y="1368202"/>
            <a:ext cx="3615835" cy="320675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9" tIns="45714" rIns="91429" bIns="45714" anchor="ctr"/>
          <a:lstStyle/>
          <a:p>
            <a:pPr algn="ctr" defTabSz="10284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Схема благоустройства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сквера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02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70" name="Picture 22" descr="E:\Краснознаменная 33\IMG_52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5" y="1750987"/>
            <a:ext cx="3052140" cy="2034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7651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0" y="6818313"/>
            <a:ext cx="515938" cy="382587"/>
          </a:xfrm>
        </p:spPr>
        <p:txBody>
          <a:bodyPr/>
          <a:lstStyle/>
          <a:p>
            <a:pPr>
              <a:defRPr/>
            </a:pPr>
            <a:fld id="{4E1C4E93-F49F-4E38-9BD6-C25ACCEB56C9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11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  <a:endParaRPr lang="ru-RU" sz="15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0"/>
            <a:ext cx="9936163" cy="544513"/>
          </a:xfrm>
          <a:prstGeom prst="rect">
            <a:avLst/>
          </a:prstGeom>
        </p:spPr>
        <p:txBody>
          <a:bodyPr lIns="102870" tIns="51435" rIns="102870" bIns="51435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691356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251" name="Прямоугольник 1"/>
          <p:cNvSpPr>
            <a:spLocks noChangeArrowheads="1"/>
          </p:cNvSpPr>
          <p:nvPr/>
        </p:nvSpPr>
        <p:spPr bwMode="auto">
          <a:xfrm>
            <a:off x="84138" y="915988"/>
            <a:ext cx="9912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Благоустройство зоны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отдыха на месте снесенного аварийного здания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школы по адресу: ул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Краснознаменная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33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93548" y="1516412"/>
            <a:ext cx="2758532" cy="31779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Вид сквера на текущий период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F:\Информация о поддержании санитарного состояния и благоустройстве территории Ленинского района\Рабочий материал\Краснознаменная, 33\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0" t="50493" r="6949" b="3940"/>
          <a:stretch/>
        </p:blipFill>
        <p:spPr bwMode="auto">
          <a:xfrm>
            <a:off x="3383242" y="1700172"/>
            <a:ext cx="4051486" cy="33097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кругленный прямоугольник 17"/>
          <p:cNvSpPr/>
          <p:nvPr/>
        </p:nvSpPr>
        <p:spPr bwMode="auto">
          <a:xfrm>
            <a:off x="143768" y="3857755"/>
            <a:ext cx="3046845" cy="1196124"/>
          </a:xfrm>
          <a:prstGeom prst="round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1600" dirty="0" smtClean="0"/>
          </a:p>
          <a:p>
            <a:pPr algn="ctr"/>
            <a:endParaRPr lang="ru-RU" sz="1600" dirty="0"/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настоящее время ведутся переговоры с ЗАО Финансовая компания «Аксиома» в части финансирования проекта </a:t>
            </a: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0" name="Picture 2" descr="F:\Информация о поддержании санитарного состояния и благоустройстве территории Ленинского района\Рабочий материал\Краснознаменная, 33\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568" y="1512218"/>
            <a:ext cx="2637745" cy="18655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 bwMode="auto">
          <a:xfrm>
            <a:off x="7560592" y="3453719"/>
            <a:ext cx="2421721" cy="1556164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Запланированы работы по: устройству тротуаров, газонов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установке ограждения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малых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архитектурных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форм, детского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игрового и спортивного оборудования</a:t>
            </a: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93547" y="5184627"/>
            <a:ext cx="2614517" cy="1512167"/>
          </a:xfrm>
          <a:prstGeom prst="roundRect">
            <a:avLst/>
          </a:prstGeom>
          <a:blipFill dpi="0" rotWithShape="1">
            <a:blip r:embed="rId6" cstate="print">
              <a:alphaModFix amt="20000"/>
            </a:blip>
            <a:srcRect/>
            <a:tile tx="0" ty="0" sx="100000" sy="100000" flip="none" algn="tl"/>
          </a:blip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 рамках комплексного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развития территории предлагаем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предусмотреть ряд вопросов при согласовании проекта благоустройства: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952080" y="5112618"/>
            <a:ext cx="7034428" cy="396000"/>
          </a:xfrm>
          <a:prstGeom prst="roundRect">
            <a:avLst/>
          </a:prstGeom>
          <a:solidFill>
            <a:srgbClr val="E7EB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34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1. Обустройство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правого поворота с ул. 5 Декабря на ул. Краснознаменная с ремонтом асфальтового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покрытия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952080" y="5976713"/>
            <a:ext cx="7034428" cy="252000"/>
          </a:xfrm>
          <a:prstGeom prst="roundRect">
            <a:avLst/>
          </a:prstGeom>
          <a:solidFill>
            <a:srgbClr val="E7EB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34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3. Установка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остановочных навесов нового образца («умные остановки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»)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952080" y="6264745"/>
            <a:ext cx="7034428" cy="396000"/>
          </a:xfrm>
          <a:prstGeom prst="roundRect">
            <a:avLst/>
          </a:prstGeom>
          <a:solidFill>
            <a:srgbClr val="E7EB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4. Обустройство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пешеходных тротуаров, по нечетной стороне улицы Краснознаменная, с целью обеспечения нормального подхода к планируемому скверу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952080" y="5544665"/>
            <a:ext cx="7034428" cy="396000"/>
          </a:xfrm>
          <a:prstGeom prst="roundRect">
            <a:avLst/>
          </a:prstGeom>
          <a:solidFill>
            <a:srgbClr val="E7EB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34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2. Перенос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остановки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общественного транспорта (по направлению в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Центр) в район земельного участка № 31 по ул.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Краснознаменная от МКД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по ул. Краснознаменная, 35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586036" y="1626476"/>
            <a:ext cx="2758532" cy="31779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Схема благоустройства сквера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79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andrejchuk\AppData\Local\Microsoft\Windows\Temporary Internet Files\Content.Outlook\11W3MPSX\грамши 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" t="34342" r="11559" b="29261"/>
          <a:stretch/>
        </p:blipFill>
        <p:spPr bwMode="auto">
          <a:xfrm>
            <a:off x="2059840" y="4359110"/>
            <a:ext cx="7949024" cy="240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1747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0"/>
            <a:ext cx="10040938" cy="608013"/>
          </a:xfrm>
          <a:prstGeom prst="rect">
            <a:avLst/>
          </a:prstGeom>
        </p:spPr>
        <p:txBody>
          <a:bodyPr lIns="102870" tIns="51435" rIns="102870" bIns="51435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0" y="691356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7188" y="6840810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 b="8891"/>
          <a:stretch>
            <a:fillRect/>
          </a:stretch>
        </p:blipFill>
        <p:spPr bwMode="auto">
          <a:xfrm>
            <a:off x="5567480" y="1418317"/>
            <a:ext cx="4396517" cy="25421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sp>
        <p:nvSpPr>
          <p:cNvPr id="3" name="Прямоугольник 2"/>
          <p:cNvSpPr/>
          <p:nvPr/>
        </p:nvSpPr>
        <p:spPr>
          <a:xfrm>
            <a:off x="1588" y="864146"/>
            <a:ext cx="9880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Реконструкция сквера «Чижовский» (у МКД по ул. Грамши, 70)</a:t>
            </a:r>
            <a:endParaRPr lang="ru-RU" sz="2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7806" y="1239694"/>
            <a:ext cx="5400000" cy="7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территории, прилегающей к скверу,  проживает около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10 000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человек (18 МКД, домовладения ТОС №52  и ТОС №39, идет строительство нескольких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семнадцатиэтажных домов)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16870" y="1980370"/>
            <a:ext cx="5400000" cy="90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непосредственной близости расположены 2 общеобразовательных учреждения  -  МБОУ «Лицей №65» и МБОУ СОШ №34, БУЗ ВО «Воронежская городская поликлиника N8», региональное отделение ДОСААФ России Воронежской области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567481" y="4104305"/>
            <a:ext cx="4396516" cy="288233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9" tIns="45714" rIns="91429" bIns="45714" anchor="ctr"/>
          <a:lstStyle/>
          <a:p>
            <a:pPr algn="ctr" defTabSz="1028438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Схема благоустройства сквера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7806" y="2880370"/>
            <a:ext cx="5400000" cy="1080000"/>
          </a:xfrm>
          <a:prstGeom prst="roundRect">
            <a:avLst/>
          </a:prstGeom>
          <a:blipFill dpi="0" rotWithShape="1">
            <a:blip r:embed="rId5" cstate="print"/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благоустройства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сквера 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«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 на территории городского округа город Воронеж на 2018-2022 годы» приобретена и передана на хранение в МБУ «КБ Ленинского района» тротуарная плитка (в объеме - 645 кв.м.) и  бортовой камень (в объеме - 652 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897698"/>
              </p:ext>
            </p:extLst>
          </p:nvPr>
        </p:nvGraphicFramePr>
        <p:xfrm>
          <a:off x="143768" y="4968602"/>
          <a:ext cx="3240360" cy="1623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720080"/>
              </a:tblGrid>
              <a:tr h="31782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в тыс. руб.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57012"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Устройство плиточного покрытия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1 464,8  </a:t>
                      </a:r>
                    </a:p>
                  </a:txBody>
                  <a:tcPr marL="9525" marR="9525" marT="9525" marB="0" anchor="ctr"/>
                </a:tc>
              </a:tr>
              <a:tr h="306250"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Устройство основания площадки под детское игровое оборудование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218,3  </a:t>
                      </a:r>
                    </a:p>
                  </a:txBody>
                  <a:tcPr marL="9525" marR="9525" marT="9525" marB="0" anchor="ctr"/>
                </a:tc>
              </a:tr>
              <a:tr h="157012"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Установка ограждения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435,0  </a:t>
                      </a:r>
                    </a:p>
                  </a:txBody>
                  <a:tcPr marL="9525" marR="9525" marT="9525" marB="0" anchor="ctr"/>
                </a:tc>
              </a:tr>
              <a:tr h="157012"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Установка скамеек и урн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306,0  </a:t>
                      </a:r>
                    </a:p>
                  </a:txBody>
                  <a:tcPr marL="9525" marR="9525" marT="9525" marB="0" anchor="ctr"/>
                </a:tc>
              </a:tr>
              <a:tr h="223858"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2 424,1 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4" name="Скругленный прямоугольник 23"/>
          <p:cNvSpPr/>
          <p:nvPr/>
        </p:nvSpPr>
        <p:spPr>
          <a:xfrm>
            <a:off x="143768" y="4752579"/>
            <a:ext cx="2880320" cy="199160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9" tIns="45714" rIns="91429" bIns="45714" anchor="ctr"/>
          <a:lstStyle/>
          <a:p>
            <a:pPr algn="ctr" defTabSz="1028438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Минимально необходимая сумма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35801" y="4032498"/>
            <a:ext cx="5372005" cy="648072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9" tIns="45714" rIns="91429" bIns="45714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Достигнутые договоренности 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софинансировании 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детского игрового и спортивного оборудования, малых архитектурных форм на сумму 930 тыс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0" y="6818313"/>
            <a:ext cx="515938" cy="382587"/>
          </a:xfrm>
        </p:spPr>
        <p:txBody>
          <a:bodyPr/>
          <a:lstStyle/>
          <a:p>
            <a:pPr>
              <a:defRPr/>
            </a:pPr>
            <a:fld id="{4E1C4E93-F49F-4E38-9BD6-C25ACCEB56C9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12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72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ndreychuk\Desktop\Общественные зоны\ворошилова копия.jpg"/>
          <p:cNvPicPr>
            <a:picLocks noChangeAspect="1" noChangeArrowheads="1"/>
          </p:cNvPicPr>
          <p:nvPr/>
        </p:nvPicPr>
        <p:blipFill>
          <a:blip r:embed="rId3" cstate="print"/>
          <a:srcRect l="10000" t="8082" r="30711"/>
          <a:stretch>
            <a:fillRect/>
          </a:stretch>
        </p:blipFill>
        <p:spPr bwMode="auto">
          <a:xfrm rot="5400000">
            <a:off x="393755" y="1258150"/>
            <a:ext cx="5188658" cy="56886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7651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0" y="6818313"/>
            <a:ext cx="515938" cy="382587"/>
          </a:xfrm>
        </p:spPr>
        <p:txBody>
          <a:bodyPr/>
          <a:lstStyle/>
          <a:p>
            <a:pPr>
              <a:defRPr/>
            </a:pPr>
            <a:fld id="{4E1C4E93-F49F-4E38-9BD6-C25ACCEB56C9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13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Ленинского района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691356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 bwMode="auto">
          <a:xfrm>
            <a:off x="1439912" y="1872258"/>
            <a:ext cx="4320480" cy="2000291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Предварительная стоимость проведения благоустроительных работ составит 5,5 млн. руб.: </a:t>
            </a: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обустройство тротуаров;</a:t>
            </a: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обустройство газонов; </a:t>
            </a: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опиловка деревьев;</a:t>
            </a: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компенсационная посадка деревьев;</a:t>
            </a: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установка ограждений;</a:t>
            </a: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организация художественной подсветки дома;</a:t>
            </a: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установка остановочного навеса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нового образца.</a:t>
            </a:r>
          </a:p>
        </p:txBody>
      </p:sp>
      <p:sp>
        <p:nvSpPr>
          <p:cNvPr id="21" name="Прямоугольник 1"/>
          <p:cNvSpPr>
            <a:spLocks noChangeArrowheads="1"/>
          </p:cNvSpPr>
          <p:nvPr/>
        </p:nvSpPr>
        <p:spPr bwMode="auto">
          <a:xfrm>
            <a:off x="0" y="936154"/>
            <a:ext cx="10102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общественной зоны по адресу: ул. Ворошилова, 2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43768" y="1440210"/>
            <a:ext cx="4396516" cy="288233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9" tIns="45714" rIns="91429" bIns="45714" anchor="ctr"/>
          <a:lstStyle/>
          <a:p>
            <a:pPr algn="ctr" defTabSz="1028438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Схема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благоустройства бульвара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maandrejchuk\Downloads\20180719_075359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566" y="2304306"/>
            <a:ext cx="1944244" cy="34564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maandrejchuk\Downloads\20180719_0752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568" y="5307111"/>
            <a:ext cx="2470548" cy="13896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aandrejchuk\Downloads\20180719_07492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432" y="2304306"/>
            <a:ext cx="1764196" cy="31363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andrejchuk\Downloads\20180719_07495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408" y="4680570"/>
            <a:ext cx="1296144" cy="2016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5904408" y="1350665"/>
            <a:ext cx="4104456" cy="953641"/>
          </a:xfrm>
          <a:prstGeom prst="roundRect">
            <a:avLst/>
          </a:prstGeom>
          <a:blipFill dpi="0" rotWithShape="1">
            <a:blip r:embed="rId9" cstate="print">
              <a:alphaModFix amt="77000"/>
            </a:blip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Aft>
                <a:spcPts val="0"/>
              </a:spcAft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Ансамбль жилых домов с башней, 1950-е гг. по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адресу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ул. Кольцовская,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82/Ворошилова,2 - является объектом культурного наследия, расположенном на территории г. Воронеж</a:t>
            </a:r>
            <a:endParaRPr lang="ru-RU" sz="15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51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Пилотные проекты\2018\музей флота\122\пку 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0" t="1782" r="2849" b="57301"/>
          <a:stretch/>
        </p:blipFill>
        <p:spPr bwMode="auto">
          <a:xfrm>
            <a:off x="6695751" y="3987617"/>
            <a:ext cx="3313113" cy="22051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Пилотные проекты\2018\музей флота\122\мапе 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2" t="51989" r="2535" b="1695"/>
          <a:stretch/>
        </p:blipFill>
        <p:spPr bwMode="auto">
          <a:xfrm>
            <a:off x="6695751" y="1546000"/>
            <a:ext cx="3313113" cy="23424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7651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0" y="6818313"/>
            <a:ext cx="515938" cy="382587"/>
          </a:xfrm>
        </p:spPr>
        <p:txBody>
          <a:bodyPr/>
          <a:lstStyle/>
          <a:p>
            <a:pPr>
              <a:defRPr/>
            </a:pPr>
            <a:fld id="{4E1C4E93-F49F-4E38-9BD6-C25ACCEB56C9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14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  <a:endParaRPr lang="ru-RU" sz="15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691356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9946942" y="-864046"/>
            <a:ext cx="2758532" cy="31779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Генеральный план сквера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143768" y="1572032"/>
            <a:ext cx="6445559" cy="874165"/>
          </a:xfrm>
          <a:prstGeom prst="round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Наумов С.Д.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реализовывает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созданию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интерактивного музея,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расскажет об истории Воронежской области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колыбели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флота</a:t>
            </a:r>
          </a:p>
        </p:txBody>
      </p:sp>
      <p:pic>
        <p:nvPicPr>
          <p:cNvPr id="2050" name="Picture 2" descr="D:\Пилотные проекты\2018\музей флота\122\мапе 00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6" t="3978" r="1659" b="53896"/>
          <a:stretch/>
        </p:blipFill>
        <p:spPr bwMode="auto">
          <a:xfrm>
            <a:off x="71760" y="2546143"/>
            <a:ext cx="6552728" cy="41506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3096096" y="2490572"/>
            <a:ext cx="3493231" cy="31779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Рабочий вариант архитектурного решения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6264447" y="6050947"/>
            <a:ext cx="3744417" cy="682964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r>
              <a:rPr lang="ru-RU" sz="1450" dirty="0">
                <a:latin typeface="Times New Roman" pitchFamily="18" charset="0"/>
                <a:cs typeface="Times New Roman" pitchFamily="18" charset="0"/>
              </a:rPr>
              <a:t>Планируемая дата открытия – начало 2019 г. </a:t>
            </a: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r>
              <a:rPr lang="ru-RU" sz="1450" dirty="0">
                <a:latin typeface="Times New Roman" pitchFamily="18" charset="0"/>
                <a:cs typeface="Times New Roman" pitchFamily="18" charset="0"/>
              </a:rPr>
              <a:t>Объем капиталовложений – 25 млн. рублей</a:t>
            </a:r>
          </a:p>
        </p:txBody>
      </p:sp>
      <p:sp>
        <p:nvSpPr>
          <p:cNvPr id="21" name="Прямоугольник 1"/>
          <p:cNvSpPr>
            <a:spLocks noChangeArrowheads="1"/>
          </p:cNvSpPr>
          <p:nvPr/>
        </p:nvSpPr>
        <p:spPr bwMode="auto">
          <a:xfrm>
            <a:off x="-30162" y="864146"/>
            <a:ext cx="10102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историко-культурный «Музей Петровских кораблей» - благоустройство территории по адресу: ул. Свободы, 59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51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илотные проекты\2018\Сквер Сухомлинова\графиити новы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9" y="4896594"/>
            <a:ext cx="10080625" cy="19389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7651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0" y="6818313"/>
            <a:ext cx="515938" cy="382587"/>
          </a:xfrm>
        </p:spPr>
        <p:txBody>
          <a:bodyPr/>
          <a:lstStyle/>
          <a:p>
            <a:pPr>
              <a:defRPr/>
            </a:pPr>
            <a:fld id="{4E1C4E93-F49F-4E38-9BD6-C25ACCEB56C9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15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691356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71760" y="4909969"/>
            <a:ext cx="2758532" cy="31779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Стена с граффити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3" descr="D:\Пилотные проекты\2018\Сквер Сухомлинова\01 Генеральный план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68" t="10714" r="5901" b="4041"/>
          <a:stretch/>
        </p:blipFill>
        <p:spPr bwMode="auto">
          <a:xfrm rot="16200000">
            <a:off x="448131" y="1476192"/>
            <a:ext cx="2972024" cy="3580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Пилотные проекты\2018\Сквер Сухомлинова\01 Генеральный план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" t="8987" r="57902" b="49189"/>
          <a:stretch/>
        </p:blipFill>
        <p:spPr bwMode="auto">
          <a:xfrm>
            <a:off x="3552145" y="2736354"/>
            <a:ext cx="2424271" cy="18374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1" name="Прямоугольник 1"/>
          <p:cNvSpPr>
            <a:spLocks noChangeArrowheads="1"/>
          </p:cNvSpPr>
          <p:nvPr/>
        </p:nvSpPr>
        <p:spPr bwMode="auto">
          <a:xfrm>
            <a:off x="-30162" y="864146"/>
            <a:ext cx="1010285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Благоустройство сквера им.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кадемика Г.А. Сухомлинова (ранее сквер «Луч») по адресу: </a:t>
            </a:r>
          </a:p>
          <a:p>
            <a:pPr algn="ctr"/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. Кольцовская, 43в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43768" y="1780554"/>
            <a:ext cx="2758532" cy="31779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Генеральный план сквера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D:\Пилотные проекты\2018\Сквер Сухомлинова\05 вид на дет пл и граффити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5" t="11613" r="11307" b="5552"/>
          <a:stretch/>
        </p:blipFill>
        <p:spPr bwMode="auto">
          <a:xfrm>
            <a:off x="5904408" y="1719295"/>
            <a:ext cx="4041227" cy="30332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кругленный прямоугольник 17"/>
          <p:cNvSpPr/>
          <p:nvPr/>
        </p:nvSpPr>
        <p:spPr bwMode="auto">
          <a:xfrm>
            <a:off x="3050725" y="1584226"/>
            <a:ext cx="3359600" cy="1008112"/>
          </a:xfrm>
          <a:prstGeom prst="roundRect">
            <a:avLst/>
          </a:prstGeom>
          <a:blipFill dpi="0" rotWithShape="1">
            <a:blip r:embed="rId8" cstate="print"/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«Союз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строителей Воронежской области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выступил с инициативой благоустройства сквера </a:t>
            </a: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47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>
            <a:off x="0" y="6995327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7188" y="6840810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92153"/>
            <a:ext cx="3743325" cy="360362"/>
          </a:xfrm>
          <a:prstGeom prst="rect">
            <a:avLst/>
          </a:prstGeom>
        </p:spPr>
        <p:txBody>
          <a:bodyPr lIns="79354" tIns="39677" rIns="79354" bIns="39677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" y="720130"/>
            <a:ext cx="10072446" cy="363613"/>
          </a:xfrm>
          <a:prstGeom prst="rect">
            <a:avLst/>
          </a:prstGeom>
        </p:spPr>
        <p:txBody>
          <a:bodyPr wrap="square" lIns="70537" tIns="35268" rIns="70537" bIns="35268">
            <a:spAutoFit/>
          </a:bodyPr>
          <a:lstStyle/>
          <a:p>
            <a:pPr algn="ctr">
              <a:defRPr/>
            </a:pP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Прогнозируемый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результат по благоустройству общественных зон на декабрь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2018 года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12048" y="1224186"/>
            <a:ext cx="5848350" cy="431800"/>
          </a:xfrm>
          <a:prstGeom prst="round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Зеленые зоны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пользования</a:t>
            </a:r>
          </a:p>
        </p:txBody>
      </p:sp>
      <p:sp>
        <p:nvSpPr>
          <p:cNvPr id="25" name="Правая фигурная скобка 24"/>
          <p:cNvSpPr/>
          <p:nvPr/>
        </p:nvSpPr>
        <p:spPr>
          <a:xfrm rot="5400000">
            <a:off x="4860578" y="1548011"/>
            <a:ext cx="359470" cy="7632700"/>
          </a:xfrm>
          <a:prstGeom prst="rightBrace">
            <a:avLst/>
          </a:prstGeom>
          <a:ln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70537" tIns="35268" rIns="70537" bIns="35268" anchor="ctr"/>
          <a:lstStyle/>
          <a:p>
            <a:pPr algn="ctr">
              <a:defRPr/>
            </a:pPr>
            <a:endParaRPr lang="ru-RU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079850" y="5618021"/>
            <a:ext cx="8352950" cy="862749"/>
          </a:xfrm>
          <a:prstGeom prst="roundRect">
            <a:avLst/>
          </a:prstGeom>
          <a:solidFill>
            <a:srgbClr val="E7EB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34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Планируемое количество благоустроенных зеленых зон общего пользования на конец года увеличится на 22,5% и составит 52% от общего количества зон.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-28749"/>
            <a:ext cx="10072447" cy="80013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354" tIns="39677" rIns="79354" bIns="3967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0" y="6894816"/>
            <a:ext cx="503808" cy="378042"/>
          </a:xfrm>
        </p:spPr>
        <p:txBody>
          <a:bodyPr vert="horz" lIns="98752" tIns="49376" rIns="98752" bIns="49376" rtlCol="0" anchor="ctr"/>
          <a:lstStyle/>
          <a:p>
            <a:fld id="{1FDBDEBE-8A9E-4BB5-86B7-1FEF130E64F8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16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73" y="21003"/>
            <a:ext cx="47753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Скругленный прямоугольник 30"/>
          <p:cNvSpPr/>
          <p:nvPr/>
        </p:nvSpPr>
        <p:spPr>
          <a:xfrm>
            <a:off x="2448280" y="1944390"/>
            <a:ext cx="2304000" cy="684000"/>
          </a:xfrm>
          <a:prstGeom prst="roundRect">
            <a:avLst/>
          </a:prstGeom>
          <a:solidFill>
            <a:srgbClr val="E7EB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34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39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зеленых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зон </a:t>
            </a:r>
          </a:p>
          <a:p>
            <a:pPr algn="ctr" defTabSz="7934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общего пользования</a:t>
            </a:r>
            <a:endParaRPr lang="ru-RU" sz="1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02980" y="1728242"/>
            <a:ext cx="2484000" cy="57129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34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По состоянию на 01.01.2018</a:t>
            </a:r>
            <a:endParaRPr lang="ru-RU" sz="1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328344" y="1957580"/>
            <a:ext cx="2304000" cy="684000"/>
          </a:xfrm>
          <a:prstGeom prst="roundRect">
            <a:avLst/>
          </a:prstGeom>
          <a:solidFill>
            <a:srgbClr val="E7EB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34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зеленых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зон общего пользования</a:t>
            </a:r>
            <a:endParaRPr lang="ru-RU" sz="1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302638" y="1728290"/>
            <a:ext cx="2484000" cy="57129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34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По состоянию на 01.12.2018</a:t>
            </a:r>
            <a:endParaRPr lang="ru-RU" sz="1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494640"/>
              </p:ext>
            </p:extLst>
          </p:nvPr>
        </p:nvGraphicFramePr>
        <p:xfrm>
          <a:off x="215776" y="2952379"/>
          <a:ext cx="4500000" cy="2160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4689"/>
                <a:gridCol w="965311"/>
              </a:tblGrid>
              <a:tr h="459625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Состояние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59625"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Благоустроено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781364"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Нуждается в дополнительном благоустройстве или реконструкции 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59625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благоустроены 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781316"/>
              </p:ext>
            </p:extLst>
          </p:nvPr>
        </p:nvGraphicFramePr>
        <p:xfrm>
          <a:off x="5364848" y="2952379"/>
          <a:ext cx="4500000" cy="2160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4685"/>
                <a:gridCol w="965315"/>
              </a:tblGrid>
              <a:tr h="459625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Состояние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59625"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Благоустроено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781364"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Нуждается в дополнительном благоустройстве или реконструкции 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59625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благоустроены 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468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>
            <a:off x="0" y="691281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0" y="6818313"/>
            <a:ext cx="515938" cy="382587"/>
          </a:xfrm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3C15636-B67C-4621-94B4-27A0252E56EA}" type="slidenum">
              <a:rPr lang="ru-RU" altLang="en-US" sz="14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1" hangingPunct="1"/>
              <a:t>17</a:t>
            </a:fld>
            <a:endParaRPr lang="ru-RU" altLang="en-US" sz="14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0"/>
            <a:ext cx="10040938" cy="608013"/>
          </a:xfrm>
          <a:prstGeom prst="rect">
            <a:avLst/>
          </a:prstGeom>
        </p:spPr>
        <p:txBody>
          <a:bodyPr lIns="102870" tIns="51435" rIns="102870" bIns="51435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100260"/>
              </p:ext>
            </p:extLst>
          </p:nvPr>
        </p:nvGraphicFramePr>
        <p:xfrm>
          <a:off x="207107" y="1296601"/>
          <a:ext cx="9666411" cy="37016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040"/>
                <a:gridCol w="2808312"/>
                <a:gridCol w="2448272"/>
                <a:gridCol w="1296144"/>
                <a:gridCol w="2753643"/>
              </a:tblGrid>
              <a:tr h="2472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Запланированные работы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 финансирования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6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Нагорная лестница по ул. Крупской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Ремонт нагорной лестницы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100 000,0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наказам депутату Воронежской городской Думы Костыреву И.В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</a:tr>
              <a:tr h="526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Нагорная лестница по                        ул. Челюскинцев от д. №1 до д. №7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Устройство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водоотведения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175 000,0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наказам депутату Воронежской городской Думы Головину А.И.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</a:tr>
              <a:tr h="8778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Нагорная лестница на переулке Поворотный (подъем на переулок Жасминный)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Реконструкция нагорной лестницы;</a:t>
                      </a:r>
                    </a:p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Устройство водоотведения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775 000,0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наказам депутату Воронежской городской Думы Головину А.И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и депутатату</a:t>
                      </a:r>
                      <a:r>
                        <a:rPr lang="ru-RU" sz="14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Воронежской областной Думы Колодяжному С.А.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</a:tr>
              <a:tr h="656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Нагорная лестница от дома №19 до д. №25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Крылова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Устройство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нагорной лестницы;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Устройство водоотведения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730 790,6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Грант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(конкурс общественно-полезных проектов ТОС)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</a:tr>
              <a:tr h="2315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Спуск по ул</a:t>
                      </a: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Карамзина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Установка поручней 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40 000,0  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наказам депутату Воронежской городской Думы Головину А.И.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</a:tr>
              <a:tr h="340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Спуск по пер.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Лескова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Установка </a:t>
                      </a: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поручней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58 000,0  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6559" marR="16559" marT="0" marB="0" anchor="ctr"/>
                </a:tc>
              </a:tr>
              <a:tr h="26455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Итого:</a:t>
                      </a: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1 878 790,6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559" marR="1655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588" y="864146"/>
            <a:ext cx="988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Ремонт и обустройство нагорных лестниц на территории района</a:t>
            </a:r>
          </a:p>
          <a:p>
            <a:pPr lvl="1" algn="ctr">
              <a:defRPr/>
            </a:pP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1956748" y="5082860"/>
            <a:ext cx="6167128" cy="31779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Прогнозируемый результат на декабрь 2018 года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089456"/>
              </p:ext>
            </p:extLst>
          </p:nvPr>
        </p:nvGraphicFramePr>
        <p:xfrm>
          <a:off x="232806" y="5497026"/>
          <a:ext cx="9615012" cy="112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5012"/>
                <a:gridCol w="1980000"/>
                <a:gridCol w="1980000"/>
                <a:gridCol w="1980000"/>
              </a:tblGrid>
              <a:tr h="384022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нагорных лестниц всего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</a:t>
                      </a:r>
                      <a:r>
                        <a:rPr lang="ru-RU" sz="12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ремонта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лестниц надлежащего</a:t>
                      </a:r>
                      <a:r>
                        <a:rPr lang="ru-RU" sz="12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состояния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22329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состоянию на 01.01.2018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62%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2329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состоянию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01.12.2018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72%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88066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>
            <a:off x="0" y="691281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0" y="6818313"/>
            <a:ext cx="515938" cy="382587"/>
          </a:xfrm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3C15636-B67C-4621-94B4-27A0252E56EA}" type="slidenum">
              <a:rPr lang="ru-RU" altLang="en-US" sz="14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1" hangingPunct="1"/>
              <a:t>18</a:t>
            </a:fld>
            <a:endParaRPr lang="ru-RU" altLang="en-US" sz="14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0"/>
            <a:ext cx="10040938" cy="3847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sz="1900" b="1" dirty="0">
              <a:solidFill>
                <a:schemeClr val="tx1"/>
              </a:solidFill>
              <a:ea typeface="+mn-ea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88" y="864146"/>
            <a:ext cx="988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Реализация проекта по установке НТО с остановочным навесом нового образца («умные остановки») на территории Ленинского района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5256336" y="1584226"/>
            <a:ext cx="4467102" cy="504056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Адресная программа размещения «умных остановок» на территории района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215776" y="1584226"/>
            <a:ext cx="4608000" cy="1548000"/>
          </a:xfrm>
          <a:prstGeom prst="round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«Умные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остановки» будут оснащены картой-схемой маршрутов движения общественного транспорта, элементами системы "Безопасный город", освещением, электронным табло, бесплатной зоной Wi-Fi, USB-подзарядкой и т.д.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718081"/>
              </p:ext>
            </p:extLst>
          </p:nvPr>
        </p:nvGraphicFramePr>
        <p:xfrm>
          <a:off x="5052293" y="2160290"/>
          <a:ext cx="4896544" cy="302400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73708"/>
                <a:gridCol w="4522836"/>
              </a:tblGrid>
              <a:tr h="304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Адресный ориентир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98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ул. 20-летия Октября, 119а, со стороны ул. 20-летия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Октября, ост. «Цирк»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/>
                </a:tc>
              </a:tr>
              <a:tr h="598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ул. 20-летия Октября, 119а, со стороны ул.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Краснознамённая, ост. «Цирк»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/>
                </a:tc>
              </a:tr>
              <a:tr h="304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ул. 20-летия Октября,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д.42, ост. «Улица Некрасова»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/>
                </a:tc>
              </a:tr>
              <a:tr h="304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ул. Ворошилова,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2,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ост.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«Улица Ворошилова»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/>
                </a:tc>
              </a:tr>
              <a:tr h="304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ул. Ворошилова,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д.27, ост.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«Улица Космонавтов»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/>
                </a:tc>
              </a:tr>
              <a:tr h="304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ул. Ворошилова, 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ост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. "Бахметьева" (ЖК "Пять звезд")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/>
                </a:tc>
              </a:tr>
              <a:tr h="304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ул. Моисеева,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2и, ост. «Цирк»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46" marR="54446" marT="0" marB="0" anchor="ctr"/>
                </a:tc>
              </a:tr>
            </a:tbl>
          </a:graphicData>
        </a:graphic>
      </p:graphicFrame>
      <p:sp>
        <p:nvSpPr>
          <p:cNvPr id="20" name="Скругленный прямоугольник 19"/>
          <p:cNvSpPr/>
          <p:nvPr/>
        </p:nvSpPr>
        <p:spPr>
          <a:xfrm>
            <a:off x="5094981" y="5256634"/>
            <a:ext cx="4841875" cy="147600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altLang="en-US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Проведены переговоры с предпринимательским сообществом, в результате которых достигнуты договоренности об установке навесов нового образца и благоустройства прилегающей к НТО территории: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ГК «Русский аппетит»,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ООО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«Союз»(торговая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сеть "Табакерка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"),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ИП Постовалова Т.С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.,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ИП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Разинкова О.И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ИП Штыков В.В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en-US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https://apf.mail.ru/cgi-bin/readmsg/3.jpg?id=15319266670000000447%3B0%3B4&amp;x-email=mak-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pf.mail.ru/cgi-bin/readmsg/3.jpg?id=15319266670000000447%3B0%3B4&amp;x-email=mak-a%40mail.ru&amp;exif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C:\Users\maandrejchuk\Downloads\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9" t="64461" r="3727" b="12979"/>
          <a:stretch/>
        </p:blipFill>
        <p:spPr bwMode="auto">
          <a:xfrm>
            <a:off x="169373" y="3305717"/>
            <a:ext cx="4726923" cy="15908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aandrejchuk\Downloads\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" t="20545" r="35525" b="52610"/>
          <a:stretch/>
        </p:blipFill>
        <p:spPr bwMode="auto">
          <a:xfrm>
            <a:off x="132679" y="5015571"/>
            <a:ext cx="4835625" cy="15372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806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2"/>
            <a:ext cx="10040938" cy="608013"/>
          </a:xfrm>
          <a:prstGeom prst="rect">
            <a:avLst/>
          </a:prstGeom>
        </p:spPr>
        <p:txBody>
          <a:bodyPr lIns="79354" tIns="39677" rIns="79354" bIns="39677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510" name="Прямоугольник 20"/>
          <p:cNvSpPr>
            <a:spLocks noChangeArrowheads="1"/>
          </p:cNvSpPr>
          <p:nvPr/>
        </p:nvSpPr>
        <p:spPr bwMode="auto">
          <a:xfrm>
            <a:off x="0" y="771387"/>
            <a:ext cx="10080625" cy="332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0537" tIns="35268" rIns="70537" bIns="3526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спортивного комплекса 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(МБУДО СДЮСШОР №12) </a:t>
            </a:r>
            <a:r>
              <a:rPr lang="ru-RU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ул. Херсонская, 27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699550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57188" y="6893104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Подзаголовок 2"/>
          <p:cNvSpPr txBox="1">
            <a:spLocks/>
          </p:cNvSpPr>
          <p:nvPr/>
        </p:nvSpPr>
        <p:spPr>
          <a:xfrm>
            <a:off x="6410325" y="6892153"/>
            <a:ext cx="3743325" cy="360362"/>
          </a:xfrm>
          <a:prstGeom prst="rect">
            <a:avLst/>
          </a:prstGeom>
        </p:spPr>
        <p:txBody>
          <a:bodyPr lIns="79354" tIns="39677" rIns="79354" bIns="39677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91344" y="1170180"/>
            <a:ext cx="8858250" cy="432048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34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Обоснование необходимости реализации реконструкции</a:t>
            </a:r>
          </a:p>
        </p:txBody>
      </p:sp>
      <p:pic>
        <p:nvPicPr>
          <p:cNvPr id="2050" name="Picture 2" descr="D:\Пилотные проекты\Херсонская 27\Scan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9" t="2336" r="3796" b="1965"/>
          <a:stretch/>
        </p:blipFill>
        <p:spPr bwMode="auto">
          <a:xfrm>
            <a:off x="6231070" y="1710240"/>
            <a:ext cx="3515568" cy="4887996"/>
          </a:xfrm>
          <a:prstGeom prst="rect">
            <a:avLst/>
          </a:prstGeom>
          <a:noFill/>
          <a:ln w="9525">
            <a:solidFill>
              <a:srgbClr val="002060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0" y="-28749"/>
            <a:ext cx="10072447" cy="80013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354" tIns="39677" rIns="79354" bIns="3967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20580" y="1710240"/>
            <a:ext cx="5899852" cy="1134126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alt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непосредственной близости расположены:</a:t>
            </a:r>
          </a:p>
          <a:p>
            <a:pPr algn="ctr"/>
            <a:r>
              <a:rPr lang="ru-RU" alt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МБОУ СОШ №34 и МБОУ «Лицей № 65». С учащимися этих школ проводятся занятия по физ. культуре на площадке  спортивной  школы;</a:t>
            </a:r>
          </a:p>
          <a:p>
            <a:pPr algn="ctr"/>
            <a:r>
              <a:rPr lang="ru-RU" alt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 ВО «Детский дом г. Воронежа», в котором находится 70 </a:t>
            </a:r>
            <a:r>
              <a:rPr lang="ru-RU" altLang="en-US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воспитанников.</a:t>
            </a:r>
            <a:endParaRPr lang="ru-RU" altLang="en-US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t="398" r="2905" b="17742"/>
          <a:stretch/>
        </p:blipFill>
        <p:spPr>
          <a:xfrm>
            <a:off x="3477108" y="3047275"/>
            <a:ext cx="3003364" cy="3739529"/>
          </a:xfrm>
          <a:prstGeom prst="rect">
            <a:avLst/>
          </a:prstGeom>
          <a:noFill/>
          <a:ln w="9525">
            <a:solidFill>
              <a:srgbClr val="002060"/>
            </a:solidFill>
            <a:prstDash val="sysDot"/>
          </a:ln>
        </p:spPr>
      </p:pic>
      <p:sp>
        <p:nvSpPr>
          <p:cNvPr id="20" name="Скругленный прямоугольник 19"/>
          <p:cNvSpPr/>
          <p:nvPr/>
        </p:nvSpPr>
        <p:spPr>
          <a:xfrm>
            <a:off x="143768" y="2993406"/>
            <a:ext cx="3240000" cy="1039093"/>
          </a:xfrm>
          <a:prstGeom prst="roundRect">
            <a:avLst/>
          </a:prstGeom>
          <a:blipFill dpi="0" rotWithShape="1">
            <a:blip r:embed="rId4" cstate="print">
              <a:alphaModFix amt="20000"/>
            </a:blip>
            <a:srcRect/>
            <a:tile tx="0" ty="0" sx="100000" sy="100000" flip="none" algn="tl"/>
          </a:blip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latin typeface="Times New Roman" panose="02020603050405020304" pitchFamily="18" charset="0"/>
              </a:rPr>
              <a:t>     В МБУДО СДЮШОР №12 на постоянной основе лыжным спортом занимается 150 учащихся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43768" y="4140510"/>
            <a:ext cx="3240000" cy="1566174"/>
          </a:xfrm>
          <a:prstGeom prst="roundRect">
            <a:avLst/>
          </a:prstGeom>
          <a:blipFill dpi="0" rotWithShape="1">
            <a:blip r:embed="rId4" cstate="print">
              <a:alphaModFix amt="20000"/>
            </a:blip>
            <a:srcRect/>
            <a:tile tx="0" ty="0" sx="100000" sy="100000" flip="none" algn="tl"/>
          </a:blip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400" dirty="0">
                <a:latin typeface="Times New Roman" panose="02020603050405020304" pitchFamily="18" charset="0"/>
              </a:rPr>
              <a:t>Среди тренерского состава преподаватели высшей категории, </a:t>
            </a:r>
            <a:r>
              <a:rPr lang="ru-RU" altLang="ru-RU" sz="1400" dirty="0" smtClean="0">
                <a:latin typeface="Times New Roman" panose="02020603050405020304" pitchFamily="18" charset="0"/>
              </a:rPr>
              <a:t>из </a:t>
            </a:r>
            <a:r>
              <a:rPr lang="ru-RU" altLang="ru-RU" sz="1400" dirty="0">
                <a:latin typeface="Times New Roman" panose="02020603050405020304" pitchFamily="18" charset="0"/>
              </a:rPr>
              <a:t>них 2 преподавателя имеют  звание «Заслуженный работник физической культуры РФ», </a:t>
            </a:r>
            <a:r>
              <a:rPr lang="ru-RU" altLang="ru-RU" sz="1400" dirty="0" smtClean="0">
                <a:latin typeface="Times New Roman" panose="02020603050405020304" pitchFamily="18" charset="0"/>
              </a:rPr>
              <a:t>1 </a:t>
            </a:r>
            <a:r>
              <a:rPr lang="ru-RU" altLang="ru-RU" sz="1400" dirty="0">
                <a:latin typeface="Times New Roman" panose="02020603050405020304" pitchFamily="18" charset="0"/>
              </a:rPr>
              <a:t>тренер - «</a:t>
            </a:r>
            <a:r>
              <a:rPr lang="ru-RU" altLang="ru-RU" sz="1400" dirty="0" smtClean="0">
                <a:latin typeface="Times New Roman" panose="02020603050405020304" pitchFamily="18" charset="0"/>
              </a:rPr>
              <a:t>Заслуженный </a:t>
            </a:r>
            <a:r>
              <a:rPr lang="ru-RU" altLang="ru-RU" sz="1400" dirty="0">
                <a:latin typeface="Times New Roman" panose="02020603050405020304" pitchFamily="18" charset="0"/>
              </a:rPr>
              <a:t>тренер </a:t>
            </a:r>
            <a:r>
              <a:rPr lang="ru-RU" altLang="ru-RU" sz="1400" dirty="0" smtClean="0">
                <a:latin typeface="Times New Roman" panose="02020603050405020304" pitchFamily="18" charset="0"/>
              </a:rPr>
              <a:t>России», 3 </a:t>
            </a:r>
            <a:r>
              <a:rPr lang="ru-RU" altLang="ru-RU" sz="1400" dirty="0">
                <a:latin typeface="Times New Roman" panose="02020603050405020304" pitchFamily="18" charset="0"/>
              </a:rPr>
              <a:t>тренера - звание </a:t>
            </a:r>
            <a:r>
              <a:rPr lang="ru-RU" altLang="ru-RU" sz="1400" dirty="0" smtClean="0">
                <a:latin typeface="Times New Roman" panose="02020603050405020304" pitchFamily="18" charset="0"/>
              </a:rPr>
              <a:t>Мастер </a:t>
            </a:r>
            <a:r>
              <a:rPr lang="ru-RU" altLang="ru-RU" sz="1400" dirty="0">
                <a:latin typeface="Times New Roman" panose="02020603050405020304" pitchFamily="18" charset="0"/>
              </a:rPr>
              <a:t>спорта СССР</a:t>
            </a:r>
            <a:endParaRPr lang="ru-RU" altLang="en-US" sz="1400" dirty="0">
              <a:latin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6230" y="6944719"/>
            <a:ext cx="597574" cy="256181"/>
          </a:xfrm>
        </p:spPr>
        <p:txBody>
          <a:bodyPr/>
          <a:lstStyle/>
          <a:p>
            <a:pPr algn="l"/>
            <a:fld id="{1FDBDEBE-8A9E-4BB5-86B7-1FEF130E64F8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 algn="l"/>
              <a:t>19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4083" y="5814696"/>
            <a:ext cx="3240000" cy="972108"/>
          </a:xfrm>
          <a:prstGeom prst="roundRect">
            <a:avLst/>
          </a:prstGeom>
          <a:blipFill dpi="0" rotWithShape="1">
            <a:blip r:embed="rId4" cstate="print">
              <a:alphaModFix amt="20000"/>
            </a:blip>
            <a:srcRect/>
            <a:tile tx="0" ty="0" sx="100000" sy="100000" flip="none" algn="tl"/>
          </a:blip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dirty="0">
                <a:latin typeface="Times New Roman" pitchFamily="18" charset="0"/>
              </a:rPr>
              <a:t>За время существования в школе подготовлены чемпионы и призеры первенства СССР и России, международных турниров</a:t>
            </a:r>
          </a:p>
        </p:txBody>
      </p:sp>
      <p:pic>
        <p:nvPicPr>
          <p:cNvPr id="2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73" y="21003"/>
            <a:ext cx="47753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699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ая фигурная скобка 1"/>
          <p:cNvSpPr/>
          <p:nvPr/>
        </p:nvSpPr>
        <p:spPr>
          <a:xfrm rot="5400000">
            <a:off x="4856364" y="-485574"/>
            <a:ext cx="288000" cy="8028000"/>
          </a:xfrm>
          <a:prstGeom prst="rightBrace">
            <a:avLst/>
          </a:prstGeom>
          <a:ln w="190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691281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7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0" y="6818313"/>
            <a:ext cx="431800" cy="382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EC005D4-224B-42F0-ACD5-9F2CEBF9EB6C}" type="slidenum">
              <a:rPr lang="ru-RU" altLang="en-US" sz="140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en-US" sz="1400" dirty="0" smtClean="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810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0"/>
            <a:ext cx="10040938" cy="608013"/>
          </a:xfrm>
          <a:prstGeom prst="rect">
            <a:avLst/>
          </a:prstGeom>
        </p:spPr>
        <p:txBody>
          <a:bodyPr lIns="102870" tIns="51435" rIns="102870" bIns="51435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-1" y="936154"/>
            <a:ext cx="100806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Направления реализации проектов благоустройства на территории Ленинского района</a:t>
            </a:r>
            <a:endParaRPr lang="ru-RU" sz="2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5775" y="1656234"/>
            <a:ext cx="9109075" cy="600075"/>
          </a:xfrm>
          <a:prstGeom prst="roundRect">
            <a:avLst/>
          </a:prstGeom>
          <a:blipFill dpi="0" rotWithShape="1">
            <a:blip r:embed="rId4" cstate="print">
              <a:alphaModFix amt="77000"/>
            </a:blip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Приоритетные направления проектов по благоустройству в 2018 году </a:t>
            </a:r>
            <a:endParaRPr lang="ru-RU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21088" y="2481734"/>
            <a:ext cx="2879725" cy="935484"/>
          </a:xfrm>
          <a:prstGeom prst="roundRect">
            <a:avLst/>
          </a:prstGeom>
          <a:blipFill dpi="0" rotWithShape="1">
            <a:blip r:embed="rId4" cstate="print">
              <a:alphaModFix amt="77000"/>
            </a:blip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Развитие инфраструктуры для активного и здорового образа жизни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31800" y="2481734"/>
            <a:ext cx="2879725" cy="935484"/>
          </a:xfrm>
          <a:prstGeom prst="roundRect">
            <a:avLst/>
          </a:prstGeom>
          <a:blipFill dpi="0" rotWithShape="1">
            <a:blip r:embed="rId4" cstate="print">
              <a:alphaModFix amt="77000"/>
            </a:blip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Формирование общественных зон</a:t>
            </a:r>
          </a:p>
          <a:p>
            <a:pPr algn="ctr">
              <a:defRPr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1911350" y="2265214"/>
            <a:ext cx="149225" cy="2004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856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8128000" y="2265214"/>
            <a:ext cx="150813" cy="2004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856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769100" y="2481734"/>
            <a:ext cx="2879725" cy="935484"/>
          </a:xfrm>
          <a:prstGeom prst="roundRect">
            <a:avLst/>
          </a:prstGeom>
          <a:blipFill dpi="0" rotWithShape="1">
            <a:blip r:embed="rId4" cstate="print">
              <a:alphaModFix amt="77000"/>
            </a:blip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Создание комфортной городской среды</a:t>
            </a:r>
          </a:p>
          <a:p>
            <a:pPr algn="ctr">
              <a:defRPr/>
            </a:pP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4960938" y="2256309"/>
            <a:ext cx="149225" cy="2004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856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126670"/>
              </p:ext>
            </p:extLst>
          </p:nvPr>
        </p:nvGraphicFramePr>
        <p:xfrm>
          <a:off x="296800" y="3672458"/>
          <a:ext cx="9496040" cy="303017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403197"/>
                <a:gridCol w="5911299"/>
                <a:gridCol w="1597368"/>
                <a:gridCol w="1584176"/>
              </a:tblGrid>
              <a:tr h="274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87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Объекты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87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Кол-во объектов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в тыс.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731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Благоустройство дворовых территорий в рамках муниципальной программы «Формирование современной городской среды»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14 </a:t>
                      </a:r>
                    </a:p>
                  </a:txBody>
                  <a:tcPr marL="50310" marR="503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/>
                </a:tc>
              </a:tr>
              <a:tr h="5731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Благоустройство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территорий в рамках взаимодействия по наказам депутатам Воронежской городской Думы/ Воронежской областной Думы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37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0310" marR="503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277,7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/>
                </a:tc>
              </a:tr>
              <a:tr h="2586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территорий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рамках п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риоритетного проекта «Благоустройство общественных пространств»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735,5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/>
                </a:tc>
              </a:tr>
              <a:tr h="274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Ремонт и обустройство нагорных лестниц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1 878,8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/>
                </a:tc>
              </a:tr>
              <a:tr h="3272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Благоустройство иных объектов</a:t>
                      </a:r>
                    </a:p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(бульвары,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скверы, «умные остановки»)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/>
                </a:tc>
                <a:tc>
                  <a:txBody>
                    <a:bodyPr/>
                    <a:lstStyle/>
                    <a:p>
                      <a:pPr marL="0" algn="ctr" defTabSz="10287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0310" marR="50310" marT="0" marB="0" anchor="ctr"/>
                </a:tc>
                <a:tc>
                  <a:txBody>
                    <a:bodyPr/>
                    <a:lstStyle/>
                    <a:p>
                      <a:pPr marL="0" algn="ctr" defTabSz="10287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27 571,0</a:t>
                      </a:r>
                    </a:p>
                  </a:txBody>
                  <a:tcPr marL="50310" marR="50310" marT="0" marB="0" anchor="ctr"/>
                </a:tc>
              </a:tr>
              <a:tr h="274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ИТОГО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95 263,0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44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mandreychuk\Downloads\0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986" y="1313499"/>
            <a:ext cx="5386759" cy="34210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sp>
        <p:nvSpPr>
          <p:cNvPr id="17" name="Заголовок 2"/>
          <p:cNvSpPr txBox="1">
            <a:spLocks/>
          </p:cNvSpPr>
          <p:nvPr/>
        </p:nvSpPr>
        <p:spPr>
          <a:xfrm>
            <a:off x="0" y="771387"/>
            <a:ext cx="10040938" cy="608013"/>
          </a:xfrm>
          <a:prstGeom prst="rect">
            <a:avLst/>
          </a:prstGeom>
        </p:spPr>
        <p:txBody>
          <a:bodyPr lIns="79354" tIns="39677" rIns="79354" bIns="39677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510" name="Прямоугольник 20"/>
          <p:cNvSpPr>
            <a:spLocks noChangeArrowheads="1"/>
          </p:cNvSpPr>
          <p:nvPr/>
        </p:nvSpPr>
        <p:spPr bwMode="auto">
          <a:xfrm>
            <a:off x="0" y="792138"/>
            <a:ext cx="10080625" cy="332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0537" tIns="35268" rIns="70537" bIns="3526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спортивного комплекса 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(МБУДО СДЮСШОР №12) </a:t>
            </a:r>
            <a:r>
              <a:rPr lang="ru-RU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ул. Херсонская, 27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699550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57188" y="6892628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Подзаголовок 2"/>
          <p:cNvSpPr txBox="1">
            <a:spLocks/>
          </p:cNvSpPr>
          <p:nvPr/>
        </p:nvSpPr>
        <p:spPr>
          <a:xfrm>
            <a:off x="6410325" y="6892153"/>
            <a:ext cx="3743325" cy="360362"/>
          </a:xfrm>
          <a:prstGeom prst="rect">
            <a:avLst/>
          </a:prstGeom>
        </p:spPr>
        <p:txBody>
          <a:bodyPr lIns="79354" tIns="39677" rIns="79354" bIns="39677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3986" y="1243453"/>
            <a:ext cx="2662724" cy="358775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34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Описание объекта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777448" y="1278192"/>
            <a:ext cx="4082596" cy="1404156"/>
          </a:xfrm>
          <a:prstGeom prst="roundRect">
            <a:avLst/>
          </a:prstGeom>
          <a:blipFill dpi="0" rotWithShape="1">
            <a:blip r:embed="rId4" cstate="print">
              <a:alphaModFix amt="20000"/>
            </a:blip>
            <a:srcRect/>
            <a:tile tx="0" ty="0" sx="100000" sy="100000" flip="none" algn="tl"/>
          </a:blip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300" dirty="0">
                <a:latin typeface="Times New Roman" panose="02020603050405020304" pitchFamily="18" charset="0"/>
              </a:rPr>
              <a:t>     В учреждении </a:t>
            </a:r>
            <a:r>
              <a:rPr lang="ru-RU" altLang="en-US" sz="1300" dirty="0" smtClean="0">
                <a:latin typeface="Times New Roman" panose="02020603050405020304" pitchFamily="18" charset="0"/>
              </a:rPr>
              <a:t>отсутствуют: </a:t>
            </a:r>
            <a:r>
              <a:rPr lang="ru-RU" altLang="en-US" sz="1300" dirty="0">
                <a:latin typeface="Times New Roman" panose="02020603050405020304" pitchFamily="18" charset="0"/>
              </a:rPr>
              <a:t>материальная база, качественные условия для занятий спортом и физической подготовкой воспитанников и граждан, проживающих на близлежащей территории: имеющиеся элементы спортивного оборудования устарели и требуют замены, необходимо строительство нового современного здания </a:t>
            </a:r>
            <a:endParaRPr lang="ru-RU" altLang="en-US" sz="1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0" y="-28749"/>
            <a:ext cx="10072447" cy="80013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354" tIns="39677" rIns="79354" bIns="3967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6294" y="6995503"/>
            <a:ext cx="438094" cy="205397"/>
          </a:xfrm>
        </p:spPr>
        <p:txBody>
          <a:bodyPr/>
          <a:lstStyle/>
          <a:p>
            <a:fld id="{1FDBDEBE-8A9E-4BB5-86B7-1FEF130E64F8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20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mandreychuk\Downloads\im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3986" y="4856053"/>
            <a:ext cx="9412653" cy="19847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1027" name="Picture 3" descr="C:\Users\mandreychuk\Downloads\00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7773" y="2790360"/>
            <a:ext cx="3061947" cy="19446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1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73" y="21003"/>
            <a:ext cx="47753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7535233" y="4433239"/>
            <a:ext cx="2433467" cy="37824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Площадь: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15 065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кв.м.</a:t>
            </a:r>
          </a:p>
        </p:txBody>
      </p:sp>
    </p:spTree>
    <p:extLst>
      <p:ext uri="{BB962C8B-B14F-4D97-AF65-F5344CB8AC3E}">
        <p14:creationId xmlns:p14="http://schemas.microsoft.com/office/powerpoint/2010/main" val="17637156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2"/>
          <p:cNvSpPr txBox="1">
            <a:spLocks/>
          </p:cNvSpPr>
          <p:nvPr/>
        </p:nvSpPr>
        <p:spPr>
          <a:xfrm>
            <a:off x="0" y="771387"/>
            <a:ext cx="10040938" cy="608013"/>
          </a:xfrm>
          <a:prstGeom prst="rect">
            <a:avLst/>
          </a:prstGeom>
        </p:spPr>
        <p:txBody>
          <a:bodyPr lIns="79354" tIns="39677" rIns="79354" bIns="39677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510" name="Прямоугольник 20"/>
          <p:cNvSpPr>
            <a:spLocks noChangeArrowheads="1"/>
          </p:cNvSpPr>
          <p:nvPr/>
        </p:nvSpPr>
        <p:spPr bwMode="auto">
          <a:xfrm>
            <a:off x="0" y="792138"/>
            <a:ext cx="10080625" cy="332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0537" tIns="35268" rIns="70537" bIns="3526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спортивного комплекса 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(МБУДО СДЮСШОР №12) </a:t>
            </a:r>
            <a:r>
              <a:rPr lang="ru-RU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ул. Херсонская, 27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699550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57188" y="6892628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Подзаголовок 2"/>
          <p:cNvSpPr txBox="1">
            <a:spLocks/>
          </p:cNvSpPr>
          <p:nvPr/>
        </p:nvSpPr>
        <p:spPr>
          <a:xfrm>
            <a:off x="6410325" y="6892153"/>
            <a:ext cx="3743325" cy="360362"/>
          </a:xfrm>
          <a:prstGeom prst="rect">
            <a:avLst/>
          </a:prstGeom>
        </p:spPr>
        <p:txBody>
          <a:bodyPr lIns="79354" tIns="39677" rIns="79354" bIns="39677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0" y="-28749"/>
            <a:ext cx="10072447" cy="80013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354" tIns="39677" rIns="79354" bIns="3967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6294" y="6995503"/>
            <a:ext cx="510101" cy="205397"/>
          </a:xfrm>
        </p:spPr>
        <p:txBody>
          <a:bodyPr/>
          <a:lstStyle/>
          <a:p>
            <a:fld id="{1FDBDEBE-8A9E-4BB5-86B7-1FEF130E64F8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21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" t="17806" r="8842" b="5623"/>
          <a:stretch/>
        </p:blipFill>
        <p:spPr>
          <a:xfrm rot="5400000">
            <a:off x="1802681" y="600630"/>
            <a:ext cx="4565897" cy="7806449"/>
          </a:xfrm>
          <a:prstGeom prst="rect">
            <a:avLst/>
          </a:prstGeom>
          <a:ln w="9525">
            <a:solidFill>
              <a:srgbClr val="002060"/>
            </a:solidFill>
            <a:prstDash val="sysDot"/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1382987" y="1224186"/>
            <a:ext cx="7314652" cy="575742"/>
          </a:xfrm>
          <a:prstGeom prst="roundRect">
            <a:avLst/>
          </a:prstGeom>
          <a:blipFill dpi="0" rotWithShape="1">
            <a:blip r:embed="rId3" cstate="print">
              <a:alphaModFix amt="77000"/>
            </a:blip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latin typeface="Times New Roman" panose="02020603050405020304" pitchFamily="18" charset="0"/>
              </a:rPr>
              <a:t>Реконструкция данного комплекса требует проведения работ в несколько этапов</a:t>
            </a:r>
            <a:endParaRPr lang="ru-RU" alt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195016" y="2412318"/>
            <a:ext cx="2602095" cy="1692188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alt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Строительство лыжероллерной дорожки шириной 4 м и общей протяженностью </a:t>
            </a:r>
            <a:r>
              <a:rPr lang="en-US" alt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00 м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968205" y="1871936"/>
            <a:ext cx="2879725" cy="360362"/>
          </a:xfrm>
          <a:prstGeom prst="roundRect">
            <a:avLst/>
          </a:prstGeom>
          <a:blipFill dpi="0" rotWithShape="1">
            <a:blip r:embed="rId3" cstate="print">
              <a:alphaModFix amt="20000"/>
            </a:blip>
            <a:srcRect/>
            <a:tile tx="0" ty="0" sx="100000" sy="100000" flip="none" algn="tl"/>
          </a:blip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2315">
              <a:defRPr/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Первая очередь</a:t>
            </a: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803179"/>
              </p:ext>
            </p:extLst>
          </p:nvPr>
        </p:nvGraphicFramePr>
        <p:xfrm>
          <a:off x="6854800" y="5377410"/>
          <a:ext cx="3061947" cy="13166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6855"/>
                <a:gridCol w="1305092"/>
              </a:tblGrid>
              <a:tr h="42764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4" marR="72004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Стоимость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4" marR="72004" marT="34290" marB="34290" anchor="ctr"/>
                </a:tc>
              </a:tr>
              <a:tr h="39367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Разработка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ПСД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4" marR="72004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1,1 млн.руб.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4" marR="72004" marT="34290" marB="34290" anchor="ctr"/>
                </a:tc>
              </a:tr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Строительство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трассы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4" marR="72004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2,1 млн.руб.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4" marR="72004" marT="34290" marB="34290" anchor="ctr"/>
                </a:tc>
              </a:tr>
            </a:tbl>
          </a:graphicData>
        </a:graphic>
      </p:graphicFrame>
      <p:pic>
        <p:nvPicPr>
          <p:cNvPr id="20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73" y="21003"/>
            <a:ext cx="47753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84900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2"/>
            <a:ext cx="10040938" cy="608013"/>
          </a:xfrm>
          <a:prstGeom prst="rect">
            <a:avLst/>
          </a:prstGeom>
        </p:spPr>
        <p:txBody>
          <a:bodyPr lIns="79354" tIns="39677" rIns="79354" bIns="39677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699550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57188" y="6893104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Подзаголовок 2"/>
          <p:cNvSpPr txBox="1">
            <a:spLocks/>
          </p:cNvSpPr>
          <p:nvPr/>
        </p:nvSpPr>
        <p:spPr>
          <a:xfrm>
            <a:off x="6410325" y="6892153"/>
            <a:ext cx="3743325" cy="360362"/>
          </a:xfrm>
          <a:prstGeom prst="rect">
            <a:avLst/>
          </a:prstGeom>
        </p:spPr>
        <p:txBody>
          <a:bodyPr lIns="79354" tIns="39677" rIns="79354" bIns="39677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pic>
        <p:nvPicPr>
          <p:cNvPr id="11" name="Picture 4" descr="D:\Щетинина\Благоустройство\Скверы\проект Херсонская\4.jpg"/>
          <p:cNvPicPr>
            <a:picLocks noChangeAspect="1" noChangeArrowheads="1"/>
          </p:cNvPicPr>
          <p:nvPr/>
        </p:nvPicPr>
        <p:blipFill>
          <a:blip r:embed="rId2" cstate="print"/>
          <a:srcRect l="3001" t="1988"/>
          <a:stretch>
            <a:fillRect/>
          </a:stretch>
        </p:blipFill>
        <p:spPr bwMode="auto">
          <a:xfrm>
            <a:off x="71760" y="4358969"/>
            <a:ext cx="4557055" cy="23222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12" name="Picture 3" descr="D:\Щетинина\Благоустройство\Скверы\проект Херсонская\3.jpg"/>
          <p:cNvPicPr>
            <a:picLocks noChangeAspect="1" noChangeArrowheads="1"/>
          </p:cNvPicPr>
          <p:nvPr/>
        </p:nvPicPr>
        <p:blipFill>
          <a:blip r:embed="rId3" cstate="print"/>
          <a:srcRect l="1833" t="10361" b="9206"/>
          <a:stretch>
            <a:fillRect/>
          </a:stretch>
        </p:blipFill>
        <p:spPr bwMode="auto">
          <a:xfrm>
            <a:off x="4680272" y="1494216"/>
            <a:ext cx="5252505" cy="25259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20" name="Picture 2" descr="D:\Щетинина\Благоустройство\Скверы\проект Херсонская\5.jpg"/>
          <p:cNvPicPr>
            <a:picLocks noChangeAspect="1" noChangeArrowheads="1"/>
          </p:cNvPicPr>
          <p:nvPr/>
        </p:nvPicPr>
        <p:blipFill>
          <a:blip r:embed="rId4" cstate="print"/>
          <a:srcRect l="2985" t="7523" b="7124"/>
          <a:stretch>
            <a:fillRect/>
          </a:stretch>
        </p:blipFill>
        <p:spPr bwMode="auto">
          <a:xfrm>
            <a:off x="4752280" y="4320530"/>
            <a:ext cx="5232728" cy="23606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sp>
        <p:nvSpPr>
          <p:cNvPr id="21" name="Скругленный прямоугольник 20"/>
          <p:cNvSpPr/>
          <p:nvPr/>
        </p:nvSpPr>
        <p:spPr>
          <a:xfrm>
            <a:off x="287338" y="1818252"/>
            <a:ext cx="4236752" cy="2376000"/>
          </a:xfrm>
          <a:prstGeom prst="roundRect">
            <a:avLst/>
          </a:prstGeom>
          <a:blipFill dpi="0" rotWithShape="1">
            <a:blip r:embed="rId5" cstate="print">
              <a:alphaModFix amt="77000"/>
            </a:blip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b="1" dirty="0" smtClean="0">
                <a:latin typeface="Times New Roman" panose="02020603050405020304" pitchFamily="18" charset="0"/>
              </a:rPr>
              <a:t>Реконструкция </a:t>
            </a:r>
            <a:r>
              <a:rPr lang="ru-RU" altLang="en-US" sz="1600" b="1" dirty="0">
                <a:latin typeface="Times New Roman" panose="02020603050405020304" pitchFamily="18" charset="0"/>
              </a:rPr>
              <a:t>стадиона с размещением на его площадях:</a:t>
            </a:r>
          </a:p>
          <a:p>
            <a:pPr algn="ctr" eaLnBrk="1" hangingPunct="1">
              <a:buFont typeface="Wingdings" panose="05000000000000000000" pitchFamily="2" charset="2"/>
              <a:buChar char="ü"/>
            </a:pPr>
            <a:r>
              <a:rPr lang="ru-RU" altLang="en-US" sz="1600" dirty="0" smtClean="0">
                <a:latin typeface="Times New Roman" panose="02020603050405020304" pitchFamily="18" charset="0"/>
              </a:rPr>
              <a:t> футбольного </a:t>
            </a:r>
            <a:r>
              <a:rPr lang="ru-RU" altLang="en-US" sz="1600" dirty="0">
                <a:latin typeface="Times New Roman" panose="02020603050405020304" pitchFamily="18" charset="0"/>
              </a:rPr>
              <a:t>поля, </a:t>
            </a:r>
          </a:p>
          <a:p>
            <a:pPr algn="ctr" eaLnBrk="1" hangingPunct="1">
              <a:buFont typeface="Wingdings" panose="05000000000000000000" pitchFamily="2" charset="2"/>
              <a:buChar char="ü"/>
            </a:pPr>
            <a:r>
              <a:rPr lang="ru-RU" altLang="en-US" sz="1600" dirty="0" smtClean="0">
                <a:latin typeface="Times New Roman" panose="02020603050405020304" pitchFamily="18" charset="0"/>
              </a:rPr>
              <a:t> баскетбольной </a:t>
            </a:r>
            <a:r>
              <a:rPr lang="ru-RU" altLang="en-US" sz="1600" dirty="0">
                <a:latin typeface="Times New Roman" panose="02020603050405020304" pitchFamily="18" charset="0"/>
              </a:rPr>
              <a:t>площадки, </a:t>
            </a:r>
            <a:endParaRPr lang="ru-RU" altLang="en-US" sz="1600" dirty="0" smtClean="0">
              <a:latin typeface="Times New Roman" panose="02020603050405020304" pitchFamily="18" charset="0"/>
            </a:endParaRPr>
          </a:p>
          <a:p>
            <a:pPr algn="ctr" eaLnBrk="1" hangingPunct="1">
              <a:buFont typeface="Wingdings" panose="05000000000000000000" pitchFamily="2" charset="2"/>
              <a:buChar char="ü"/>
            </a:pPr>
            <a:r>
              <a:rPr lang="ru-RU" altLang="en-US" sz="1600" dirty="0" smtClean="0">
                <a:latin typeface="Times New Roman" panose="02020603050405020304" pitchFamily="18" charset="0"/>
              </a:rPr>
              <a:t> волейбольной </a:t>
            </a:r>
            <a:r>
              <a:rPr lang="ru-RU" altLang="en-US" sz="1600" dirty="0">
                <a:latin typeface="Times New Roman" panose="02020603050405020304" pitchFamily="18" charset="0"/>
              </a:rPr>
              <a:t>площадки, </a:t>
            </a:r>
          </a:p>
          <a:p>
            <a:pPr algn="ctr" eaLnBrk="1" hangingPunct="1">
              <a:buFont typeface="Wingdings" panose="05000000000000000000" pitchFamily="2" charset="2"/>
              <a:buChar char="ü"/>
            </a:pPr>
            <a:r>
              <a:rPr lang="ru-RU" altLang="en-US" sz="1600" dirty="0" smtClean="0">
                <a:latin typeface="Times New Roman" panose="02020603050405020304" pitchFamily="18" charset="0"/>
              </a:rPr>
              <a:t> площадки </a:t>
            </a:r>
            <a:r>
              <a:rPr lang="ru-RU" altLang="en-US" sz="1600" dirty="0">
                <a:latin typeface="Times New Roman" panose="02020603050405020304" pitchFamily="18" charset="0"/>
              </a:rPr>
              <a:t>для </a:t>
            </a:r>
            <a:r>
              <a:rPr lang="ru-RU" altLang="en-US" sz="1600" dirty="0" smtClean="0">
                <a:latin typeface="Times New Roman" panose="02020603050405020304" pitchFamily="18" charset="0"/>
              </a:rPr>
              <a:t>мини-футбола,</a:t>
            </a:r>
          </a:p>
          <a:p>
            <a:pPr algn="ctr" eaLnBrk="1" hangingPunct="1">
              <a:buFont typeface="Wingdings" panose="05000000000000000000" pitchFamily="2" charset="2"/>
              <a:buChar char="ü"/>
            </a:pPr>
            <a:r>
              <a:rPr lang="ru-RU" altLang="en-US" sz="1600" dirty="0" smtClean="0">
                <a:latin typeface="Times New Roman" panose="02020603050405020304" pitchFamily="18" charset="0"/>
              </a:rPr>
              <a:t> гимнастической площадки</a:t>
            </a:r>
            <a:r>
              <a:rPr lang="ru-RU" altLang="en-US" sz="1600" dirty="0"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buFont typeface="Wingdings" panose="05000000000000000000" pitchFamily="2" charset="2"/>
              <a:buChar char="ü"/>
            </a:pPr>
            <a:r>
              <a:rPr lang="ru-RU" altLang="en-US" sz="1600" dirty="0" smtClean="0">
                <a:latin typeface="Times New Roman" panose="02020603050405020304" pitchFamily="18" charset="0"/>
              </a:rPr>
              <a:t> автомобильной стоянки.</a:t>
            </a:r>
            <a:endParaRPr lang="ru-RU" altLang="en-US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en-US" sz="1600" b="1" dirty="0" smtClean="0">
                <a:latin typeface="Times New Roman" panose="02020603050405020304" pitchFamily="18" charset="0"/>
              </a:rPr>
              <a:t>Строительство </a:t>
            </a:r>
            <a:r>
              <a:rPr lang="ru-RU" altLang="en-US" sz="1600" b="1" dirty="0">
                <a:latin typeface="Times New Roman" panose="02020603050405020304" pitchFamily="18" charset="0"/>
              </a:rPr>
              <a:t>основного здания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17841" y="1332198"/>
            <a:ext cx="3998742" cy="331788"/>
          </a:xfrm>
          <a:prstGeom prst="roundRect">
            <a:avLst/>
          </a:prstGeom>
          <a:blipFill dpi="0" rotWithShape="1">
            <a:blip r:embed="rId5" cstate="print">
              <a:alphaModFix amt="20000"/>
            </a:blip>
            <a:srcRect/>
            <a:tile tx="0" ty="0" sx="100000" sy="100000" flip="none" algn="tl"/>
          </a:blip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2315">
              <a:defRPr/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Последующие этапы</a:t>
            </a:r>
          </a:p>
        </p:txBody>
      </p:sp>
      <p:sp>
        <p:nvSpPr>
          <p:cNvPr id="24" name="Прямоугольник 20"/>
          <p:cNvSpPr>
            <a:spLocks noChangeArrowheads="1"/>
          </p:cNvSpPr>
          <p:nvPr/>
        </p:nvSpPr>
        <p:spPr bwMode="auto">
          <a:xfrm>
            <a:off x="0" y="792138"/>
            <a:ext cx="10080625" cy="332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0537" tIns="35268" rIns="70537" bIns="3526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спортивного комплекса 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(МБУДО СДЮСШОР №12) </a:t>
            </a:r>
            <a:r>
              <a:rPr lang="ru-RU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ул. Херсонская, 27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0" y="50"/>
            <a:ext cx="10072447" cy="80013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354" tIns="39677" rIns="79354" bIns="3967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1" y="6951525"/>
            <a:ext cx="417841" cy="321334"/>
          </a:xfrm>
        </p:spPr>
        <p:txBody>
          <a:bodyPr/>
          <a:lstStyle/>
          <a:p>
            <a:fld id="{1FDBDEBE-8A9E-4BB5-86B7-1FEF130E64F8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22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73" y="21003"/>
            <a:ext cx="47753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9852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>
            <a:off x="0" y="694341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92153"/>
            <a:ext cx="3743325" cy="360362"/>
          </a:xfrm>
          <a:prstGeom prst="rect">
            <a:avLst/>
          </a:prstGeom>
        </p:spPr>
        <p:txBody>
          <a:bodyPr lIns="79354" tIns="39677" rIns="79354" bIns="39677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2"/>
            <a:ext cx="10040938" cy="608013"/>
          </a:xfrm>
          <a:prstGeom prst="rect">
            <a:avLst/>
          </a:prstGeom>
        </p:spPr>
        <p:txBody>
          <a:bodyPr lIns="79354" tIns="39677" rIns="79354" bIns="39677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720130"/>
            <a:ext cx="10080625" cy="594445"/>
          </a:xfrm>
          <a:prstGeom prst="rect">
            <a:avLst/>
          </a:prstGeom>
        </p:spPr>
        <p:txBody>
          <a:bodyPr wrap="square" lIns="70537" tIns="35268" rIns="70537" bIns="35268">
            <a:spAutoFit/>
          </a:bodyPr>
          <a:lstStyle/>
          <a:p>
            <a:pPr algn="ctr">
              <a:defRPr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Развитие зон общего пользования в рамках комплексного благоустройства территории лесного массива урочище «Чижовская дача» и прилегающих объектов</a:t>
            </a:r>
            <a:endParaRPr lang="ru-RU" sz="17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-28749"/>
            <a:ext cx="10072447" cy="80013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354" tIns="39677" rIns="79354" bIns="3967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357188" y="6841014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23017" y="6892153"/>
            <a:ext cx="454817" cy="383381"/>
          </a:xfrm>
        </p:spPr>
        <p:txBody>
          <a:bodyPr/>
          <a:lstStyle/>
          <a:p>
            <a:fld id="{1FDBDEBE-8A9E-4BB5-86B7-1FEF130E64F8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23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73" y="21003"/>
            <a:ext cx="47753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9" t="14206" r="18714" b="12684"/>
          <a:stretch/>
        </p:blipFill>
        <p:spPr bwMode="auto">
          <a:xfrm rot="16200000">
            <a:off x="2267852" y="-803381"/>
            <a:ext cx="5544923" cy="97434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5"/>
          <p:cNvSpPr>
            <a:spLocks noChangeArrowheads="1"/>
          </p:cNvSpPr>
          <p:nvPr/>
        </p:nvSpPr>
        <p:spPr bwMode="auto">
          <a:xfrm>
            <a:off x="277814" y="4349751"/>
            <a:ext cx="9445625" cy="1003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354" tIns="39677" rIns="79354" bIns="3967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>
              <a:latin typeface="Corbel" panose="020B0503020204020204" pitchFamily="34" charset="0"/>
            </a:endParaRPr>
          </a:p>
          <a:p>
            <a:pPr eaLnBrk="1" hangingPunct="1"/>
            <a:endParaRPr lang="ru-RU" altLang="ru-RU" dirty="0">
              <a:latin typeface="Corbel" panose="020B0503020204020204" pitchFamily="34" charset="0"/>
            </a:endParaRPr>
          </a:p>
          <a:p>
            <a:pPr eaLnBrk="1" hangingPunct="1"/>
            <a:endParaRPr lang="ru-RU" altLang="ru-RU" dirty="0">
              <a:latin typeface="Corbel" panose="020B0503020204020204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303908" y="3681701"/>
            <a:ext cx="2638054" cy="678338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>
              <a:tabLst>
                <a:tab pos="624545" algn="l"/>
              </a:tabLst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Лесной массив урочище «Чижовская дача» </a:t>
            </a:r>
          </a:p>
        </p:txBody>
      </p:sp>
      <p:sp>
        <p:nvSpPr>
          <p:cNvPr id="34" name="Скругленная прямоугольная выноска 33"/>
          <p:cNvSpPr/>
          <p:nvPr/>
        </p:nvSpPr>
        <p:spPr>
          <a:xfrm>
            <a:off x="944267" y="3222408"/>
            <a:ext cx="1927893" cy="432048"/>
          </a:xfrm>
          <a:prstGeom prst="wedgeRoundRectCallout">
            <a:avLst>
              <a:gd name="adj1" fmla="val -57994"/>
              <a:gd name="adj2" fmla="val 310527"/>
              <a:gd name="adj3" fmla="val 16667"/>
            </a:avLst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>
              <a:tabLst>
                <a:tab pos="624545" algn="l"/>
              </a:tabLst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Спортивный комплекса (МБУДО СДЮСШОР №12)</a:t>
            </a:r>
          </a:p>
        </p:txBody>
      </p:sp>
      <p:sp>
        <p:nvSpPr>
          <p:cNvPr id="35" name="Скругленная прямоугольная выноска 34"/>
          <p:cNvSpPr/>
          <p:nvPr/>
        </p:nvSpPr>
        <p:spPr>
          <a:xfrm>
            <a:off x="6509412" y="1737180"/>
            <a:ext cx="2848493" cy="286000"/>
          </a:xfrm>
          <a:prstGeom prst="wedgeRoundRectCallout">
            <a:avLst>
              <a:gd name="adj1" fmla="val -57042"/>
              <a:gd name="adj2" fmla="val 221798"/>
              <a:gd name="adj3" fmla="val 16667"/>
            </a:avLst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>
              <a:tabLst>
                <a:tab pos="624545" algn="l"/>
              </a:tabLst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Набережная Воронежского водохранилища</a:t>
            </a:r>
          </a:p>
        </p:txBody>
      </p:sp>
      <p:sp>
        <p:nvSpPr>
          <p:cNvPr id="37" name="Скругленная прямоугольная выноска 36"/>
          <p:cNvSpPr/>
          <p:nvPr/>
        </p:nvSpPr>
        <p:spPr>
          <a:xfrm>
            <a:off x="191404" y="2037499"/>
            <a:ext cx="2267578" cy="336077"/>
          </a:xfrm>
          <a:prstGeom prst="wedgeRoundRectCallout">
            <a:avLst>
              <a:gd name="adj1" fmla="val 78917"/>
              <a:gd name="adj2" fmla="val -50761"/>
              <a:gd name="adj3" fmla="val 16667"/>
            </a:avLst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 ВО «Воронежский областной геронтологический центр»</a:t>
            </a:r>
          </a:p>
        </p:txBody>
      </p:sp>
      <p:sp>
        <p:nvSpPr>
          <p:cNvPr id="38" name="Скругленная прямоугольная выноска 37"/>
          <p:cNvSpPr/>
          <p:nvPr/>
        </p:nvSpPr>
        <p:spPr>
          <a:xfrm>
            <a:off x="224808" y="1413146"/>
            <a:ext cx="2647352" cy="324034"/>
          </a:xfrm>
          <a:prstGeom prst="wedgeRoundRectCallout">
            <a:avLst>
              <a:gd name="adj1" fmla="val 61533"/>
              <a:gd name="adj2" fmla="val 18500"/>
              <a:gd name="adj3" fmla="val 16667"/>
            </a:avLst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Проектирование и строительство храма Св. благоверного князя А. Невского</a:t>
            </a:r>
            <a:endParaRPr lang="ru-RU" sz="1100" dirty="0"/>
          </a:p>
        </p:txBody>
      </p:sp>
      <p:sp>
        <p:nvSpPr>
          <p:cNvPr id="39" name="Скругленная прямоугольная выноска 38"/>
          <p:cNvSpPr/>
          <p:nvPr/>
        </p:nvSpPr>
        <p:spPr>
          <a:xfrm>
            <a:off x="1993267" y="6253912"/>
            <a:ext cx="1757785" cy="351216"/>
          </a:xfrm>
          <a:prstGeom prst="wedgeRoundRectCallout">
            <a:avLst>
              <a:gd name="adj1" fmla="val -81867"/>
              <a:gd name="adj2" fmla="val -209501"/>
              <a:gd name="adj3" fmla="val 16667"/>
            </a:avLst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>
              <a:tabLst>
                <a:tab pos="624545" algn="l"/>
              </a:tabLst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 ВО «Детский дом </a:t>
            </a:r>
          </a:p>
          <a:p>
            <a:pPr algn="ctr">
              <a:tabLst>
                <a:tab pos="624545" algn="l"/>
              </a:tabLst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Воронежа»</a:t>
            </a:r>
          </a:p>
        </p:txBody>
      </p:sp>
      <p:sp>
        <p:nvSpPr>
          <p:cNvPr id="40" name="Скругленная прямоугольная выноска 39"/>
          <p:cNvSpPr/>
          <p:nvPr/>
        </p:nvSpPr>
        <p:spPr>
          <a:xfrm>
            <a:off x="7433808" y="2574337"/>
            <a:ext cx="2114065" cy="246957"/>
          </a:xfrm>
          <a:prstGeom prst="wedgeRoundRectCallout">
            <a:avLst>
              <a:gd name="adj1" fmla="val -85087"/>
              <a:gd name="adj2" fmla="val 48259"/>
              <a:gd name="adj3" fmla="val 16667"/>
            </a:avLst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>
              <a:tabLst>
                <a:tab pos="624545" algn="l"/>
              </a:tabLst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Лодочная станция «Калининец»</a:t>
            </a:r>
          </a:p>
        </p:txBody>
      </p:sp>
      <p:sp>
        <p:nvSpPr>
          <p:cNvPr id="41" name="Скругленная прямоугольная выноска 40"/>
          <p:cNvSpPr/>
          <p:nvPr/>
        </p:nvSpPr>
        <p:spPr>
          <a:xfrm>
            <a:off x="5274560" y="6181316"/>
            <a:ext cx="2090565" cy="521504"/>
          </a:xfrm>
          <a:prstGeom prst="wedgeRoundRectCallout">
            <a:avLst>
              <a:gd name="adj1" fmla="val -48017"/>
              <a:gd name="adj2" fmla="val -274187"/>
              <a:gd name="adj3" fmla="val 16667"/>
            </a:avLst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>
              <a:tabLst>
                <a:tab pos="624545" algn="l"/>
              </a:tabLs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Стендово-стрелковый комплекс</a:t>
            </a:r>
          </a:p>
          <a:p>
            <a:pPr algn="ctr">
              <a:tabLst>
                <a:tab pos="624545" algn="l"/>
              </a:tabLs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«Вайцеховский и сын»</a:t>
            </a:r>
          </a:p>
        </p:txBody>
      </p:sp>
      <p:sp>
        <p:nvSpPr>
          <p:cNvPr id="42" name="Скругленная прямоугольная выноска 41"/>
          <p:cNvSpPr/>
          <p:nvPr/>
        </p:nvSpPr>
        <p:spPr>
          <a:xfrm>
            <a:off x="6853306" y="5562753"/>
            <a:ext cx="2007899" cy="347982"/>
          </a:xfrm>
          <a:prstGeom prst="wedgeRoundRectCallout">
            <a:avLst>
              <a:gd name="adj1" fmla="val -126092"/>
              <a:gd name="adj2" fmla="val -253784"/>
              <a:gd name="adj3" fmla="val 16667"/>
            </a:avLst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>
              <a:tabLst>
                <a:tab pos="624545" algn="l"/>
              </a:tabLs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Стрелково-стендовый комплекс профсоюзов</a:t>
            </a:r>
          </a:p>
        </p:txBody>
      </p:sp>
      <p:sp>
        <p:nvSpPr>
          <p:cNvPr id="43" name="Овал 42"/>
          <p:cNvSpPr/>
          <p:nvPr/>
        </p:nvSpPr>
        <p:spPr>
          <a:xfrm>
            <a:off x="3703340" y="1695780"/>
            <a:ext cx="510325" cy="368799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0537" tIns="35268" rIns="70537" bIns="35268" rtlCol="0" anchor="ctr"/>
          <a:lstStyle/>
          <a:p>
            <a:pPr algn="ctr">
              <a:tabLst>
                <a:tab pos="624545" algn="l"/>
              </a:tabLst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2489005" y="2473121"/>
            <a:ext cx="510325" cy="368799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0537" tIns="35268" rIns="70537" bIns="35268" rtlCol="0" anchor="ctr"/>
          <a:lstStyle/>
          <a:p>
            <a:pPr algn="ctr">
              <a:tabLst>
                <a:tab pos="624545" algn="l"/>
              </a:tabLst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5943793" y="2579149"/>
            <a:ext cx="510325" cy="368799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0537" tIns="35268" rIns="70537" bIns="35268" rtlCol="0" anchor="ctr"/>
          <a:lstStyle/>
          <a:p>
            <a:pPr algn="ctr">
              <a:tabLst>
                <a:tab pos="624545" algn="l"/>
              </a:tabLst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915781" y="5634741"/>
            <a:ext cx="510325" cy="368799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0537" tIns="35268" rIns="70537" bIns="35268" rtlCol="0" anchor="ctr"/>
          <a:lstStyle/>
          <a:p>
            <a:pPr algn="ctr">
              <a:tabLst>
                <a:tab pos="624545" algn="l"/>
              </a:tabLst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6917618" y="4975960"/>
            <a:ext cx="510325" cy="368799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0537" tIns="35268" rIns="70537" bIns="35268" rtlCol="0" anchor="ctr"/>
          <a:lstStyle/>
          <a:p>
            <a:pPr algn="ctr">
              <a:tabLst>
                <a:tab pos="624545" algn="l"/>
              </a:tabLst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2069194" y="4626564"/>
            <a:ext cx="476198" cy="349396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0537" tIns="35268" rIns="70537" bIns="35268" rtlCol="0" anchor="ctr"/>
          <a:lstStyle/>
          <a:p>
            <a:pPr algn="ctr">
              <a:tabLst>
                <a:tab pos="624545" algn="l"/>
              </a:tabLst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1433742" y="4209423"/>
            <a:ext cx="510325" cy="368799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0537" tIns="35268" rIns="70537" bIns="35268" rtlCol="0" anchor="ctr"/>
          <a:lstStyle/>
          <a:p>
            <a:pPr algn="ctr">
              <a:tabLst>
                <a:tab pos="624545" algn="l"/>
              </a:tabLst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8329071" y="6385738"/>
            <a:ext cx="1530973" cy="43878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r">
              <a:tabLst>
                <a:tab pos="624545" algn="l"/>
              </a:tabLst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Варианты заезда на</a:t>
            </a:r>
          </a:p>
          <a:p>
            <a:pPr algn="r">
              <a:tabLst>
                <a:tab pos="624545" algn="l"/>
              </a:tabLst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территорию лесного </a:t>
            </a:r>
          </a:p>
          <a:p>
            <a:pPr algn="r">
              <a:tabLst>
                <a:tab pos="624545" algn="l"/>
              </a:tabLst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массива </a:t>
            </a:r>
          </a:p>
        </p:txBody>
      </p:sp>
      <p:sp>
        <p:nvSpPr>
          <p:cNvPr id="51" name="Овал 50"/>
          <p:cNvSpPr/>
          <p:nvPr/>
        </p:nvSpPr>
        <p:spPr>
          <a:xfrm flipV="1">
            <a:off x="8444097" y="6507435"/>
            <a:ext cx="212834" cy="195385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0537" tIns="35268" rIns="70537" bIns="35268" rtlCol="0" anchor="ctr"/>
          <a:lstStyle/>
          <a:p>
            <a:pPr algn="ctr">
              <a:tabLst>
                <a:tab pos="624545" algn="l"/>
              </a:tabLst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60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6" t="28417" r="30534" b="16768"/>
          <a:stretch/>
        </p:blipFill>
        <p:spPr bwMode="auto">
          <a:xfrm>
            <a:off x="277284" y="1278192"/>
            <a:ext cx="7523066" cy="549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2"/>
            <a:ext cx="10040938" cy="608013"/>
          </a:xfrm>
          <a:prstGeom prst="rect">
            <a:avLst/>
          </a:prstGeom>
        </p:spPr>
        <p:txBody>
          <a:bodyPr lIns="79354" tIns="39677" rIns="79354" bIns="39677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6948822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Подзаголовок 2"/>
          <p:cNvSpPr txBox="1">
            <a:spLocks/>
          </p:cNvSpPr>
          <p:nvPr/>
        </p:nvSpPr>
        <p:spPr>
          <a:xfrm>
            <a:off x="6344475" y="6912496"/>
            <a:ext cx="3743325" cy="360362"/>
          </a:xfrm>
          <a:prstGeom prst="rect">
            <a:avLst/>
          </a:prstGeom>
        </p:spPr>
        <p:txBody>
          <a:bodyPr lIns="79354" tIns="39677" rIns="79354" bIns="39677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24" name="Прямоугольник 20"/>
          <p:cNvSpPr>
            <a:spLocks noChangeArrowheads="1"/>
          </p:cNvSpPr>
          <p:nvPr/>
        </p:nvSpPr>
        <p:spPr bwMode="auto">
          <a:xfrm>
            <a:off x="0" y="738132"/>
            <a:ext cx="10080625" cy="59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0537" tIns="35268" rIns="70537" bIns="3526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>
              <a:tabLst>
                <a:tab pos="624545" algn="l"/>
              </a:tabLst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Создание спортивно-оздоровительного комплекса по типу «Олимпик» на территории лесного массива урочище «Чижовская дача» 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357188" y="6840810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7138629" y="1278192"/>
            <a:ext cx="2834821" cy="626532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ответа Управления лесного хозяйства Воронежской области от 23.05.2018 г.: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10080625" cy="70204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354" tIns="39677" rIns="79354" bIns="3967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73" y="21003"/>
            <a:ext cx="47753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7173289" y="2016682"/>
            <a:ext cx="2834821" cy="367200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«…В соответствии с п.2 ст.41 Лесного кодекса РФ, при осуществлении рекреационной деятельности в лесах допускается возведение временных построек на лесных участках и осуществление благоустройства. Если в плане освоения лесов на территории субъекта РФ определены зоны планируемого освоения лесов, в границах которых предусматриваются строительство, реконструкция и эксплуатация объектов для осуществления рекреационной деятельности, на соответствующих лесных  участках допускается возведение физкультурно-оздоровительных, спортивных и спортивно-технических сооружений».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179071" y="5760690"/>
            <a:ext cx="2834821" cy="1026114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«На территории, панируемой для создания спортивного-рекреационного комплекса в границах земель лесного фонда арендованных участков нет».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" y="6948822"/>
            <a:ext cx="503807" cy="252078"/>
          </a:xfrm>
        </p:spPr>
        <p:txBody>
          <a:bodyPr/>
          <a:lstStyle/>
          <a:p>
            <a:fld id="{1FDBDEBE-8A9E-4BB5-86B7-1FEF130E64F8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24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289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 descr="ÐÐ°ÑÑÐ¸Ð½ÐºÐ¸ Ð¿Ð¾ Ð·Ð°Ð¿ÑÐ¾ÑÑ Ð¿ÑÐ½ÐºÑ Ð¿ÑÐ¾ÐºÐ°ÑÐ° ÑÐ¿Ð¾ÑÑÐ¸Ð²Ð½Ð¾Ð³Ð¾ Ð¸Ð½Ð²ÐµÐ½ÑÐ°ÑÑ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95" y="5141823"/>
            <a:ext cx="2489994" cy="15740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ÐÐ°ÑÑÐ¸Ð½ÐºÐ¸ Ð¿Ð¾ Ð·Ð°Ð¿ÑÐ¾ÑÑ Ð»ÐµÑÐ½Ð¾Ðµ ÐºÐ°Ñ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174" y="5227525"/>
            <a:ext cx="3019871" cy="1493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ÐÐ°ÑÑÐ¸Ð½ÐºÐ¸ Ð¿Ð¾ Ð·Ð°Ð¿ÑÐ¾ÑÑ Ð¢Ð ÐÐ¡Ð¡Ð ÐÐÐ¯ Ð ÐÐÐÐÐ ÐÐ ÐÐÐ¢Ð Ð ÐÐÐ¡Ð£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89" y="3438432"/>
            <a:ext cx="2519602" cy="15954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Ð¢Ð ÐÐ¡Ð¡Ð ÐÐÐ¯ Ð ÐÐÐÐÐ ÐÐ ÐÐÐ¢Ð Ð ÐÐÐ¡Ð£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75" y="1872258"/>
            <a:ext cx="1944395" cy="14026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ÐÐ°ÑÑÐ¸Ð½ÐºÐ¸ Ð¿Ð¾ Ð·Ð°Ð¿ÑÐ¾ÑÑ Ð¢Ð ÐÐ¡Ð¡Ð ÐÐÐ¯ Ð ÐÐÐÐÐ ÐÐ ÐÐÐ¢Ð Ð ÐÐÐ¡Ð£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209" y="3467576"/>
            <a:ext cx="2618835" cy="16640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2"/>
            <a:ext cx="10040938" cy="608013"/>
          </a:xfrm>
          <a:prstGeom prst="rect">
            <a:avLst/>
          </a:prstGeom>
        </p:spPr>
        <p:txBody>
          <a:bodyPr lIns="79354" tIns="39677" rIns="79354" bIns="39677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6948822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Подзаголовок 2"/>
          <p:cNvSpPr txBox="1">
            <a:spLocks/>
          </p:cNvSpPr>
          <p:nvPr/>
        </p:nvSpPr>
        <p:spPr>
          <a:xfrm>
            <a:off x="6344475" y="6894816"/>
            <a:ext cx="3743325" cy="324036"/>
          </a:xfrm>
          <a:prstGeom prst="rect">
            <a:avLst/>
          </a:prstGeom>
        </p:spPr>
        <p:txBody>
          <a:bodyPr lIns="79354" tIns="39677" rIns="79354" bIns="39677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24" name="Прямоугольник 20"/>
          <p:cNvSpPr>
            <a:spLocks noChangeArrowheads="1"/>
          </p:cNvSpPr>
          <p:nvPr/>
        </p:nvSpPr>
        <p:spPr bwMode="auto">
          <a:xfrm>
            <a:off x="0" y="738132"/>
            <a:ext cx="10080625" cy="59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0537" tIns="35268" rIns="70537" bIns="3526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>
              <a:tabLst>
                <a:tab pos="624545" algn="l"/>
              </a:tabLst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Создание спортивно-оздоровительного комплекса по типу «Олимпик» на территории лесного массива урочище «Чижовская дача»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48" t="30059" r="30000" b="17858"/>
          <a:stretch/>
        </p:blipFill>
        <p:spPr bwMode="auto">
          <a:xfrm>
            <a:off x="3892915" y="1589180"/>
            <a:ext cx="2237331" cy="37859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Скругленный прямоугольник 26"/>
          <p:cNvSpPr/>
          <p:nvPr/>
        </p:nvSpPr>
        <p:spPr>
          <a:xfrm>
            <a:off x="404596" y="4840147"/>
            <a:ext cx="3744212" cy="3873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Универсальные спортивные площадки </a:t>
            </a:r>
          </a:p>
          <a:p>
            <a:pPr algn="ctr" eaLnBrk="1" hangingPunct="1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зимнее время под каток)</a:t>
            </a:r>
            <a:endParaRPr lang="ru-RU" alt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7187" y="1278192"/>
            <a:ext cx="3535728" cy="594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Трасса с круглогодичным использованием для катания на лыжах (роллерах) и велосипедах (скейтбордах и пр.)</a:t>
            </a:r>
            <a:endParaRPr lang="ru-RU" alt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ÐÐ°ÑÑÐ¸Ð½ÐºÐ¸ Ð¿Ð¾ Ð·Ð°Ð¿ÑÐ¾ÑÑ Ð¢Ð ÐÐ¡Ð¡Ð ÐÐÐ¯ Ð ÐÐÐÐÐ ÐÐ ÐÐÐ¢Ð Ð ÐÐÐ¡Ð£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472" y="2412318"/>
            <a:ext cx="2628544" cy="14041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ÐÐ°ÑÑÐ¸Ð½ÐºÐ¸ Ð¿Ð¾ Ð·Ð°Ð¿ÑÐ¾ÑÑ ÑÑÑÐ¸ÑÑÐ¸ÑÐµÑÐºÐ°Ñ ÑÑÐ¾Ð¿Ð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070" y="1624130"/>
            <a:ext cx="2948542" cy="18703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6977151" y="6435208"/>
            <a:ext cx="2948542" cy="37970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Кафе, летние террасы для организации питания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936994" y="3187590"/>
            <a:ext cx="3923049" cy="41286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лощадки для современных интерактивных игр, как для взрослых, так и для детей всех возрастов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10080625" cy="70204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354" tIns="39677" rIns="79354" bIns="3967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73" y="21003"/>
            <a:ext cx="47753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6798097" y="1386205"/>
            <a:ext cx="2948542" cy="30503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Туристическая  тропа</a:t>
            </a:r>
            <a:endParaRPr lang="ru-RU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66" name="Picture 18" descr="ÐÐ°ÑÑÐ¸Ð½ÐºÐ¸ Ð¿Ð¾ Ð·Ð°Ð¿ÑÐ¾ÑÑ Ð¿ÐµÐ¹Ð½ÑÐ±Ð¾Ð» ÑÐµÐ¼ÑÑ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610" y="5220630"/>
            <a:ext cx="3583858" cy="1580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4292668" y="4969603"/>
            <a:ext cx="2948542" cy="30503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 для пейнтбола</a:t>
            </a:r>
            <a:endParaRPr lang="ru-RU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70" name="Picture 22" descr="ÐÐ°ÑÑÐ¸Ð½ÐºÐ¸ Ð¿Ð¾ Ð·Ð°Ð¿ÑÐ¾ÑÑ Ð¸Ð½ÑÐµÑÐ°ÐºÑÐ¸Ð²Ð½ÑÐµ Ð¸Ð³ÑÑ Ð½Ð° Ð¿ÑÐ¸ÑÐ¾Ð´Ðµ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509" y="3816474"/>
            <a:ext cx="1841472" cy="10347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ÐÐ°ÑÑÐ¸Ð½ÐºÐ¸ Ð¿Ð¾ Ð·Ð°Ð¿ÑÐ¾ÑÑ Ð¸Ð½ÑÐµÑÐ°ÐºÑÐ¸Ð²Ð½ÑÐµ Ð¸Ð³ÑÑ Ð½Ð° Ð¿ÑÐ¸ÑÐ¾Ð´Ðµ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6" y="3930610"/>
            <a:ext cx="1325998" cy="8579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0" y="6948823"/>
            <a:ext cx="503808" cy="270029"/>
          </a:xfrm>
        </p:spPr>
        <p:txBody>
          <a:bodyPr/>
          <a:lstStyle/>
          <a:p>
            <a:fld id="{1FDBDEBE-8A9E-4BB5-86B7-1FEF130E64F8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25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8823" y="6336755"/>
            <a:ext cx="3611541" cy="5580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проката спортивного оборудования с современным оснащением</a:t>
            </a:r>
          </a:p>
          <a:p>
            <a:pPr algn="ctr" eaLnBrk="1" hangingPunct="1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(гардеробные, мастерские, камеры хранения и пр.)</a:t>
            </a:r>
            <a:endParaRPr lang="ru-RU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5275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2"/>
            <a:ext cx="10040938" cy="608013"/>
          </a:xfrm>
          <a:prstGeom prst="rect">
            <a:avLst/>
          </a:prstGeom>
        </p:spPr>
        <p:txBody>
          <a:bodyPr lIns="79354" tIns="39677" rIns="79354" bIns="39677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6948822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Подзаголовок 2"/>
          <p:cNvSpPr txBox="1">
            <a:spLocks/>
          </p:cNvSpPr>
          <p:nvPr/>
        </p:nvSpPr>
        <p:spPr>
          <a:xfrm>
            <a:off x="6410325" y="6912496"/>
            <a:ext cx="3743325" cy="360362"/>
          </a:xfrm>
          <a:prstGeom prst="rect">
            <a:avLst/>
          </a:prstGeom>
        </p:spPr>
        <p:txBody>
          <a:bodyPr lIns="79354" tIns="39677" rIns="79354" bIns="39677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24" name="Прямоугольник 20"/>
          <p:cNvSpPr>
            <a:spLocks noChangeArrowheads="1"/>
          </p:cNvSpPr>
          <p:nvPr/>
        </p:nvSpPr>
        <p:spPr bwMode="auto">
          <a:xfrm>
            <a:off x="0" y="738132"/>
            <a:ext cx="10080625" cy="59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0537" tIns="35268" rIns="70537" bIns="3526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>
              <a:tabLst>
                <a:tab pos="624545" algn="l"/>
              </a:tabLst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Создание спортивно-оздоровительного комплекса по типу «Олимпик» на территории лесного массива урочище «Чижовская дача»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3768" y="1436547"/>
            <a:ext cx="4001224" cy="1980000"/>
          </a:xfrm>
          <a:prstGeom prst="roundRect">
            <a:avLst/>
          </a:prstGeom>
          <a:blipFill dpi="0" rotWithShape="1">
            <a:blip r:embed="rId2" cstate="print">
              <a:alphaModFix amt="77000"/>
            </a:blip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defTabSz="793539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 учетом исторического значения территории рассматриваемого лесного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массива в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годы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Великой Отечественной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войны 1941-1945 г.г.,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целесообразно рассмотреть строительство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интерактивного культурно-просветительского центра патриотической направленности</a:t>
            </a:r>
            <a:endParaRPr lang="ru-RU" altLang="en-US" sz="16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ÐÐ°ÑÑÐ¸Ð½ÐºÐ¸ Ð¿Ð¾ Ð·Ð°Ð¿ÑÐ¾ÑÑ Ð¸Ð½ÑÑÐ°Ð»Ð»ÑÑÐ¸Ð¸ Ð½Ð° Ð²Ð¾ÐµÐ½Ð½ÑÑ ÑÐµÐ¼Ð°ÑÐ¸Ðº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836" y="3708462"/>
            <a:ext cx="2980021" cy="18908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665" y="1224187"/>
            <a:ext cx="3061947" cy="22732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474" y="1612805"/>
            <a:ext cx="2501957" cy="16741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ÐÐ°ÑÑÐ¸Ð½ÐºÐ¸ Ð¿Ð¾ Ð·Ð°Ð¿ÑÐ¾ÑÑ ÑÐµÐºÐ¾Ð½ÑÑÑÑÐºÑÐ¸Ñ Ð±Ð¾ÐµÐ² Ð²Ð¾Ð² Ð²Ð¾ÑÐ¾Ð½ÐµÐ¶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03" y="3497423"/>
            <a:ext cx="4547786" cy="28847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Скругленный прямоугольник 30"/>
          <p:cNvSpPr/>
          <p:nvPr/>
        </p:nvSpPr>
        <p:spPr>
          <a:xfrm>
            <a:off x="1846146" y="6481771"/>
            <a:ext cx="3817897" cy="30503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 – историческая реконструкция боев</a:t>
            </a:r>
            <a:endParaRPr lang="ru-RU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246474" y="3321304"/>
            <a:ext cx="2501957" cy="39350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 – спортивные игры</a:t>
            </a:r>
          </a:p>
          <a:p>
            <a:pPr algn="ctr" eaLnBrk="1" hangingPunct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(по типу Зарницы)  </a:t>
            </a:r>
            <a:endParaRPr lang="ru-RU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utoShape 10" descr="ÐÐ°ÑÑÐ¸Ð½ÐºÐ¸ Ð¿Ð¾ Ð·Ð°Ð¿ÑÐ¾ÑÑ Ð¸Ð½ÑÑÐ°Ð»Ð»ÑÑÐ¸Ñ Ð²Ð¾ÐµÐ½Ð½Ð°Ñ ÑÐµÐ¼Ð° Ð² Ð»ÐµÑÑ"/>
          <p:cNvSpPr>
            <a:spLocks noChangeAspect="1" noChangeArrowheads="1"/>
          </p:cNvSpPr>
          <p:nvPr/>
        </p:nvSpPr>
        <p:spPr bwMode="auto">
          <a:xfrm>
            <a:off x="122508" y="-108347"/>
            <a:ext cx="240015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0537" tIns="35268" rIns="70537" bIns="35268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" name="AutoShape 12" descr="ÐÐ°ÑÑÐ¸Ð½ÐºÐ¸ Ð¿Ð¾ Ð·Ð°Ð¿ÑÐ¾ÑÑ Ð¸Ð½ÑÑÐ°Ð»Ð»ÑÑÐ¸Ñ Ð²Ð¾ÐµÐ½Ð½Ð°Ñ ÑÐµÐ¼Ð° Ð² Ð»ÐµÑÑ"/>
          <p:cNvSpPr>
            <a:spLocks noChangeAspect="1" noChangeArrowheads="1"/>
          </p:cNvSpPr>
          <p:nvPr/>
        </p:nvSpPr>
        <p:spPr bwMode="auto">
          <a:xfrm>
            <a:off x="242515" y="5953"/>
            <a:ext cx="240015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0537" tIns="35268" rIns="70537" bIns="35268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" name="AutoShape 14" descr="ÐÐ°ÑÑÐ¸Ð½ÐºÐ¸ Ð¿Ð¾ Ð·Ð°Ð¿ÑÐ¾ÑÑ Ð¸Ð½ÑÑÐ°Ð»Ð»ÑÑÐ¸Ñ Ð²Ð¾ÐµÐ½Ð½Ð°Ñ ÑÐµÐ¼Ð° Ð² Ð»ÐµÑÑ"/>
          <p:cNvSpPr>
            <a:spLocks noChangeAspect="1" noChangeArrowheads="1"/>
          </p:cNvSpPr>
          <p:nvPr/>
        </p:nvSpPr>
        <p:spPr bwMode="auto">
          <a:xfrm>
            <a:off x="362522" y="120253"/>
            <a:ext cx="240015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0537" tIns="35268" rIns="70537" bIns="35268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" name="AutoShape 16" descr="ÐÐ°ÑÑÐ¸Ð½ÐºÐ¸ Ð¿Ð¾ Ð·Ð°Ð¿ÑÐ¾ÑÑ Ð¸Ð½ÑÑÐ°Ð»Ð»ÑÑÐ¸Ñ Ð²Ð¾ÐµÐ½Ð½Ð°Ñ ÑÐµÐ¼Ð° Ð² Ð»ÐµÑÑ"/>
          <p:cNvSpPr>
            <a:spLocks noChangeAspect="1" noChangeArrowheads="1"/>
          </p:cNvSpPr>
          <p:nvPr/>
        </p:nvSpPr>
        <p:spPr bwMode="auto">
          <a:xfrm>
            <a:off x="482530" y="234553"/>
            <a:ext cx="240015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0537" tIns="35268" rIns="70537" bIns="35268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AutoShape 18" descr="ÐÐ°ÑÑÐ¸Ð½ÐºÐ¸ Ð¿Ð¾ Ð·Ð°Ð¿ÑÐ¾ÑÑ Ð¸Ð½ÑÑÐ°Ð»Ð»ÑÑÐ¸Ñ Ð²Ð¾ÐµÐ½Ð½Ð°Ñ ÑÐµÐ¼Ð° Ð² Ð»ÐµÑÑ"/>
          <p:cNvSpPr>
            <a:spLocks noChangeAspect="1" noChangeArrowheads="1"/>
          </p:cNvSpPr>
          <p:nvPr/>
        </p:nvSpPr>
        <p:spPr bwMode="auto">
          <a:xfrm>
            <a:off x="602537" y="348853"/>
            <a:ext cx="240015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0537" tIns="35268" rIns="70537" bIns="35268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AutoShape 20" descr="ÐÐ°ÑÑÐ¸Ð½ÐºÐ¸ Ð¿Ð¾ Ð·Ð°Ð¿ÑÐ¾ÑÑ Ð¸Ð½ÑÑÐ°Ð»Ð»ÑÑÐ¸Ñ Ð²Ð¾ÐµÐ½Ð½Ð°Ñ ÑÐµÐ¼Ð° Ð² Ð»ÐµÑÑ"/>
          <p:cNvSpPr>
            <a:spLocks noChangeAspect="1" noChangeArrowheads="1"/>
          </p:cNvSpPr>
          <p:nvPr/>
        </p:nvSpPr>
        <p:spPr bwMode="auto">
          <a:xfrm>
            <a:off x="722545" y="463153"/>
            <a:ext cx="240015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0537" tIns="35268" rIns="70537" bIns="35268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142" name="Picture 22" descr="ÐÐ°ÑÑÐ¸Ð½ÐºÐ¸ Ð¿Ð¾ Ð·Ð°Ð¿ÑÐ¾ÑÑ Ð¸Ð½ÑÑÐ°Ð»Ð»ÑÑÐ¸Ñ Ð·ÐµÐ¼Ð»ÑÐ½ÐºÐ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548" y="5576614"/>
            <a:ext cx="2056414" cy="12641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Скругленный прямоугольник 28"/>
          <p:cNvSpPr/>
          <p:nvPr/>
        </p:nvSpPr>
        <p:spPr>
          <a:xfrm>
            <a:off x="8280672" y="5922708"/>
            <a:ext cx="1631570" cy="62931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Инсталляции на военную тематику</a:t>
            </a:r>
            <a:endParaRPr lang="ru-RU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44" name="Picture 24" descr="ÐÐ°ÑÑÐ¸Ð½ÐºÐ¸ Ð¿Ð¾ Ð·Ð°Ð¿ÑÐ¾ÑÑ ÑÐµÐºÐ¾Ð½ÑÑÑÑÐºÑÐ¸Ñ Ð±Ð¾Ñ Ð²Ð¾Ð² Ð»ÐµÑ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5" r="15345" b="8262"/>
          <a:stretch/>
        </p:blipFill>
        <p:spPr bwMode="auto">
          <a:xfrm>
            <a:off x="4926907" y="3835230"/>
            <a:ext cx="1699685" cy="2033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" y="6912496"/>
            <a:ext cx="482528" cy="311696"/>
          </a:xfrm>
        </p:spPr>
        <p:txBody>
          <a:bodyPr/>
          <a:lstStyle/>
          <a:p>
            <a:fld id="{1FDBDEBE-8A9E-4BB5-86B7-1FEF130E64F8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26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0" y="0"/>
            <a:ext cx="10080625" cy="70204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354" tIns="39677" rIns="79354" bIns="3967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73" y="21003"/>
            <a:ext cx="47753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47574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2"/>
            <a:ext cx="10040938" cy="608013"/>
          </a:xfrm>
          <a:prstGeom prst="rect">
            <a:avLst/>
          </a:prstGeom>
        </p:spPr>
        <p:txBody>
          <a:bodyPr lIns="79354" tIns="39677" rIns="79354" bIns="39677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6948822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Подзаголовок 2"/>
          <p:cNvSpPr txBox="1">
            <a:spLocks/>
          </p:cNvSpPr>
          <p:nvPr/>
        </p:nvSpPr>
        <p:spPr>
          <a:xfrm>
            <a:off x="6410325" y="6912496"/>
            <a:ext cx="3743325" cy="360362"/>
          </a:xfrm>
          <a:prstGeom prst="rect">
            <a:avLst/>
          </a:prstGeom>
        </p:spPr>
        <p:txBody>
          <a:bodyPr lIns="79354" tIns="39677" rIns="79354" bIns="39677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24" name="Прямоугольник 20"/>
          <p:cNvSpPr>
            <a:spLocks noChangeArrowheads="1"/>
          </p:cNvSpPr>
          <p:nvPr/>
        </p:nvSpPr>
        <p:spPr bwMode="auto">
          <a:xfrm>
            <a:off x="0" y="738132"/>
            <a:ext cx="10080625" cy="59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0537" tIns="35268" rIns="70537" bIns="3526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>
              <a:tabLst>
                <a:tab pos="624545" algn="l"/>
              </a:tabLst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Создание современных мест отдыха в прибрежной зоне Воронежского водохранилища и </a:t>
            </a:r>
          </a:p>
          <a:p>
            <a:pPr algn="ctr">
              <a:tabLst>
                <a:tab pos="624545" algn="l"/>
              </a:tabLst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развитие речного транспорта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48" t="30059" r="30000" b="17858"/>
          <a:stretch/>
        </p:blipFill>
        <p:spPr bwMode="auto">
          <a:xfrm>
            <a:off x="3606888" y="1378681"/>
            <a:ext cx="2596622" cy="43938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ÐÐ°ÑÑÐ¸Ð½ÐºÐ¸ Ð¿Ð¾ Ð·Ð°Ð¿ÑÐ¾ÑÑ Ð¼ÐµÑÑÐ° Ð¾ÑÐ´ÑÑÐ° Ñ ÑÐµÐºÐ¸ Ð¿Ð»ÑÐ¶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26" y="1332198"/>
            <a:ext cx="2927927" cy="18584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Скругленный прямоугольник 26"/>
          <p:cNvSpPr/>
          <p:nvPr/>
        </p:nvSpPr>
        <p:spPr>
          <a:xfrm>
            <a:off x="220579" y="1224228"/>
            <a:ext cx="3005245" cy="32399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места отдыха у воды</a:t>
            </a:r>
            <a:endParaRPr lang="ru-RU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ÐÐ°ÑÑÐ¸Ð½ÐºÐ¸ Ð¿Ð¾ Ð·Ð°Ð¿ÑÐ¾ÑÑ Ð¿ÑÐ½ÐºÑÑ Ð¿ÑÐ¾ÐºÐ°ÑÐ° Ð¿Ð»Ð°Ð²ÑÑÐµÐ´ÑÑÐ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86" y="3456571"/>
            <a:ext cx="2214388" cy="14051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ÐÐ°ÑÑÐ¸Ð½ÐºÐ¸ Ð¿Ð¾ Ð·Ð°Ð¿ÑÐ¾ÑÑ ÑÑÑÐºÐ»ÑÐ± ÑÐµÐºÐ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48" y="5106960"/>
            <a:ext cx="2814478" cy="17863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107175" y="3190652"/>
            <a:ext cx="3339564" cy="24683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проката плавсредств</a:t>
            </a:r>
            <a:endParaRPr lang="ru-RU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47847" y="4998195"/>
            <a:ext cx="1960012" cy="28808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Яхт-клуб</a:t>
            </a:r>
          </a:p>
        </p:txBody>
      </p:sp>
      <p:pic>
        <p:nvPicPr>
          <p:cNvPr id="1040" name="Picture 16" descr="ÐÐ°ÑÑÐ¸Ð½ÐºÐ¸ Ð¿Ð¾ Ð·Ð°Ð¿ÑÐ¾ÑÑ ÑÐµÑÐ½Ð¾Ð¹ ÑÑÐ°Ð½ÑÐ¿Ð¾ÑÑ ÑÐ¾ÑÑÐ¸Ð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328" y="1561861"/>
            <a:ext cx="2529869" cy="14877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3" t="23162" r="12049" b="23672"/>
          <a:stretch/>
        </p:blipFill>
        <p:spPr bwMode="auto">
          <a:xfrm>
            <a:off x="5994539" y="3314072"/>
            <a:ext cx="2931136" cy="16050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ÐÐ°ÑÑÐ¸Ð½ÐºÐ¸ Ð¿Ð¾ Ð·Ð°Ð¿ÑÐ¾ÑÑ Ð¿ÑÐ½ÐºÑÑ Ð¿ÑÐ¾ÐºÐ°ÑÐ° Ð¿Ð»Ð°Ð²ÑÑÐµÐ´ÑÑÐ²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89" y="3780289"/>
            <a:ext cx="2217123" cy="1406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Скругленный прямоугольник 30"/>
          <p:cNvSpPr/>
          <p:nvPr/>
        </p:nvSpPr>
        <p:spPr>
          <a:xfrm>
            <a:off x="6984528" y="3024386"/>
            <a:ext cx="2792781" cy="51319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Строительство маломерных речных судов в прибрежной зоне </a:t>
            </a:r>
            <a:endParaRPr lang="ru-RU" alt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8" name="Picture 14" descr="ÐÐ°ÑÑÐ¸Ð½ÐºÐ¸ Ð¿Ð¾ Ð·Ð°Ð¿ÑÐ¾ÑÑ ÑÐµÑÐ½ÑÐµ ÑÑÐ°Ð¼Ð²Ð°Ð¹ÑÐ¸ÐºÐ¸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7" t="6092"/>
          <a:stretch/>
        </p:blipFill>
        <p:spPr bwMode="auto">
          <a:xfrm>
            <a:off x="8061604" y="1124722"/>
            <a:ext cx="1949041" cy="14034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7848624" y="2448322"/>
            <a:ext cx="2144709" cy="26913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alt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Речной транспорт</a:t>
            </a:r>
          </a:p>
        </p:txBody>
      </p:sp>
      <p:pic>
        <p:nvPicPr>
          <p:cNvPr id="1043" name="Picture 19" descr="ÐÐ°ÑÑÐ¸Ð½ÐºÐ¸ Ð¿Ð¾ Ð·Ð°Ð¿ÑÐ¾ÑÑ ÐºÐ°ÑÐµ Ñ ÑÐµÐºÐ¸ Ð½Ð° Ð¾ÑÐºÑÑÑÐ¾Ð¼ Ð²Ð¾Ð·Ð´ÑÑÐµ ÑÐ¾ÑÑÐ¸Ñ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358" y="5286277"/>
            <a:ext cx="2729483" cy="16070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2592040" y="5416026"/>
            <a:ext cx="2247783" cy="37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Летние кафе и пункты общественного питания</a:t>
            </a:r>
          </a:p>
        </p:txBody>
      </p:sp>
      <p:pic>
        <p:nvPicPr>
          <p:cNvPr id="1045" name="Picture 21" descr="ÐÐ°ÑÑÐ¸Ð½ÐºÐ¸ Ð¿Ð¾ Ð·Ð°Ð¿ÑÐ¾ÑÑ Ð¾ÑÐºÑÑÑÐ°Ñ ÐºÐ¾Ð½ÑÐµÑÑÐ½Ð°Ñ Ð¿Ð»Ð¾ÑÐ°Ð´ÐºÐ° Ñ ÑÐµÐºÐ¸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688" y="5415364"/>
            <a:ext cx="2312250" cy="1449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0" y="6948822"/>
            <a:ext cx="411347" cy="252078"/>
          </a:xfrm>
        </p:spPr>
        <p:txBody>
          <a:bodyPr/>
          <a:lstStyle/>
          <a:p>
            <a:fld id="{1FDBDEBE-8A9E-4BB5-86B7-1FEF130E64F8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27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10080625" cy="70204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354" tIns="39677" rIns="79354" bIns="3967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9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73" y="21003"/>
            <a:ext cx="47753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Скругленный прямоугольник 29"/>
          <p:cNvSpPr/>
          <p:nvPr/>
        </p:nvSpPr>
        <p:spPr>
          <a:xfrm>
            <a:off x="6453276" y="5004648"/>
            <a:ext cx="3339564" cy="37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Открытая летняя концертная площадка</a:t>
            </a:r>
          </a:p>
        </p:txBody>
      </p:sp>
    </p:spTree>
    <p:extLst>
      <p:ext uri="{BB962C8B-B14F-4D97-AF65-F5344CB8AC3E}">
        <p14:creationId xmlns:p14="http://schemas.microsoft.com/office/powerpoint/2010/main" val="1655051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0" y="6948822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Подзаголовок 2"/>
          <p:cNvSpPr txBox="1">
            <a:spLocks/>
          </p:cNvSpPr>
          <p:nvPr/>
        </p:nvSpPr>
        <p:spPr>
          <a:xfrm>
            <a:off x="6344475" y="6894817"/>
            <a:ext cx="3743325" cy="360362"/>
          </a:xfrm>
          <a:prstGeom prst="rect">
            <a:avLst/>
          </a:prstGeom>
        </p:spPr>
        <p:txBody>
          <a:bodyPr lIns="79354" tIns="39677" rIns="79354" bIns="39677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0" y="6948822"/>
            <a:ext cx="503807" cy="252078"/>
          </a:xfrm>
        </p:spPr>
        <p:txBody>
          <a:bodyPr/>
          <a:lstStyle/>
          <a:p>
            <a:fld id="{1FDBDEBE-8A9E-4BB5-86B7-1FEF130E64F8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28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10080625" cy="70204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354" tIns="39677" rIns="79354" bIns="3967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9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73" y="21003"/>
            <a:ext cx="47753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45009" y="702041"/>
            <a:ext cx="9742599" cy="594445"/>
          </a:xfrm>
          <a:prstGeom prst="rect">
            <a:avLst/>
          </a:prstGeom>
        </p:spPr>
        <p:txBody>
          <a:bodyPr wrap="square" lIns="70537" tIns="35268" rIns="70537" bIns="35268">
            <a:spAutoFit/>
          </a:bodyPr>
          <a:lstStyle/>
          <a:p>
            <a:pPr algn="ctr"/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Реализация проекта по созданию и развитию спортивно-оздоровительного комплекса на территории лесного массива урочище «Чижовская дача» </a:t>
            </a:r>
            <a:endParaRPr lang="ru-RU" sz="17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20581" y="1722428"/>
            <a:ext cx="2248560" cy="626532"/>
          </a:xfrm>
          <a:prstGeom prst="roundRect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0537" tIns="35268" rIns="70537" bIns="35268" anchor="ctr"/>
          <a:lstStyle/>
          <a:p>
            <a:pPr lvl="0"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 проекта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55241" y="2478512"/>
            <a:ext cx="2248560" cy="243000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marL="205732" indent="-205732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проекта</a:t>
            </a:r>
          </a:p>
          <a:p>
            <a:pPr marL="205732" indent="-205732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описание проекта</a:t>
            </a:r>
          </a:p>
          <a:p>
            <a:pPr marL="205732" indent="-205732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</a:t>
            </a:r>
          </a:p>
          <a:p>
            <a:pPr marL="205732" indent="-205732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риски и возможности проекта </a:t>
            </a:r>
          </a:p>
          <a:p>
            <a:pPr marL="205732" indent="-205732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проекта (качественные и количественные)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726358" y="4248522"/>
            <a:ext cx="2248560" cy="626532"/>
          </a:xfrm>
          <a:prstGeom prst="roundRect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0537" tIns="35268" rIns="70537" bIns="35268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Ролевая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735050" y="1776434"/>
            <a:ext cx="2248560" cy="243000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marL="73476" indent="-73476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Функциональный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заказчик, куратор, руководитель проекта</a:t>
            </a:r>
          </a:p>
          <a:p>
            <a:pPr marL="73476" indent="-73476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Перечень заинтересованных сторон (структурные подразделения администрации и  др.)</a:t>
            </a:r>
          </a:p>
          <a:p>
            <a:pPr marL="73476" indent="-73476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Инвестор проекта/объектов</a:t>
            </a:r>
            <a:endParaRPr lang="ru-RU" sz="1400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153718" y="1710240"/>
            <a:ext cx="2248560" cy="626532"/>
          </a:xfrm>
          <a:prstGeom prst="roundRect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0537" tIns="35268" rIns="70537" bIns="35268" anchor="ctr"/>
          <a:lstStyle/>
          <a:p>
            <a:pPr lvl="0"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модель проекта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188378" y="2466324"/>
            <a:ext cx="2248560" cy="243000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marL="264513" indent="-264513">
              <a:buFont typeface="Wingdings" panose="05000000000000000000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проекта </a:t>
            </a:r>
          </a:p>
          <a:p>
            <a:pPr marL="264513" indent="-264513">
              <a:buFont typeface="Wingdings" panose="05000000000000000000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</a:t>
            </a:r>
          </a:p>
          <a:p>
            <a:pPr marL="264513" indent="-264513">
              <a:buFont typeface="Wingdings" panose="05000000000000000000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бюджета проекта</a:t>
            </a:r>
          </a:p>
          <a:p>
            <a:pPr marL="264513" indent="-264513">
              <a:buFont typeface="Wingdings" panose="05000000000000000000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арендатору лесного участка</a:t>
            </a:r>
          </a:p>
          <a:p>
            <a:pPr lvl="0"/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683298" y="4216056"/>
            <a:ext cx="2248560" cy="626532"/>
          </a:xfrm>
          <a:prstGeom prst="roundRect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0537" tIns="35268" rIns="70537" bIns="35268" anchor="ctr"/>
          <a:lstStyle/>
          <a:p>
            <a:pPr lvl="0"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развития проекта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639048" y="1710240"/>
            <a:ext cx="2248560" cy="2430000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marL="352684" indent="-352684">
              <a:buFont typeface="Wingdings" panose="05000000000000000000" pitchFamily="2" charset="2"/>
              <a:buChar char="ü"/>
              <a:tabLst>
                <a:tab pos="73476" algn="l"/>
              </a:tabLst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достижения цели/целей</a:t>
            </a:r>
          </a:p>
          <a:p>
            <a:pPr marL="352684" indent="-352684">
              <a:buFont typeface="Wingdings" panose="05000000000000000000" pitchFamily="2" charset="2"/>
              <a:buChar char="ü"/>
              <a:tabLst>
                <a:tab pos="73476" algn="l"/>
              </a:tabLst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по проекту</a:t>
            </a:r>
          </a:p>
        </p:txBody>
      </p:sp>
      <p:sp>
        <p:nvSpPr>
          <p:cNvPr id="12" name="Выгнутая вниз стрелка 11"/>
          <p:cNvSpPr/>
          <p:nvPr/>
        </p:nvSpPr>
        <p:spPr>
          <a:xfrm>
            <a:off x="1297933" y="4950600"/>
            <a:ext cx="2664732" cy="243000"/>
          </a:xfrm>
          <a:prstGeom prst="curvedUp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0537" tIns="35268" rIns="70537" bIns="35268" rtlCol="0" anchor="ctr"/>
          <a:lstStyle/>
          <a:p>
            <a:pPr algn="ctr">
              <a:tabLst>
                <a:tab pos="624545" algn="l"/>
              </a:tabLst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Выгнутая вниз стрелка 45"/>
          <p:cNvSpPr/>
          <p:nvPr/>
        </p:nvSpPr>
        <p:spPr>
          <a:xfrm>
            <a:off x="6231070" y="4950600"/>
            <a:ext cx="2664732" cy="243000"/>
          </a:xfrm>
          <a:prstGeom prst="curvedUp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0537" tIns="35268" rIns="70537" bIns="35268" rtlCol="0" anchor="ctr"/>
          <a:lstStyle/>
          <a:p>
            <a:pPr algn="ctr">
              <a:tabLst>
                <a:tab pos="624545" algn="l"/>
              </a:tabLst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>
            <a:off x="3566042" y="1413234"/>
            <a:ext cx="2664732" cy="243000"/>
          </a:xfrm>
          <a:prstGeom prst="curved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0537" tIns="35268" rIns="70537" bIns="35268" rtlCol="0" anchor="ctr"/>
          <a:lstStyle/>
          <a:p>
            <a:pPr algn="ctr">
              <a:tabLst>
                <a:tab pos="624545" algn="l"/>
              </a:tabLst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357188" y="6840810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1" name="Скругленный прямоугольник 50"/>
          <p:cNvSpPr/>
          <p:nvPr/>
        </p:nvSpPr>
        <p:spPr>
          <a:xfrm>
            <a:off x="8063599" y="5381627"/>
            <a:ext cx="1729241" cy="626532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экологии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573936" y="5403167"/>
            <a:ext cx="1729241" cy="626532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строительной политики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288024" y="6142270"/>
            <a:ext cx="2160000" cy="626532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  <a:endParaRPr lang="ru-RU" altLang="en-US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388423" y="5403167"/>
            <a:ext cx="1729241" cy="626532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главного архитектора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527095" y="6106266"/>
            <a:ext cx="1729241" cy="626532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ЖКХ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31070" y="5403167"/>
            <a:ext cx="1729241" cy="626532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физической культуры и спорта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327295" y="6105245"/>
            <a:ext cx="1729241" cy="626532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дорожного хозяйства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7128544" y="6083705"/>
            <a:ext cx="1729241" cy="626532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имущественных и земельных отношений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88024" y="5400650"/>
            <a:ext cx="2160000" cy="626532"/>
          </a:xfrm>
          <a:prstGeom prst="roundRect">
            <a:avLst/>
          </a:prstGeom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0537" tIns="35268" rIns="70537" bIns="3526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МКУ Агентство Управления Проектами</a:t>
            </a:r>
          </a:p>
        </p:txBody>
      </p:sp>
    </p:spTree>
    <p:extLst>
      <p:ext uri="{BB962C8B-B14F-4D97-AF65-F5344CB8AC3E}">
        <p14:creationId xmlns:p14="http://schemas.microsoft.com/office/powerpoint/2010/main" val="3670654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>
            <a:off x="0" y="691281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7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0" y="6818313"/>
            <a:ext cx="431800" cy="382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EC005D4-224B-42F0-ACD5-9F2CEBF9EB6C}" type="slidenum">
              <a:rPr lang="ru-RU" altLang="en-US" sz="140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altLang="en-US" sz="1400" dirty="0" smtClean="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810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0"/>
            <a:ext cx="10040938" cy="608013"/>
          </a:xfrm>
          <a:prstGeom prst="rect">
            <a:avLst/>
          </a:prstGeom>
        </p:spPr>
        <p:txBody>
          <a:bodyPr lIns="102870" tIns="51435" rIns="102870" bIns="51435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15776" y="864146"/>
            <a:ext cx="972108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программы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приоритетного проекта «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общественных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пространств» 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190618"/>
              </p:ext>
            </p:extLst>
          </p:nvPr>
        </p:nvGraphicFramePr>
        <p:xfrm>
          <a:off x="377824" y="1572035"/>
          <a:ext cx="9324976" cy="508819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475879">
                  <a:extLst>
                    <a:ext uri="{9D8B030D-6E8A-4147-A177-3AD203B41FA5}"/>
                  </a:extLst>
                </a:gridCol>
                <a:gridCol w="6976888">
                  <a:extLst>
                    <a:ext uri="{9D8B030D-6E8A-4147-A177-3AD203B41FA5}"/>
                  </a:extLst>
                </a:gridCol>
                <a:gridCol w="1872209">
                  <a:extLst>
                    <a:ext uri="{9D8B030D-6E8A-4147-A177-3AD203B41FA5}"/>
                  </a:extLst>
                </a:gridCol>
              </a:tblGrid>
              <a:tr h="454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Объекты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в тыс. руб.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54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Реконструкция сквера имени М.Т. Калашникова, ул. 20-летия Октября, 22с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1 700,0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54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Реконструкция  сквера Каштановый,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пер. Каштановый,16д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2 954,4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454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Благоустройство бульвара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Чапаева, ул. Чапаева,132д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1 900,7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54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Благоустройство общественной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зоны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пер. Лиственный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306,5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4631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Благоустройство сквера «Военных летчиков»,</a:t>
                      </a:r>
                      <a:r>
                        <a:rPr lang="ru-RU" altLang="ru-RU" sz="14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alt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ул. 121 Стрелковой дивизии, 2с</a:t>
                      </a:r>
                      <a:endParaRPr lang="ru-RU" sz="1400" dirty="0" smtClean="0"/>
                    </a:p>
                  </a:txBody>
                  <a:tcPr marL="50310" marR="5031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2 500,0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4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87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alt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Благоустройство сквера им. архитектора Н.В. Троицкого, ул. 20-летия Октября, 86/1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923,9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noFill/>
                  </a:tcPr>
                </a:tc>
                <a:extLst>
                  <a:ext uri="{0D108BD9-81ED-4DB2-BD59-A6C34878D82A}"/>
                </a:extLst>
              </a:tr>
              <a:tr h="454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Благоустройство сквера «Программистов» (Молодежный), ул. Кирова, 7в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4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 сквера «Трамвай желаний»,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ул. Кривошеина,17/2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6 250,0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4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87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Благоустройство зоны отдыха на месте  снесенного здания школы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10287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ул. Краснознаменная, 33</a:t>
                      </a:r>
                    </a:p>
                  </a:txBody>
                  <a:tcPr marL="50310" marR="5031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5 950,0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noFill/>
                  </a:tcPr>
                </a:tc>
              </a:tr>
              <a:tr h="494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 по объектам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735,5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10" marR="5031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355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>
            <a:off x="0" y="691281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101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0" y="6818313"/>
            <a:ext cx="431800" cy="382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AFD64E2-D039-4690-BE6F-F89DB50B78B7}" type="slidenum">
              <a:rPr lang="ru-RU" altLang="en-US" sz="140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en-US" sz="1400" dirty="0" smtClean="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912818"/>
            <a:ext cx="3743325" cy="288082"/>
          </a:xfrm>
          <a:prstGeom prst="rect">
            <a:avLst/>
          </a:prstGeom>
        </p:spPr>
        <p:txBody>
          <a:bodyPr lIns="102870" tIns="51435" rIns="102870" bIns="51435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0"/>
            <a:ext cx="10040938" cy="384175"/>
          </a:xfrm>
          <a:prstGeom prst="rect">
            <a:avLst/>
          </a:prstGeom>
        </p:spPr>
        <p:txBody>
          <a:bodyPr lIns="102870" tIns="51435" rIns="102870" bIns="51435" anchor="ctr">
            <a:normAutofit fontScale="85000" lnSpcReduction="20000"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Прямоугольник 9"/>
          <p:cNvSpPr>
            <a:spLocks noChangeArrowheads="1"/>
          </p:cNvSpPr>
          <p:nvPr/>
        </p:nvSpPr>
        <p:spPr bwMode="auto">
          <a:xfrm>
            <a:off x="180975" y="863600"/>
            <a:ext cx="97186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en-US" sz="1900" b="1" dirty="0" smtClean="0">
                <a:latin typeface="Times New Roman" pitchFamily="18" charset="0"/>
                <a:cs typeface="Times New Roman" pitchFamily="18" charset="0"/>
              </a:rPr>
              <a:t>Благоустройство сквера </a:t>
            </a:r>
            <a:r>
              <a:rPr lang="ru-RU" altLang="en-US" sz="1900" b="1" dirty="0">
                <a:latin typeface="Times New Roman" pitchFamily="18" charset="0"/>
                <a:cs typeface="Times New Roman" pitchFamily="18" charset="0"/>
              </a:rPr>
              <a:t>имени М.Т. Калашникова по адресу: ул. 20-летия Октября 22с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55738" y="1292225"/>
            <a:ext cx="6983412" cy="358775"/>
          </a:xfrm>
          <a:prstGeom prst="roundRect">
            <a:avLst/>
          </a:prstGeom>
          <a:blipFill dpi="0" rotWithShape="1">
            <a:blip r:embed="rId3" cstate="print">
              <a:alphaModFix amt="77000"/>
            </a:blip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Планируемые работы по благоустройству в 2018 году</a:t>
            </a:r>
          </a:p>
        </p:txBody>
      </p:sp>
      <p:pic>
        <p:nvPicPr>
          <p:cNvPr id="16" name="Picture 52" descr="C:\Users\yumsaprykin\Desktop\Калашникова копия 22.jpg"/>
          <p:cNvPicPr>
            <a:picLocks noChangeAspect="1" noChangeArrowheads="1"/>
          </p:cNvPicPr>
          <p:nvPr/>
        </p:nvPicPr>
        <p:blipFill rotWithShape="1">
          <a:blip r:embed="rId4" cstate="print"/>
          <a:srcRect l="6672" t="21360" r="24167" b="24579"/>
          <a:stretch/>
        </p:blipFill>
        <p:spPr bwMode="auto">
          <a:xfrm>
            <a:off x="215777" y="1794393"/>
            <a:ext cx="4731667" cy="22381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  <a:extLst/>
        </p:spPr>
      </p:pic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765128"/>
              </p:ext>
            </p:extLst>
          </p:nvPr>
        </p:nvGraphicFramePr>
        <p:xfrm>
          <a:off x="252983" y="4032498"/>
          <a:ext cx="5147369" cy="2664001"/>
        </p:xfrm>
        <a:graphic>
          <a:graphicData uri="http://schemas.openxmlformats.org/drawingml/2006/table">
            <a:tbl>
              <a:tblPr/>
              <a:tblGrid>
                <a:gridCol w="4139257">
                  <a:extLst>
                    <a:ext uri="{9D8B030D-6E8A-4147-A177-3AD203B41FA5}"/>
                  </a:extLst>
                </a:gridCol>
                <a:gridCol w="1008112">
                  <a:extLst>
                    <a:ext uri="{9D8B030D-6E8A-4147-A177-3AD203B41FA5}"/>
                  </a:extLst>
                </a:gridCol>
              </a:tblGrid>
              <a:tr h="5328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Наименование планируемых работ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3" marR="490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Стоимость,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тыс.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3" marR="490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66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Устройство тротуаров плиткой сухого прессования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3" marR="490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1 700</a:t>
                      </a:r>
                      <a:r>
                        <a:rPr lang="ru-RU" sz="14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,0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083" marR="490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66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Установка бортового камня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3" marR="490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6" marR="490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66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Установка детского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и спортивного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оборудования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3" marR="490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6" marR="490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66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Установка малых архитектурных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форм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3" marR="490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6" marR="490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66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Обрезка зеленых насаждений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3" marR="490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6" marR="490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66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Компенсационная посадка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деревьев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3" marR="490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6" marR="490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66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Посадка кустарника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3" marR="490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086" marR="490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266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Устройство уличного освещения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9083" marR="490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086" marR="490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D:\Пилотные проекты\Сквер Калашникова\DSC00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99717" y="3888482"/>
            <a:ext cx="4221115" cy="28146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eireutova\AppData\Local\Microsoft\Windows\Temporary Internet Files\Content.Outlook\YO0KKE9F\0231 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48" y="1800250"/>
            <a:ext cx="2937992" cy="19589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D:\Пилотные проекты\2018\Фото\008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646939" y="2289550"/>
            <a:ext cx="2289917" cy="15269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кругленный прямоугольник 24"/>
          <p:cNvSpPr/>
          <p:nvPr/>
        </p:nvSpPr>
        <p:spPr bwMode="auto">
          <a:xfrm>
            <a:off x="7128544" y="1728242"/>
            <a:ext cx="2912394" cy="58129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altLang="ru-RU" sz="1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сквера </a:t>
            </a: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проводит  Давыдов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Д.И.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053183" y="1671128"/>
            <a:ext cx="2915121" cy="347763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Схема благоустройства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780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илотные проекты\Фото\Бульвар Чапаева\DSC018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" b="22957"/>
          <a:stretch/>
        </p:blipFill>
        <p:spPr bwMode="auto">
          <a:xfrm>
            <a:off x="5357950" y="2736354"/>
            <a:ext cx="4578906" cy="23986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291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Box 3"/>
          <p:cNvSpPr txBox="1">
            <a:spLocks noChangeArrowheads="1"/>
          </p:cNvSpPr>
          <p:nvPr/>
        </p:nvSpPr>
        <p:spPr bwMode="auto">
          <a:xfrm>
            <a:off x="6985000" y="3024188"/>
            <a:ext cx="184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12294" name="Номер слайда 7"/>
          <p:cNvSpPr txBox="1">
            <a:spLocks/>
          </p:cNvSpPr>
          <p:nvPr/>
        </p:nvSpPr>
        <p:spPr bwMode="auto">
          <a:xfrm>
            <a:off x="0" y="6818313"/>
            <a:ext cx="515938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70" tIns="51435" rIns="102870" bIns="51435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algn="r" eaLnBrk="1" hangingPunct="1"/>
            <a:fld id="{80036394-D27B-4F2F-8C9B-97F359A448F1}" type="slidenum">
              <a:rPr lang="ru-RU" altLang="ru-RU" sz="140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pPr algn="r" eaLnBrk="1" hangingPunct="1"/>
              <a:t>5</a:t>
            </a:fld>
            <a:endParaRPr lang="ru-RU" altLang="ru-RU" sz="1400" dirty="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248" y="691281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pic>
        <p:nvPicPr>
          <p:cNvPr id="17" name="Picture 2" descr="http://rokoko.ru/include/image.php?image=/upload/image/mebel/meb_8.jpg&amp;watermark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3" b="3400"/>
          <a:stretch>
            <a:fillRect/>
          </a:stretch>
        </p:blipFill>
        <p:spPr bwMode="auto">
          <a:xfrm>
            <a:off x="1840587" y="3744903"/>
            <a:ext cx="2963863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5"/>
          <p:cNvSpPr txBox="1">
            <a:spLocks noChangeArrowheads="1"/>
          </p:cNvSpPr>
          <p:nvPr/>
        </p:nvSpPr>
        <p:spPr bwMode="auto">
          <a:xfrm>
            <a:off x="2249313" y="5112618"/>
            <a:ext cx="1566863" cy="300037"/>
          </a:xfrm>
          <a:prstGeom prst="rect">
            <a:avLst/>
          </a:prstGeom>
          <a:noFill/>
          <a:ln>
            <a:noFill/>
          </a:ln>
          <a:extLst/>
        </p:spPr>
        <p:txBody>
          <a:bodyPr lIns="98734" tIns="49367" rIns="98734" bIns="4936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Лавочка с урной </a:t>
            </a:r>
          </a:p>
        </p:txBody>
      </p:sp>
      <p:pic>
        <p:nvPicPr>
          <p:cNvPr id="21" name="Picture 12" descr="Картинки по запросу современный фонарь 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77" r="31535"/>
          <a:stretch>
            <a:fillRect/>
          </a:stretch>
        </p:blipFill>
        <p:spPr bwMode="auto">
          <a:xfrm>
            <a:off x="106363" y="4005263"/>
            <a:ext cx="396875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6" descr="Картинки по запросу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" t="18480" r="2681" b="60098"/>
          <a:stretch>
            <a:fillRect/>
          </a:stretch>
        </p:blipFill>
        <p:spPr bwMode="auto">
          <a:xfrm>
            <a:off x="2468148" y="5616850"/>
            <a:ext cx="3097212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31"/>
          <p:cNvSpPr txBox="1">
            <a:spLocks noChangeArrowheads="1"/>
          </p:cNvSpPr>
          <p:nvPr/>
        </p:nvSpPr>
        <p:spPr bwMode="auto">
          <a:xfrm>
            <a:off x="468081" y="5926414"/>
            <a:ext cx="1079500" cy="300037"/>
          </a:xfrm>
          <a:prstGeom prst="rect">
            <a:avLst/>
          </a:prstGeom>
          <a:noFill/>
          <a:ln>
            <a:noFill/>
          </a:ln>
          <a:extLst/>
        </p:spPr>
        <p:txBody>
          <a:bodyPr lIns="98734" tIns="49367" rIns="98734" bIns="4936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</a:t>
            </a:r>
          </a:p>
        </p:txBody>
      </p:sp>
      <p:pic>
        <p:nvPicPr>
          <p:cNvPr id="25" name="Picture 22" descr="Картинки по запросу деревья  пнг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45" y="3161207"/>
            <a:ext cx="13144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215777" y="2808362"/>
            <a:ext cx="5227214" cy="320675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9" tIns="45714" rIns="91429" bIns="45714" anchor="ctr"/>
          <a:lstStyle/>
          <a:p>
            <a:pPr algn="ctr" defTabSz="10284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 функциональной наполняемости бульвара </a:t>
            </a:r>
          </a:p>
        </p:txBody>
      </p:sp>
      <p:pic>
        <p:nvPicPr>
          <p:cNvPr id="27" name="Picture 18" descr="Картинки по запросу деревья  пнг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72" y="4061320"/>
            <a:ext cx="1590675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3"/>
          <p:cNvSpPr txBox="1">
            <a:spLocks noChangeArrowheads="1"/>
          </p:cNvSpPr>
          <p:nvPr/>
        </p:nvSpPr>
        <p:spPr bwMode="auto">
          <a:xfrm rot="10800000" flipV="1">
            <a:off x="0" y="6311106"/>
            <a:ext cx="793750" cy="300037"/>
          </a:xfrm>
          <a:prstGeom prst="rect">
            <a:avLst/>
          </a:prstGeom>
          <a:noFill/>
          <a:ln>
            <a:noFill/>
          </a:ln>
          <a:extLst/>
        </p:spPr>
        <p:txBody>
          <a:bodyPr lIns="98734" tIns="49367" rIns="98734" bIns="4936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Фонарь</a:t>
            </a:r>
          </a:p>
        </p:txBody>
      </p:sp>
      <p:sp>
        <p:nvSpPr>
          <p:cNvPr id="29" name="TextBox 25"/>
          <p:cNvSpPr txBox="1">
            <a:spLocks noChangeArrowheads="1"/>
          </p:cNvSpPr>
          <p:nvPr/>
        </p:nvSpPr>
        <p:spPr bwMode="auto">
          <a:xfrm>
            <a:off x="1675986" y="3594885"/>
            <a:ext cx="792162" cy="300037"/>
          </a:xfrm>
          <a:prstGeom prst="rect">
            <a:avLst/>
          </a:prstGeom>
          <a:noFill/>
          <a:ln>
            <a:noFill/>
          </a:ln>
          <a:extLst/>
        </p:spPr>
        <p:txBody>
          <a:bodyPr lIns="98734" tIns="49367" rIns="98734" bIns="4936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Вазон</a:t>
            </a:r>
          </a:p>
        </p:txBody>
      </p:sp>
      <p:pic>
        <p:nvPicPr>
          <p:cNvPr id="30" name="Picture 2" descr="C:\Users\yumsaprykin\Desktop\ГАНТЫ 2018\Бульвар Ч yf jcyj копия.jpg"/>
          <p:cNvPicPr>
            <a:picLocks noChangeAspect="1" noChangeArrowheads="1"/>
          </p:cNvPicPr>
          <p:nvPr/>
        </p:nvPicPr>
        <p:blipFill rotWithShape="1">
          <a:blip r:embed="rId14" cstate="print">
            <a:extLst/>
          </a:blip>
          <a:srcRect l="12159" t="29585" r="3002" b="17742"/>
          <a:stretch/>
        </p:blipFill>
        <p:spPr bwMode="auto">
          <a:xfrm>
            <a:off x="173731" y="1512218"/>
            <a:ext cx="9763125" cy="12295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/>
        </p:spPr>
      </p:pic>
      <p:sp>
        <p:nvSpPr>
          <p:cNvPr id="31" name="Скругленный прямоугольник 30"/>
          <p:cNvSpPr/>
          <p:nvPr/>
        </p:nvSpPr>
        <p:spPr>
          <a:xfrm>
            <a:off x="208204" y="1407567"/>
            <a:ext cx="3615835" cy="320675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9" tIns="45714" rIns="91429" bIns="45714" anchor="ctr"/>
          <a:lstStyle/>
          <a:p>
            <a:pPr algn="ctr" defTabSz="10284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Схема благоустройства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бульвара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25"/>
          <p:cNvSpPr txBox="1">
            <a:spLocks noChangeArrowheads="1"/>
          </p:cNvSpPr>
          <p:nvPr/>
        </p:nvSpPr>
        <p:spPr bwMode="auto">
          <a:xfrm>
            <a:off x="3824039" y="6480770"/>
            <a:ext cx="1568450" cy="300037"/>
          </a:xfrm>
          <a:prstGeom prst="rect">
            <a:avLst/>
          </a:prstGeom>
          <a:noFill/>
          <a:ln>
            <a:noFill/>
          </a:ln>
          <a:extLst/>
        </p:spPr>
        <p:txBody>
          <a:bodyPr lIns="98734" tIns="49367" rIns="98734" bIns="4936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Кустарник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79772" y="937315"/>
            <a:ext cx="972108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Благоустройство бульвара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«Чапаева» по адресу: ул. Чапаева, д.132 д</a:t>
            </a:r>
            <a:endParaRPr lang="ru-RU" sz="2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616376" y="5184626"/>
            <a:ext cx="4265812" cy="93679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2017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 счет средств спонсора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ПАО «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БИНБАНК» - были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установлены малые архитектурные формы – 7 лавочек и 7 урн на общую стоимость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000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16377" y="6192738"/>
            <a:ext cx="4265812" cy="504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настоящее время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проводится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работа по поиску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спонсоров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736056" y="3330065"/>
            <a:ext cx="2556000" cy="1062473"/>
          </a:xfrm>
          <a:prstGeom prst="roundRect">
            <a:avLst/>
          </a:prstGeom>
          <a:blipFill dpi="0" rotWithShape="1">
            <a:blip r:embed="rId15" cstate="print">
              <a:alphaModFix amt="77000"/>
            </a:blip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Aft>
                <a:spcPts val="0"/>
              </a:spcAft>
            </a:pPr>
            <a:r>
              <a:rPr lang="ru-RU" sz="1600" dirty="0" smtClean="0">
                <a:latin typeface="Times New Roman" pitchFamily="18" charset="0"/>
                <a:ea typeface="Calibri"/>
                <a:cs typeface="Times New Roman" pitchFamily="18" charset="0"/>
              </a:rPr>
              <a:t>Необходимая сумма на проведение благоустройства составляет 1,9 млн. руб.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1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andrejchuk\AppData\Local\Microsoft\Windows\Temporary Internet Files\Content.Outlook\11W3MPSX\124 копия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0" t="27645" r="58930" b="24458"/>
          <a:stretch/>
        </p:blipFill>
        <p:spPr bwMode="auto">
          <a:xfrm rot="5400000">
            <a:off x="5659521" y="2419458"/>
            <a:ext cx="2419869" cy="61348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Пилотные проекты\Фото\Переулок Лиственный\DSC02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383563"/>
            <a:ext cx="3849309" cy="26489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363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Заголовок 2"/>
          <p:cNvSpPr txBox="1">
            <a:spLocks/>
          </p:cNvSpPr>
          <p:nvPr/>
        </p:nvSpPr>
        <p:spPr>
          <a:xfrm>
            <a:off x="72231" y="864146"/>
            <a:ext cx="9936163" cy="544513"/>
          </a:xfrm>
          <a:prstGeom prst="rect">
            <a:avLst/>
          </a:prstGeom>
        </p:spPr>
        <p:txBody>
          <a:bodyPr lIns="102870" tIns="51435" rIns="102870" bIns="51435" anchor="ctr">
            <a:normAutofit fontScale="85000" lnSpcReduction="10000"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altLang="en-US" sz="2600" b="1" dirty="0" smtClean="0">
                <a:solidFill>
                  <a:schemeClr val="tx1"/>
                </a:solidFill>
                <a:ea typeface="+mn-ea"/>
              </a:rPr>
              <a:t>Благоустройство</a:t>
            </a:r>
            <a:r>
              <a:rPr lang="ru-RU" altLang="en-US" sz="2800" b="1" dirty="0" smtClean="0"/>
              <a:t> </a:t>
            </a:r>
            <a:r>
              <a:rPr lang="ru-RU" altLang="en-US" sz="2600" b="1" dirty="0" smtClean="0">
                <a:solidFill>
                  <a:schemeClr val="tx1"/>
                </a:solidFill>
                <a:ea typeface="+mn-ea"/>
              </a:rPr>
              <a:t>общественной зоны по </a:t>
            </a:r>
            <a:r>
              <a:rPr lang="ru-RU" altLang="en-US" sz="2600" b="1" dirty="0">
                <a:solidFill>
                  <a:schemeClr val="tx1"/>
                </a:solidFill>
                <a:ea typeface="+mn-ea"/>
              </a:rPr>
              <a:t>адресу: переулок Лиственный  </a:t>
            </a:r>
          </a:p>
        </p:txBody>
      </p:sp>
      <p:sp>
        <p:nvSpPr>
          <p:cNvPr id="15365" name="TextBox 3"/>
          <p:cNvSpPr txBox="1">
            <a:spLocks noChangeArrowheads="1"/>
          </p:cNvSpPr>
          <p:nvPr/>
        </p:nvSpPr>
        <p:spPr bwMode="auto">
          <a:xfrm>
            <a:off x="6985000" y="3024188"/>
            <a:ext cx="184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15366" name="Номер слайда 7"/>
          <p:cNvSpPr txBox="1">
            <a:spLocks/>
          </p:cNvSpPr>
          <p:nvPr/>
        </p:nvSpPr>
        <p:spPr bwMode="auto">
          <a:xfrm>
            <a:off x="0" y="6818313"/>
            <a:ext cx="515938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70" tIns="51435" rIns="102870" bIns="51435" anchor="ctr"/>
          <a:lstStyle>
            <a:lvl1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algn="r" eaLnBrk="1" hangingPunct="1"/>
            <a:fld id="{F5D0D50E-A9A1-4FC3-B6C8-2D26F9FC2E01}" type="slidenum">
              <a:rPr lang="ru-RU" altLang="ru-RU" sz="140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pPr algn="r" eaLnBrk="1" hangingPunct="1"/>
              <a:t>6</a:t>
            </a:fld>
            <a:endParaRPr lang="ru-RU" altLang="ru-RU" sz="1400" dirty="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1" name="AutoShape 6" descr="https://apf.mail.ru/cgi-bin/readmsg/Image-1.jpg?id=15249163600000000298%3B0%3B1&amp;x-email=mak-a%40mail.ru&amp;exif=1"/>
          <p:cNvSpPr>
            <a:spLocks noChangeAspect="1" noChangeArrowheads="1"/>
          </p:cNvSpPr>
          <p:nvPr/>
        </p:nvSpPr>
        <p:spPr bwMode="auto">
          <a:xfrm>
            <a:off x="161925" y="-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/>
          </a:p>
        </p:txBody>
      </p:sp>
      <p:sp>
        <p:nvSpPr>
          <p:cNvPr id="15372" name="AutoShape 8" descr="https://apf.mail.ru/cgi-bin/readmsg/Image-1.jpg?id=15249163600000000298%3B0%3B1&amp;x-email=mak-a%40mail.ru&amp;exif=1"/>
          <p:cNvSpPr>
            <a:spLocks noChangeAspect="1" noChangeArrowheads="1"/>
          </p:cNvSpPr>
          <p:nvPr/>
        </p:nvSpPr>
        <p:spPr bwMode="auto">
          <a:xfrm>
            <a:off x="314325" y="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/>
          </a:p>
        </p:txBody>
      </p:sp>
      <p:sp>
        <p:nvSpPr>
          <p:cNvPr id="15373" name="AutoShape 10" descr="https://apf.mail.ru/cgi-bin/readmsg/Image-1.jpg?id=15249163600000000298%3B0%3B1&amp;x-email=mak-a%40mail.ru&amp;exif=1"/>
          <p:cNvSpPr>
            <a:spLocks noChangeAspect="1" noChangeArrowheads="1"/>
          </p:cNvSpPr>
          <p:nvPr/>
        </p:nvSpPr>
        <p:spPr bwMode="auto">
          <a:xfrm>
            <a:off x="466725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/>
          </a:p>
        </p:txBody>
      </p:sp>
      <p:sp>
        <p:nvSpPr>
          <p:cNvPr id="15374" name="AutoShape 12" descr="https://apf.mail.ru/cgi-bin/readmsg/Image-1.jpg?id=15249163600000000298%3B0%3B1&amp;x-email=mak-a%40mail.ru&amp;exif=1"/>
          <p:cNvSpPr>
            <a:spLocks noChangeAspect="1" noChangeArrowheads="1"/>
          </p:cNvSpPr>
          <p:nvPr/>
        </p:nvSpPr>
        <p:spPr bwMode="auto">
          <a:xfrm>
            <a:off x="619125" y="304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0" y="691281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068864" y="1296194"/>
            <a:ext cx="5940000" cy="390096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победитель конкурса общественно-полезных инициатив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" t="113" r="15960" b="62515"/>
          <a:stretch/>
        </p:blipFill>
        <p:spPr>
          <a:xfrm>
            <a:off x="3399341" y="2304306"/>
            <a:ext cx="2717593" cy="17372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962753"/>
              </p:ext>
            </p:extLst>
          </p:nvPr>
        </p:nvGraphicFramePr>
        <p:xfrm>
          <a:off x="161020" y="4104506"/>
          <a:ext cx="3605471" cy="25603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616885"/>
                <a:gridCol w="988586"/>
              </a:tblGrid>
              <a:tr h="17452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087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мощения плиткой полусухого прессования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 кв.м.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7452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Обустройство бортового камня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 пог. м.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7452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Обустройство поребрика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 кв. м.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7452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газонов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 кв. м.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7452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Установка ограждающего турникета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 кв.м.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7452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Установка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опор уличного освещения 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шт.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90160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Установка детского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спортивного оборудования,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архитектурных форм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ед.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6" name="Скругленный прямоугольник 35"/>
          <p:cNvSpPr/>
          <p:nvPr/>
        </p:nvSpPr>
        <p:spPr>
          <a:xfrm>
            <a:off x="6797226" y="4090877"/>
            <a:ext cx="3139630" cy="301661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Сквер разделен на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 зоны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8280672" y="6084667"/>
            <a:ext cx="1656184" cy="648072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2 - спортивная площадка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832584" y="6084739"/>
            <a:ext cx="1656000" cy="648000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1 - детская площадка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1" name="Соединительная линия уступом 40"/>
          <p:cNvCxnSpPr/>
          <p:nvPr/>
        </p:nvCxnSpPr>
        <p:spPr>
          <a:xfrm rot="16200000" flipH="1">
            <a:off x="8478688" y="5490666"/>
            <a:ext cx="540000" cy="648000"/>
          </a:xfrm>
          <a:prstGeom prst="bentConnector3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оединительная линия уступом 42"/>
          <p:cNvCxnSpPr/>
          <p:nvPr/>
        </p:nvCxnSpPr>
        <p:spPr>
          <a:xfrm rot="16200000" flipH="1">
            <a:off x="6030416" y="5490667"/>
            <a:ext cx="540000" cy="648000"/>
          </a:xfrm>
          <a:prstGeom prst="bentConnector3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Скругленный прямоугольник 44"/>
          <p:cNvSpPr/>
          <p:nvPr/>
        </p:nvSpPr>
        <p:spPr>
          <a:xfrm>
            <a:off x="4054486" y="1728449"/>
            <a:ext cx="5940000" cy="523765"/>
          </a:xfrm>
          <a:prstGeom prst="roundRect">
            <a:avLst/>
          </a:prstGeom>
          <a:blipFill dpi="0" rotWithShape="1">
            <a:blip r:embed="rId7" cstate="print">
              <a:alphaModFix amt="77000"/>
            </a:blip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Сумма 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грантовой поддержки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составляет 1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2" name="Picture 2" descr="C:\Users\maandrejchuk\Downloads\IMG-20180718-WA0001 (1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934" y="2301683"/>
            <a:ext cx="2307753" cy="17308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Скругленный прямоугольник 27"/>
          <p:cNvSpPr/>
          <p:nvPr/>
        </p:nvSpPr>
        <p:spPr>
          <a:xfrm>
            <a:off x="8497466" y="2338843"/>
            <a:ext cx="1497020" cy="1696054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Период проведения работ:</a:t>
            </a:r>
          </a:p>
          <a:p>
            <a:pPr algn="ctr" defTabSz="1028563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16.07.2018 – 25.08.2018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53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7" name="Picture 1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90" t="23467" r="5033" b="42064"/>
          <a:stretch/>
        </p:blipFill>
        <p:spPr bwMode="auto">
          <a:xfrm>
            <a:off x="3553223" y="1347788"/>
            <a:ext cx="4199069" cy="24286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483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0" y="6818313"/>
            <a:ext cx="431800" cy="382587"/>
          </a:xfrm>
        </p:spPr>
        <p:txBody>
          <a:bodyPr/>
          <a:lstStyle/>
          <a:p>
            <a:pPr>
              <a:defRPr/>
            </a:pPr>
            <a:fld id="{C2BE2A4C-3A61-48CF-8515-F1F2C18BFAE6}" type="slidenum"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7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  <a:endParaRPr lang="ru-RU" sz="15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64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3" t="23727" r="52578" b="31953"/>
          <a:stretch/>
        </p:blipFill>
        <p:spPr bwMode="auto">
          <a:xfrm>
            <a:off x="357188" y="3096394"/>
            <a:ext cx="2736304" cy="24207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0" y="6913563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7188" y="6768802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490" name="Прямоугольник 1"/>
          <p:cNvSpPr>
            <a:spLocks noChangeArrowheads="1"/>
          </p:cNvSpPr>
          <p:nvPr/>
        </p:nvSpPr>
        <p:spPr bwMode="auto">
          <a:xfrm>
            <a:off x="30163" y="936154"/>
            <a:ext cx="1004252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900" b="1" dirty="0" smtClean="0"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altLang="ru-RU" sz="1900" b="1" dirty="0">
                <a:latin typeface="Times New Roman" pitchFamily="18" charset="0"/>
                <a:cs typeface="Times New Roman" pitchFamily="18" charset="0"/>
              </a:rPr>
              <a:t>сквера «Военных летчиков» по адресу: ул. 121 Стрелковой </a:t>
            </a:r>
            <a:r>
              <a:rPr lang="ru-RU" altLang="ru-RU" sz="1900" b="1" dirty="0" smtClean="0">
                <a:latin typeface="Times New Roman" pitchFamily="18" charset="0"/>
                <a:cs typeface="Times New Roman" pitchFamily="18" charset="0"/>
              </a:rPr>
              <a:t>Дивизии</a:t>
            </a:r>
            <a:r>
              <a:rPr lang="ru-RU" altLang="ru-RU" sz="1900" b="1" dirty="0">
                <a:latin typeface="Times New Roman" pitchFamily="18" charset="0"/>
                <a:cs typeface="Times New Roman" pitchFamily="18" charset="0"/>
              </a:rPr>
              <a:t>, 2с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40112" y="3894817"/>
            <a:ext cx="2232248" cy="1577841"/>
          </a:xfrm>
          <a:prstGeom prst="roundRect">
            <a:avLst/>
          </a:prstGeom>
          <a:blipFill dpi="0" rotWithShape="1">
            <a:blip r:embed="rId6" cstate="print">
              <a:alphaModFix amt="77000"/>
            </a:blip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Уникальной особенностью сквера станет установка памятника военным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летчикам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5370" y="2448322"/>
            <a:ext cx="3284137" cy="57428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Работы проводятся  за счет личных средств Петровской А.Е.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3767" y="5544666"/>
            <a:ext cx="5328593" cy="115199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1300" dirty="0" smtClean="0">
                <a:latin typeface="Times New Roman" pitchFamily="18" charset="0"/>
                <a:cs typeface="Times New Roman" pitchFamily="18" charset="0"/>
              </a:rPr>
              <a:t>При реализации проектов благоустройства применяется комплексный подход. Так, ранее были проведены работы по: ремонту фасадов МКД №№51, 53 по ул. Летчика Колесниченко; благоустройство дворовых территорий МКД №№ 51, 53, 55, 57 по ул. Летчика Колесниченко, №№2, 2а по ул. 121 Стрелковой Дивизии.</a:t>
            </a:r>
          </a:p>
          <a:p>
            <a:pPr algn="ctr">
              <a:defRPr/>
            </a:pP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3767" y="1296194"/>
            <a:ext cx="3409455" cy="115212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500" dirty="0" smtClean="0">
                <a:latin typeface="Times New Roman" pitchFamily="18" charset="0"/>
                <a:cs typeface="Times New Roman" pitchFamily="18" charset="0"/>
              </a:rPr>
              <a:t>В 2018 году з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апланированы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работы по у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становке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детского игрового оборудования, малых архитектурных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форм, дополнительному озеленению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1" t="23476" r="29517" b="31953"/>
          <a:stretch/>
        </p:blipFill>
        <p:spPr bwMode="auto">
          <a:xfrm>
            <a:off x="7405898" y="1872258"/>
            <a:ext cx="2595809" cy="1728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Пилотные проекты\2018\Сквер Военных летчиков\DSC023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343" y="3776389"/>
            <a:ext cx="4379513" cy="2920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03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576" y="5184786"/>
            <a:ext cx="2559499" cy="14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280" y="5184786"/>
            <a:ext cx="2559499" cy="14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" descr="http://tosvrn.ru/images/cms/thumbs/f33b73a8479659a487a663a42830b81b0b95e4ff/img_3125_620_auto__80.jpg"/>
          <p:cNvPicPr>
            <a:picLocks noChangeAspect="1" noChangeArrowheads="1"/>
          </p:cNvPicPr>
          <p:nvPr/>
        </p:nvPicPr>
        <p:blipFill>
          <a:blip r:embed="rId4" cstate="print"/>
          <a:srcRect t="24178" b="6774"/>
          <a:stretch>
            <a:fillRect/>
          </a:stretch>
        </p:blipFill>
        <p:spPr bwMode="auto">
          <a:xfrm>
            <a:off x="5009359" y="1644650"/>
            <a:ext cx="4783481" cy="2200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0" y="684053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2533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0" y="6818313"/>
            <a:ext cx="515938" cy="382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8E0EDD8-FB13-402C-B6A6-AD619EF14DB5}" type="slidenum">
              <a:rPr lang="ru-RU" altLang="en-US" sz="140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altLang="en-US" sz="1400" dirty="0" smtClean="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22537" name="Прямоугольник 1"/>
          <p:cNvSpPr>
            <a:spLocks noChangeArrowheads="1"/>
          </p:cNvSpPr>
          <p:nvPr/>
        </p:nvSpPr>
        <p:spPr bwMode="auto">
          <a:xfrm>
            <a:off x="174625" y="936625"/>
            <a:ext cx="97075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Благоустройство сквера имени архитектора Н.В. Троицкого  по адресу: </a:t>
            </a:r>
            <a:endParaRPr lang="en-US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. 20-летия Октября, д. 86/1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824287" y="3960490"/>
            <a:ext cx="5151787" cy="1152128"/>
          </a:xfrm>
          <a:prstGeom prst="round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 г. будут проведены следующие виды работ: дополнительное озеленение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установка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архитектурных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форм, обустройство дополнительных тротуарных дорожек и т.д. </a:t>
            </a:r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8" y="4067169"/>
            <a:ext cx="4545981" cy="25576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192834"/>
              </p:ext>
            </p:extLst>
          </p:nvPr>
        </p:nvGraphicFramePr>
        <p:xfrm>
          <a:off x="215776" y="1584225"/>
          <a:ext cx="4608512" cy="2304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0962"/>
                <a:gridCol w="2413982"/>
                <a:gridCol w="1243568"/>
              </a:tblGrid>
              <a:tr h="52698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Период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Источник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Сумма, в тыс.руб.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2296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Грант Ассоциации </a:t>
                      </a:r>
                    </a:p>
                    <a:p>
                      <a:pPr algn="ctr"/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«Совет муниципальных образований Воронежской области»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1 000,0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7154"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ГК «Русский аппетит»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7154"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ГК «Русский аппетит»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923,9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24" name="Прямая соединительная линия 23"/>
          <p:cNvCxnSpPr/>
          <p:nvPr/>
        </p:nvCxnSpPr>
        <p:spPr>
          <a:xfrm>
            <a:off x="357188" y="6696794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69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andrejchuk\AppData\Local\Microsoft\Windows\Temporary Internet Files\Content.Outlook\11W3MPSX\молодежный копия (2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9" t="27641" r="33606" b="8394"/>
          <a:stretch/>
        </p:blipFill>
        <p:spPr bwMode="auto">
          <a:xfrm>
            <a:off x="287784" y="1744887"/>
            <a:ext cx="4176464" cy="43038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0" y="684053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0" y="-28753"/>
            <a:ext cx="10080625" cy="9360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965200" dist="20000" dir="5400000" sx="79000" sy="79000" rotWithShape="0">
              <a:srgbClr val="000000">
                <a:alpha val="11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2533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0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0" y="6818313"/>
            <a:ext cx="515938" cy="382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8E0EDD8-FB13-402C-B6A6-AD619EF14DB5}" type="slidenum">
              <a:rPr lang="ru-RU" altLang="en-US" sz="140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altLang="en-US" sz="1400" dirty="0" smtClean="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6410325" y="6840538"/>
            <a:ext cx="3743325" cy="360362"/>
          </a:xfrm>
          <a:prstGeom prst="rect">
            <a:avLst/>
          </a:prstGeom>
        </p:spPr>
        <p:txBody>
          <a:bodyPr lIns="102870" tIns="51435" rIns="102870" bIns="51435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Управа Ленинского района</a:t>
            </a:r>
          </a:p>
        </p:txBody>
      </p:sp>
      <p:sp>
        <p:nvSpPr>
          <p:cNvPr id="22537" name="Прямоугольник 1"/>
          <p:cNvSpPr>
            <a:spLocks noChangeArrowheads="1"/>
          </p:cNvSpPr>
          <p:nvPr/>
        </p:nvSpPr>
        <p:spPr bwMode="auto">
          <a:xfrm>
            <a:off x="0" y="864146"/>
            <a:ext cx="100806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Благоустройство сквера «Программистов» (ранее Молодежный)  по адресу: </a:t>
            </a: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ул. Кирова, 7в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57188" y="6696794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4392240" y="1584226"/>
            <a:ext cx="5544616" cy="1368000"/>
          </a:xfrm>
          <a:prstGeom prst="round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2018 году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сквере планируется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малых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архитектурных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лавочки, урны, входные арки за счет средств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"DSR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Corporation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Рассматривается  вопрос о реконструкции стелы </a:t>
            </a:r>
          </a:p>
          <a:p>
            <a:pPr algn="ctr">
              <a:defRPr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«Их именами названы улицы района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3767" y="5605694"/>
            <a:ext cx="4472497" cy="101909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1500" dirty="0">
                <a:latin typeface="Times New Roman" pitchFamily="18" charset="0"/>
                <a:cs typeface="Times New Roman" pitchFamily="18" charset="0"/>
              </a:rPr>
              <a:t>Силами </a:t>
            </a:r>
            <a:r>
              <a:rPr lang="en-US" altLang="ru-RU" sz="1500" dirty="0">
                <a:latin typeface="Times New Roman" pitchFamily="18" charset="0"/>
                <a:cs typeface="Times New Roman" pitchFamily="18" charset="0"/>
              </a:rPr>
              <a:t>IT-</a:t>
            </a:r>
            <a:r>
              <a:rPr lang="ru-RU" altLang="ru-RU" sz="1500" dirty="0">
                <a:latin typeface="Times New Roman" pitchFamily="18" charset="0"/>
                <a:cs typeface="Times New Roman" pitchFamily="18" charset="0"/>
              </a:rPr>
              <a:t>компаний города  и студентов ВУЗов проведены работы по уборке территории сквера, покраске </a:t>
            </a:r>
            <a:r>
              <a:rPr lang="ru-RU" altLang="ru-RU" sz="1500" dirty="0" smtClean="0">
                <a:latin typeface="Times New Roman" pitchFamily="18" charset="0"/>
                <a:cs typeface="Times New Roman" pitchFamily="18" charset="0"/>
              </a:rPr>
              <a:t>деревьев, малых </a:t>
            </a:r>
            <a:r>
              <a:rPr lang="ru-RU" altLang="ru-RU" sz="1500" dirty="0">
                <a:latin typeface="Times New Roman" pitchFamily="18" charset="0"/>
                <a:cs typeface="Times New Roman" pitchFamily="18" charset="0"/>
              </a:rPr>
              <a:t>архитектурных форм, стелы «Их именами названы улицы района»</a:t>
            </a:r>
          </a:p>
          <a:p>
            <a:pPr algn="ctr">
              <a:defRPr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3" descr="D:\Пилотные проекты\2018\Фото\20180428_1329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265" y="3024386"/>
            <a:ext cx="5248583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D:\Пилотные проекты\2018\Фото\20180428_1334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680" y="4389384"/>
            <a:ext cx="1539596" cy="22354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D:\Пилотные проекты\2018\Фото\20180428_13350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408" y="5288137"/>
            <a:ext cx="2376264" cy="13366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287784" y="1479575"/>
            <a:ext cx="3615835" cy="320675"/>
          </a:xfrm>
          <a:prstGeom prst="round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9" tIns="45714" rIns="91429" bIns="45714" anchor="ctr"/>
          <a:lstStyle/>
          <a:p>
            <a:pPr algn="ctr" defTabSz="10284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Схема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благоустройства сквера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69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51000">
              <a:schemeClr val="accent1">
                <a:tint val="50000"/>
                <a:satMod val="300000"/>
              </a:schemeClr>
            </a:gs>
            <a:gs pos="7000">
              <a:schemeClr val="accent1">
                <a:tint val="37000"/>
                <a:satMod val="300000"/>
                <a:lumMod val="41000"/>
                <a:lumOff val="59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0"/>
          <a:tileRect/>
        </a:gradFill>
        <a:effectLst>
          <a:outerShdw blurRad="965200" dist="20000" dir="5400000" sx="79000" sy="79000" rotWithShape="0">
            <a:srgbClr val="000000">
              <a:alpha val="11000"/>
            </a:srgbClr>
          </a:outerShdw>
          <a:reflection blurRad="6350" stA="52000" endA="300" endPos="35000" dir="5400000" sy="-100000" algn="bl" rotWithShape="0"/>
          <a:softEdge rad="12700"/>
        </a:effectLst>
      </a:spPr>
      <a:bodyPr rtlCol="0" anchor="ctr"/>
      <a:lstStyle>
        <a:defPPr algn="ctr">
          <a:defRPr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defRPr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26609</TotalTime>
  <Words>2838</Words>
  <Application>Microsoft Office PowerPoint</Application>
  <PresentationFormat>Произвольный</PresentationFormat>
  <Paragraphs>486</Paragraphs>
  <Slides>28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   О реализации проектов по благоустройству на территории Ленинского района городского округа город Воронеж в 2018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о правилах предоставления вопринформации на совещания у главы городского округа г. Воронеж</dc:title>
  <dc:creator>Андрейчук М.А.</dc:creator>
  <cp:lastModifiedBy>Козлов Д.Н.</cp:lastModifiedBy>
  <cp:revision>1255</cp:revision>
  <cp:lastPrinted>2018-07-26T13:56:04Z</cp:lastPrinted>
  <dcterms:created xsi:type="dcterms:W3CDTF">2015-04-02T05:36:23Z</dcterms:created>
  <dcterms:modified xsi:type="dcterms:W3CDTF">2018-07-30T13:22:53Z</dcterms:modified>
</cp:coreProperties>
</file>