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handoutMasterIdLst>
    <p:handoutMasterId r:id="rId14"/>
  </p:handoutMasterIdLst>
  <p:sldIdLst>
    <p:sldId id="375" r:id="rId3"/>
    <p:sldId id="383" r:id="rId4"/>
    <p:sldId id="384" r:id="rId5"/>
    <p:sldId id="386" r:id="rId6"/>
    <p:sldId id="387" r:id="rId7"/>
    <p:sldId id="388" r:id="rId8"/>
    <p:sldId id="389" r:id="rId9"/>
    <p:sldId id="390" r:id="rId10"/>
    <p:sldId id="378" r:id="rId11"/>
    <p:sldId id="367" r:id="rId1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003300"/>
    <a:srgbClr val="FF99CC"/>
    <a:srgbClr val="FF6699"/>
    <a:srgbClr val="FFFF66"/>
    <a:srgbClr val="FFFF00"/>
    <a:srgbClr val="33CC33"/>
    <a:srgbClr val="006600"/>
    <a:srgbClr val="FF66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50" autoAdjust="0"/>
  </p:normalViewPr>
  <p:slideViewPr>
    <p:cSldViewPr>
      <p:cViewPr varScale="1">
        <p:scale>
          <a:sx n="83" d="100"/>
          <a:sy n="83" d="100"/>
        </p:scale>
        <p:origin x="-57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1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81</a:t>
                    </a:r>
                    <a:r>
                      <a:rPr lang="ru-RU" dirty="0" smtClean="0"/>
                      <a:t>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1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5,</a:t>
                    </a:r>
                    <a:r>
                      <a:rPr lang="en-US" dirty="0" smtClean="0"/>
                      <a:t>6</a:t>
                    </a:r>
                    <a:r>
                      <a:rPr lang="en-US" dirty="0"/>
                      <a:t>%</a:t>
                    </a:r>
                  </a:p>
                </c:rich>
              </c:tx>
              <c:dLblPos val="outEnd"/>
              <c:showLegendKey val="1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1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1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1"/>
              <c:showVal val="0"/>
              <c:showCatName val="0"/>
              <c:showSerName val="0"/>
              <c:showPercent val="1"/>
              <c:showBubbleSize val="0"/>
              <c:separator>, </c:separator>
            </c:dLbl>
            <c:numFmt formatCode="General" sourceLinked="0"/>
            <c:txPr>
              <a:bodyPr/>
              <a:lstStyle/>
              <a:p>
                <a:pPr>
                  <a:defRPr sz="2000">
                    <a:solidFill>
                      <a:srgbClr val="002060"/>
                    </a:solidFill>
                    <a:latin typeface="Adobe Caslon Pro Bold" pitchFamily="18" charset="0"/>
                  </a:defRPr>
                </a:pPr>
                <a:endParaRPr lang="ru-RU"/>
              </a:p>
            </c:txPr>
            <c:dLblPos val="outEnd"/>
            <c:showLegendKey val="1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Городское хозяйство</c:v>
                </c:pt>
                <c:pt idx="2">
                  <c:v>Физическая культура и спорт</c:v>
                </c:pt>
                <c:pt idx="3">
                  <c:v>Рекреационные объекты</c:v>
                </c:pt>
                <c:pt idx="4">
                  <c:v>Культура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1554.62</c:v>
                </c:pt>
                <c:pt idx="1">
                  <c:v>108.15</c:v>
                </c:pt>
                <c:pt idx="2">
                  <c:v>106.3</c:v>
                </c:pt>
                <c:pt idx="3">
                  <c:v>126.36</c:v>
                </c:pt>
                <c:pt idx="4">
                  <c:v>21.06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1750350878444699E-2"/>
          <c:y val="0.80729205242627367"/>
          <c:w val="0.97259699902625196"/>
          <c:h val="0.16956490738176686"/>
        </c:manualLayout>
      </c:layout>
      <c:overlay val="0"/>
      <c:spPr>
        <a:effectLst>
          <a:glow rad="139700">
            <a:schemeClr val="accent2">
              <a:satMod val="175000"/>
              <a:alpha val="40000"/>
            </a:schemeClr>
          </a:glow>
        </a:effectLst>
      </c:spPr>
      <c:txPr>
        <a:bodyPr/>
        <a:lstStyle/>
        <a:p>
          <a:pPr>
            <a:defRPr sz="1800" b="1">
              <a:solidFill>
                <a:srgbClr val="002060"/>
              </a:solidFill>
              <a:effectLst/>
              <a:latin typeface="Adobe Caslon Pro Bold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E998C6-E363-4A6C-9C45-7D09C035638E}" type="datetimeFigureOut">
              <a:rPr lang="ru-RU" smtClean="0"/>
              <a:t>30.07.2018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E308E-282D-4DB7-9EAE-FE6B4E5DE10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08045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F395C-102B-4248-B6DF-A6BDDC02ED19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378826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378826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7D126-1CFD-4A97-AF46-1738C11197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240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7D126-1CFD-4A97-AF46-1738C111974E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852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7D126-1CFD-4A97-AF46-1738C111974E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7D126-1CFD-4A97-AF46-1738C111974E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7D126-1CFD-4A97-AF46-1738C111974E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7D126-1CFD-4A97-AF46-1738C111974E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7D126-1CFD-4A97-AF46-1738C111974E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7D126-1CFD-4A97-AF46-1738C111974E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7D126-1CFD-4A97-AF46-1738C111974E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0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672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361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942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097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5745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0856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100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682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23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142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4AEC7-53FD-4DA1-8F14-99579B37F093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9E9F4-B3EB-443F-97C7-AC40233E206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4AEC7-53FD-4DA1-8F14-99579B37F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9E9F4-B3EB-443F-97C7-AC40233E20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466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4" y="924282"/>
            <a:ext cx="9159696" cy="593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4" descr="prezentacia-voronezh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92867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979712" y="2276872"/>
            <a:ext cx="5832648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404664"/>
            <a:ext cx="25717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i="1" dirty="0">
                <a:solidFill>
                  <a:prstClr val="white"/>
                </a:solidFill>
                <a:latin typeface="Times New Roman" pitchFamily="18" charset="0"/>
                <a:cs typeface="+mn-cs"/>
              </a:rPr>
              <a:t>Администрация </a:t>
            </a:r>
            <a:r>
              <a:rPr lang="ru-RU" sz="1400" b="1" i="1" dirty="0" smtClean="0">
                <a:solidFill>
                  <a:prstClr val="white"/>
                </a:solidFill>
                <a:latin typeface="Times New Roman" pitchFamily="18" charset="0"/>
                <a:cs typeface="+mn-cs"/>
              </a:rPr>
              <a:t> городского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i="1" dirty="0" smtClean="0">
                <a:solidFill>
                  <a:prstClr val="white"/>
                </a:solidFill>
                <a:latin typeface="Times New Roman" pitchFamily="18" charset="0"/>
                <a:cs typeface="+mn-cs"/>
              </a:rPr>
              <a:t>округа  город  </a:t>
            </a:r>
            <a:r>
              <a:rPr lang="ru-RU" sz="1400" b="1" i="1" dirty="0">
                <a:solidFill>
                  <a:prstClr val="white"/>
                </a:solidFill>
                <a:latin typeface="Times New Roman" pitchFamily="18" charset="0"/>
                <a:cs typeface="+mn-cs"/>
              </a:rPr>
              <a:t>Воронеж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940152" y="404666"/>
            <a:ext cx="32455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i="1" dirty="0" smtClean="0">
                <a:solidFill>
                  <a:prstClr val="white"/>
                </a:solidFill>
                <a:latin typeface="Times New Roman" pitchFamily="18" charset="0"/>
                <a:cs typeface="+mn-cs"/>
              </a:rPr>
              <a:t>Управление  стратегического планирования  и  программ  развития</a:t>
            </a:r>
            <a:endParaRPr lang="ru-RU" sz="1400" b="1" i="1" dirty="0">
              <a:solidFill>
                <a:prstClr val="white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0419" y="1772816"/>
            <a:ext cx="8496944" cy="278537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4C00"/>
                </a:solidFill>
                <a:latin typeface="Times New Roman" pitchFamily="18" charset="0"/>
                <a:cs typeface="Times New Roman" pitchFamily="18" charset="0"/>
              </a:rPr>
              <a:t>Об итогах проведения</a:t>
            </a:r>
            <a:br>
              <a:rPr lang="ru-RU" sz="3500" b="1" dirty="0" smtClean="0">
                <a:solidFill>
                  <a:srgbClr val="004C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solidFill>
                  <a:srgbClr val="004C00"/>
                </a:solidFill>
                <a:latin typeface="Times New Roman" pitchFamily="18" charset="0"/>
                <a:cs typeface="Times New Roman" pitchFamily="18" charset="0"/>
              </a:rPr>
              <a:t>заявочной кампании по участию городского округа город Воронеж</a:t>
            </a:r>
            <a:br>
              <a:rPr lang="ru-RU" sz="3500" b="1" dirty="0" smtClean="0">
                <a:solidFill>
                  <a:srgbClr val="004C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solidFill>
                  <a:srgbClr val="004C00"/>
                </a:solidFill>
                <a:latin typeface="Times New Roman" pitchFamily="18" charset="0"/>
                <a:cs typeface="Times New Roman" pitchFamily="18" charset="0"/>
              </a:rPr>
              <a:t>в областной адресной инвестиционной программе на 2019-2021 годы</a:t>
            </a:r>
            <a:endParaRPr lang="ru-RU" sz="3500" b="1" dirty="0">
              <a:solidFill>
                <a:srgbClr val="004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40152" y="5185785"/>
            <a:ext cx="318515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Руководитель управления</a:t>
            </a:r>
            <a:br>
              <a:rPr lang="ru-RU" sz="1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стратегического планирования</a:t>
            </a:r>
            <a:br>
              <a:rPr lang="ru-RU" sz="1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 программ развития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4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А.В. Жаглин</a:t>
            </a:r>
            <a:endParaRPr lang="ru-RU" sz="1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20382" y="6331679"/>
            <a:ext cx="28803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u="sng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2018 года</a:t>
            </a:r>
            <a:endParaRPr lang="ru-RU" sz="1400" u="sng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83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6443"/>
            <a:ext cx="9195652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2440" y="7342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154085"/>
              </p:ext>
            </p:extLst>
          </p:nvPr>
        </p:nvGraphicFramePr>
        <p:xfrm>
          <a:off x="251520" y="1"/>
          <a:ext cx="8255171" cy="859237"/>
        </p:xfrm>
        <a:graphic>
          <a:graphicData uri="http://schemas.openxmlformats.org/drawingml/2006/table">
            <a:tbl>
              <a:tblPr/>
              <a:tblGrid>
                <a:gridCol w="8255171"/>
              </a:tblGrid>
              <a:tr h="859237">
                <a:tc>
                  <a:txBody>
                    <a:bodyPr/>
                    <a:lstStyle/>
                    <a:p>
                      <a:pPr algn="ctr" fontAlgn="ctr"/>
                      <a:endParaRPr lang="ru-RU" sz="500" b="1" i="0" u="none" strike="noStrike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Бюджетные заявки в ГП ВО</a:t>
                      </a:r>
                      <a:br>
                        <a:rPr lang="ru-RU" sz="24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</a:br>
                      <a:r>
                        <a:rPr lang="ru-RU" sz="24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«Содействие развитию муниципальных образований…»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278151"/>
              </p:ext>
            </p:extLst>
          </p:nvPr>
        </p:nvGraphicFramePr>
        <p:xfrm>
          <a:off x="207448" y="1412776"/>
          <a:ext cx="8721469" cy="31089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33761"/>
                <a:gridCol w="6275245"/>
                <a:gridCol w="1912463"/>
              </a:tblGrid>
              <a:tr h="510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государственной программы, объекта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заявки на 2019 год, млн. руб.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10000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ГП ВО «Содействие развитию муниципальных образований и местного самоуправления»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</a:tr>
              <a:tr h="30000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Объекты</a:t>
                      </a:r>
                      <a:r>
                        <a:rPr lang="ru-RU" sz="1800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социальной инфраструктуры</a:t>
                      </a:r>
                      <a:endParaRPr lang="ru-RU" sz="180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</a:tr>
              <a:tr h="3000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 Дворец культуры, ул. 9 Января, 108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24,2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000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Культурно-досуговый центр «Шинник», ул. Ростовская, 39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15,2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0000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Объекты</a:t>
                      </a:r>
                      <a:r>
                        <a:rPr lang="ru-RU" sz="1800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инженерной инфраструктуры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</a:tr>
              <a:tr h="3000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Контактная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сеть троллейбуса на пл. Ленина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069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 descr="prezentaciya-V.jpg"/>
          <p:cNvPicPr>
            <a:picLocks noChangeAspect="1"/>
          </p:cNvPicPr>
          <p:nvPr/>
        </p:nvPicPr>
        <p:blipFill rotWithShape="1">
          <a:blip r:embed="rId2">
            <a:extLst/>
          </a:blip>
          <a:srcRect t="27466" r="83478" b="18169"/>
          <a:stretch/>
        </p:blipFill>
        <p:spPr bwMode="auto">
          <a:xfrm>
            <a:off x="-4357" y="1"/>
            <a:ext cx="9148358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pic>
        <p:nvPicPr>
          <p:cNvPr id="44034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0902" y="163513"/>
            <a:ext cx="50006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-4353" y="2"/>
            <a:ext cx="8474637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ctr"/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Участники заявочной кампании в ОАИП</a:t>
            </a:r>
            <a:b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</a:br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на 2019-2021 годы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7808" y="3708964"/>
            <a:ext cx="4197667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имущественных</a:t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земельных отношений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00654" y="2492896"/>
            <a:ext cx="3969397" cy="66904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жилищно-коммунального хозяйства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826959" y="4166164"/>
            <a:ext cx="3960439" cy="6116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молодёжной политики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844394" y="5015026"/>
            <a:ext cx="3966799" cy="57819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физической                            культуры и спорта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21974" y="3401552"/>
            <a:ext cx="3960437" cy="5301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экологии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44394" y="5839927"/>
            <a:ext cx="3969393" cy="53591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культуры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7808" y="2492896"/>
            <a:ext cx="4197667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строительной политики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7808" y="1196750"/>
            <a:ext cx="8494603" cy="864095"/>
          </a:xfrm>
          <a:prstGeom prst="roundRect">
            <a:avLst/>
          </a:prstGeom>
          <a:solidFill>
            <a:srgbClr val="FF99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стратегического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планирования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222609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8000"/>
                <a:lumOff val="72000"/>
              </a:schemeClr>
            </a:gs>
            <a:gs pos="50000">
              <a:schemeClr val="accent3">
                <a:lumMod val="22000"/>
                <a:lumOff val="78000"/>
              </a:schemeClr>
            </a:gs>
            <a:gs pos="100000">
              <a:schemeClr val="accent3">
                <a:lumMod val="19000"/>
                <a:lumOff val="81000"/>
                <a:alpha val="58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6367" cy="93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2440" y="7342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340016"/>
              </p:ext>
            </p:extLst>
          </p:nvPr>
        </p:nvGraphicFramePr>
        <p:xfrm>
          <a:off x="679750" y="94534"/>
          <a:ext cx="7776864" cy="764704"/>
        </p:xfrm>
        <a:graphic>
          <a:graphicData uri="http://schemas.openxmlformats.org/drawingml/2006/table">
            <a:tbl>
              <a:tblPr/>
              <a:tblGrid>
                <a:gridCol w="7776864"/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Бюджетные заявки в ОАИП 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Загнутый угол 5"/>
          <p:cNvSpPr/>
          <p:nvPr/>
        </p:nvSpPr>
        <p:spPr>
          <a:xfrm>
            <a:off x="355856" y="932659"/>
            <a:ext cx="4120860" cy="2903661"/>
          </a:xfrm>
          <a:prstGeom prst="foldedCorner">
            <a:avLst>
              <a:gd name="adj" fmla="val 12857"/>
            </a:avLst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3500000" scaled="1"/>
            <a:tileRect/>
          </a:gradFill>
          <a:ln w="28575" cap="rnd" cmpd="thickThin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95" tIns="45647" rIns="91295" bIns="45647" anchor="ctr"/>
          <a:lstStyle/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1600" b="1" kern="0" dirty="0" smtClean="0">
              <a:ln w="11430"/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1600" b="1" kern="0" dirty="0">
              <a:ln w="11430"/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32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32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Поданы </a:t>
            </a: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заявки на </a:t>
            </a: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софинансирование 51 объекта:</a:t>
            </a:r>
          </a:p>
          <a:p>
            <a:pPr lvl="0"/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строительство 48 объектов;</a:t>
            </a:r>
          </a:p>
          <a:p>
            <a:pPr lvl="0"/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приобретение в муниципальную</a:t>
            </a:r>
            <a:b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собственность 3 объектов (д/сады)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заявок </a:t>
            </a: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– 2021 гг</a:t>
            </a: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</a:p>
          <a:p>
            <a:pPr lvl="0"/>
            <a:r>
              <a:rPr lang="ru-RU" sz="3200" b="1" i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kern="0" dirty="0" smtClean="0">
                <a:ln w="11430"/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3 217,0 </a:t>
            </a:r>
            <a:r>
              <a:rPr lang="ru-RU" sz="3200" b="1" i="1" kern="0" dirty="0">
                <a:ln w="11430"/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</a:t>
            </a:r>
            <a:r>
              <a:rPr lang="ru-RU" sz="3200" b="1" i="1" kern="0" dirty="0" smtClean="0">
                <a:ln w="11430"/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139" y="3918792"/>
            <a:ext cx="4146234" cy="268760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030" name="Picture 6" descr="https://ako-mat.ru/images/reshenia/proekt_sportivnoigrovoj_ploshhadki_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55" y="3948492"/>
            <a:ext cx="4120861" cy="2687604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нутый угол 10"/>
          <p:cNvSpPr/>
          <p:nvPr/>
        </p:nvSpPr>
        <p:spPr>
          <a:xfrm>
            <a:off x="4757620" y="932659"/>
            <a:ext cx="4120860" cy="2903661"/>
          </a:xfrm>
          <a:prstGeom prst="foldedCorner">
            <a:avLst>
              <a:gd name="adj" fmla="val 12857"/>
            </a:avLst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3500000" scaled="1"/>
            <a:tileRect/>
          </a:gradFill>
          <a:ln w="28575" cap="rnd" cmpd="thickThin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95" tIns="45647" rIns="91295" bIns="45647" anchor="ctr"/>
          <a:lstStyle/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1600" b="1" kern="0" dirty="0" smtClean="0">
              <a:ln w="11430"/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1600" b="1" kern="0" dirty="0">
              <a:ln w="11430"/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32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Поданы </a:t>
            </a: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заявки на софинансирование </a:t>
            </a: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 </a:t>
            </a: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объектов:</a:t>
            </a:r>
          </a:p>
          <a:p>
            <a:pPr lvl="0"/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строительство </a:t>
            </a: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объектов;</a:t>
            </a:r>
          </a:p>
          <a:p>
            <a:pPr lvl="0"/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приобретение в муниципальную</a:t>
            </a:r>
            <a:b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собственность 3 объектов (д/сады) </a:t>
            </a:r>
          </a:p>
          <a:p>
            <a:pPr lvl="0"/>
            <a:endParaRPr lang="ru-RU" sz="1600" b="1" kern="0" dirty="0">
              <a:ln w="11430"/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заявок на </a:t>
            </a:r>
            <a:r>
              <a:rPr lang="ru-RU" sz="1600" b="1" kern="0" dirty="0" smtClean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br>
              <a:rPr lang="ru-RU" sz="1600" b="1" kern="0" dirty="0">
                <a:ln w="11430"/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i="1" kern="0" dirty="0">
                <a:ln w="11430"/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i="1" kern="0" dirty="0" smtClean="0">
                <a:ln w="11430"/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1 916,5 </a:t>
            </a:r>
            <a:r>
              <a:rPr lang="ru-RU" sz="3200" b="1" i="1" kern="0" dirty="0">
                <a:ln w="11430"/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sz="3200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752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36367" cy="85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2440" y="7342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441322"/>
              </p:ext>
            </p:extLst>
          </p:nvPr>
        </p:nvGraphicFramePr>
        <p:xfrm>
          <a:off x="107504" y="21114"/>
          <a:ext cx="8349110" cy="599574"/>
        </p:xfrm>
        <a:graphic>
          <a:graphicData uri="http://schemas.openxmlformats.org/drawingml/2006/table">
            <a:tbl>
              <a:tblPr/>
              <a:tblGrid>
                <a:gridCol w="8349110"/>
              </a:tblGrid>
              <a:tr h="599574">
                <a:tc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Объекты образования (строительство 2019 год)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105374"/>
              </p:ext>
            </p:extLst>
          </p:nvPr>
        </p:nvGraphicFramePr>
        <p:xfrm>
          <a:off x="105680" y="980728"/>
          <a:ext cx="8926826" cy="56692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607004"/>
                <a:gridCol w="6307588"/>
                <a:gridCol w="2012234"/>
              </a:tblGrid>
              <a:tr h="71495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государственной программы, объекта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заявки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2019 год, 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anchor="ctr"/>
                </a:tc>
              </a:tr>
              <a:tr h="357477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ГП ВО «Развитие образования»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1 368,7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 на 1224 места, ул. Ильюшина, 13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156,1</a:t>
                      </a: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 на 1224 места, ул. Артамонова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226,5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 на 1101 место, ул. Шишкова, 140 б</a:t>
                      </a: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(ж/м «Олимпийский»)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238,9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 на 1101 место, ул. Тютчева, 6 (Боровое)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280,0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Пристройка к МБОУ СОШ № 46 (Подгорное)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106,1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Пристройка к МБОУ СОШ № 84 (Тенистый)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132,4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Пристройка спортзала к зданию к МБОУ СОШ №24 (Краснолесный)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76,6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310 мест по ул. Шишкова 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22,7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280 мест (Боровое)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20,9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280 мест в  по ул. Артамонова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280 мест (Репное)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56,2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220 мест в  по ул. Дмитрия Горина, 63 (Подгорное)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11,5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150 мест по ул. Красочная, 1 (Подклетное)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78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150 мест по ул. Школьная, 52 (Малышево)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10,9</a:t>
                      </a: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799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6367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2440" y="7342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386337"/>
              </p:ext>
            </p:extLst>
          </p:nvPr>
        </p:nvGraphicFramePr>
        <p:xfrm>
          <a:off x="107504" y="21114"/>
          <a:ext cx="8349110" cy="838449"/>
        </p:xfrm>
        <a:graphic>
          <a:graphicData uri="http://schemas.openxmlformats.org/drawingml/2006/table">
            <a:tbl>
              <a:tblPr/>
              <a:tblGrid>
                <a:gridCol w="8349110"/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  <a:p>
                      <a:pPr algn="ctr" fontAlgn="ctr">
                        <a:lnSpc>
                          <a:spcPts val="2800"/>
                        </a:lnSpc>
                      </a:pPr>
                      <a: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Объекты образования (приобретение</a:t>
                      </a:r>
                      <a:b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</a:br>
                      <a: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в муниципальную собственность 2019 год)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0570"/>
              </p:ext>
            </p:extLst>
          </p:nvPr>
        </p:nvGraphicFramePr>
        <p:xfrm>
          <a:off x="202909" y="1268760"/>
          <a:ext cx="8730545" cy="347389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98950"/>
                <a:gridCol w="6199839"/>
                <a:gridCol w="1931756"/>
              </a:tblGrid>
              <a:tr h="9195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государственной программы, объекта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заявки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2019 год, 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anchor="ctr"/>
                </a:tc>
              </a:tr>
              <a:tr h="381579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ГП ВО «Развитие образования»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185,8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</a:tr>
              <a:tr h="381579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  <a:alpha val="5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в муниципальную собственность</a:t>
                      </a:r>
                      <a:endParaRPr lang="ru-RU" sz="18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  <a:alpha val="5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  <a:alpha val="57000"/>
                      </a:schemeClr>
                    </a:solidFill>
                  </a:tcPr>
                </a:tc>
              </a:tr>
              <a:tr h="57988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280 мест по Московскому пр., 142ш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57,4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0566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100 мест по ул. 9 Января, 243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64,2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0566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на 100 мест по ул. 9 Января, 68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64,2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41383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6367" cy="93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49604" y="68694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933374"/>
              </p:ext>
            </p:extLst>
          </p:nvPr>
        </p:nvGraphicFramePr>
        <p:xfrm>
          <a:off x="679750" y="119642"/>
          <a:ext cx="7776864" cy="764704"/>
        </p:xfrm>
        <a:graphic>
          <a:graphicData uri="http://schemas.openxmlformats.org/drawingml/2006/table">
            <a:tbl>
              <a:tblPr/>
              <a:tblGrid>
                <a:gridCol w="7776864"/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Объекты ЖКХ 2019 год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173638"/>
              </p:ext>
            </p:extLst>
          </p:nvPr>
        </p:nvGraphicFramePr>
        <p:xfrm>
          <a:off x="207446" y="1124743"/>
          <a:ext cx="8685033" cy="245242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665293"/>
                <a:gridCol w="6507573"/>
                <a:gridCol w="1512167"/>
              </a:tblGrid>
              <a:tr h="107715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государственной программы, объекта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заявки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2019 год, 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23279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ГП ВО «Обеспечение доступным и комфортным жильем населения Воронежской области»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27,4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</a:tr>
              <a:tr h="45198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 в Шилово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27,4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814420"/>
              </p:ext>
            </p:extLst>
          </p:nvPr>
        </p:nvGraphicFramePr>
        <p:xfrm>
          <a:off x="207446" y="3861047"/>
          <a:ext cx="8685033" cy="178993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658506"/>
                <a:gridCol w="6586368"/>
                <a:gridCol w="1440159"/>
              </a:tblGrid>
              <a:tr h="994409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ГП ВО «Обеспечение качественными жилищно-коммунальными услугами населения Воронежской области» </a:t>
                      </a:r>
                      <a:endParaRPr lang="ru-RU" sz="18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80,7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</a:tr>
              <a:tr h="39776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Канализование частного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сектора «Песчанка»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</a:p>
                  </a:txBody>
                  <a:tcPr anchor="ctr">
                    <a:noFill/>
                  </a:tcPr>
                </a:tc>
              </a:tr>
              <a:tr h="39776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объектов теплоснабжения 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</a:t>
                      </a: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8322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6367" cy="93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2440" y="7342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614876"/>
              </p:ext>
            </p:extLst>
          </p:nvPr>
        </p:nvGraphicFramePr>
        <p:xfrm>
          <a:off x="679750" y="0"/>
          <a:ext cx="7776864" cy="932659"/>
        </p:xfrm>
        <a:graphic>
          <a:graphicData uri="http://schemas.openxmlformats.org/drawingml/2006/table">
            <a:tbl>
              <a:tblPr/>
              <a:tblGrid>
                <a:gridCol w="7776864"/>
              </a:tblGrid>
              <a:tr h="9326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Объекты физической культуры и спорта</a:t>
                      </a:r>
                      <a:b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</a:br>
                      <a: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2019 год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380462"/>
              </p:ext>
            </p:extLst>
          </p:nvPr>
        </p:nvGraphicFramePr>
        <p:xfrm>
          <a:off x="61006" y="1020533"/>
          <a:ext cx="8903482" cy="334457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663551"/>
                <a:gridCol w="6856154"/>
                <a:gridCol w="1383777"/>
              </a:tblGrid>
              <a:tr h="71658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b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государственной программы, объекта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заявки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2019 год, </a:t>
                      </a:r>
                      <a:b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anchor="ctr"/>
                </a:tc>
              </a:tr>
              <a:tr h="33169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ГП ВО «Развитие физической культуры и спорта»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106,3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</a:tr>
              <a:tr h="3284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ФОК на территории МБОУ гимназия №7 им. Воронцова В.М. 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27,4</a:t>
                      </a:r>
                    </a:p>
                  </a:txBody>
                  <a:tcPr anchor="ctr"/>
                </a:tc>
              </a:tr>
              <a:tr h="3284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ФОК на территории МБОУ СОШ № 75 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21,1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526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футбольного поля МБУДО СДЮСШОР № 15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21,0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526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МБУДО СДЮСШОР №10, ул. Артамонова, 40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14,5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0182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5-и ФОКОТов (физкультурно-оздоровительных комплексов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открытого типа) 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территории образовательных учреждений (МБОУ СОШ №№ 43, 50, 63, 83, ЦРТДиЮ «Спутник»)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22,3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62896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6367" cy="93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2440" y="7342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801613"/>
              </p:ext>
            </p:extLst>
          </p:nvPr>
        </p:nvGraphicFramePr>
        <p:xfrm>
          <a:off x="679750" y="83977"/>
          <a:ext cx="7776864" cy="764704"/>
        </p:xfrm>
        <a:graphic>
          <a:graphicData uri="http://schemas.openxmlformats.org/drawingml/2006/table">
            <a:tbl>
              <a:tblPr/>
              <a:tblGrid>
                <a:gridCol w="7776864"/>
              </a:tblGrid>
              <a:tr h="764704">
                <a:tc>
                  <a:txBody>
                    <a:bodyPr/>
                    <a:lstStyle/>
                    <a:p>
                      <a:pPr algn="ctr" fontAlgn="ctr">
                        <a:lnSpc>
                          <a:spcPts val="2900"/>
                        </a:lnSpc>
                      </a:pPr>
                      <a: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Объекты рекреационного</a:t>
                      </a:r>
                      <a:br>
                        <a:rPr lang="ru-RU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</a:br>
                      <a:r>
                        <a:rPr lang="ru-RU" sz="2800" b="1" i="0" u="none" strike="noStrike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 и досугового назначения 2019 год</a:t>
                      </a:r>
                      <a:endParaRPr lang="ru-RU" sz="2800" b="1" i="0" u="none" strike="noStrike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176166"/>
              </p:ext>
            </p:extLst>
          </p:nvPr>
        </p:nvGraphicFramePr>
        <p:xfrm>
          <a:off x="26663" y="980728"/>
          <a:ext cx="8755809" cy="345593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675756"/>
                <a:gridCol w="6160060"/>
                <a:gridCol w="1919993"/>
              </a:tblGrid>
              <a:tr h="7920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br>
                        <a:rPr lang="ru-RU" sz="1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программы, объекта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заявки</a:t>
                      </a:r>
                      <a:br>
                        <a:rPr lang="ru-RU" sz="1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2019 год, </a:t>
                      </a:r>
                      <a:b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anchor="ctr"/>
                </a:tc>
              </a:tr>
              <a:tr h="733448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ГП ВО «Формирование современной городской среды Воронежской области на 2018 - 2023 годы»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84,2</a:t>
                      </a:r>
                    </a:p>
                  </a:txBody>
                  <a:tcPr anchor="ctr"/>
                </a:tc>
              </a:tr>
              <a:tr h="424854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парка "Орленок", ул. Чайковского, 8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42,1</a:t>
                      </a:r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парка "Южный", ул. Новосибирская, 5в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42,1</a:t>
                      </a:r>
                    </a:p>
                  </a:txBody>
                  <a:tcPr anchor="ctr"/>
                </a:tc>
              </a:tr>
              <a:tr h="353867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ГП ВО «Развитие культуры и туризма»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63,2</a:t>
                      </a:r>
                    </a:p>
                  </a:txBody>
                  <a:tcPr anchor="ctr"/>
                </a:tc>
              </a:tr>
              <a:tr h="35386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Детский литературный парк, пл. Детей,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1с</a:t>
                      </a:r>
                      <a:endParaRPr lang="ru-RU" sz="16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42,1</a:t>
                      </a:r>
                    </a:p>
                  </a:txBody>
                  <a:tcPr anchor="ctr"/>
                </a:tc>
              </a:tr>
              <a:tr h="35386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клуба «Краснолесье» (мкр. Краснолесный)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21,1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7772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" y="-1"/>
            <a:ext cx="9136367" cy="93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963867898"/>
              </p:ext>
            </p:extLst>
          </p:nvPr>
        </p:nvGraphicFramePr>
        <p:xfrm>
          <a:off x="643746" y="1340768"/>
          <a:ext cx="784887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2440" y="7342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28527" y="52112"/>
            <a:ext cx="6999417" cy="828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ctr">
              <a:lnSpc>
                <a:spcPts val="2800"/>
              </a:lnSpc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Отраслевая структура бюджетных заявок</a:t>
            </a:r>
            <a:b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</a:br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на 2019 год</a:t>
            </a: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8665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13629</TotalTime>
  <Words>702</Words>
  <Application>Microsoft Office PowerPoint</Application>
  <PresentationFormat>Экран (4:3)</PresentationFormat>
  <Paragraphs>190</Paragraphs>
  <Slides>10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УФБП АГО Г ВОРОНЕЖ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Ковалева-О-С</dc:creator>
  <cp:lastModifiedBy>Козлов Д.Н.</cp:lastModifiedBy>
  <cp:revision>713</cp:revision>
  <cp:lastPrinted>2018-07-26T09:11:30Z</cp:lastPrinted>
  <dcterms:created xsi:type="dcterms:W3CDTF">2014-04-16T07:09:19Z</dcterms:created>
  <dcterms:modified xsi:type="dcterms:W3CDTF">2018-07-30T13:18:54Z</dcterms:modified>
</cp:coreProperties>
</file>