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67" r:id="rId3"/>
    <p:sldId id="368" r:id="rId4"/>
    <p:sldId id="369" r:id="rId5"/>
    <p:sldId id="370" r:id="rId6"/>
    <p:sldId id="361" r:id="rId7"/>
    <p:sldId id="329" r:id="rId8"/>
    <p:sldId id="381" r:id="rId9"/>
    <p:sldId id="383" r:id="rId10"/>
    <p:sldId id="377" r:id="rId11"/>
    <p:sldId id="371" r:id="rId12"/>
    <p:sldId id="380" r:id="rId13"/>
    <p:sldId id="384" r:id="rId14"/>
    <p:sldId id="387" r:id="rId15"/>
    <p:sldId id="352" r:id="rId16"/>
    <p:sldId id="342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33CC"/>
    <a:srgbClr val="008000"/>
    <a:srgbClr val="D60000"/>
    <a:srgbClr val="C31356"/>
    <a:srgbClr val="55824A"/>
    <a:srgbClr val="E83606"/>
    <a:srgbClr val="A42604"/>
    <a:srgbClr val="711B03"/>
    <a:srgbClr val="6620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38" autoAdjust="0"/>
  </p:normalViewPr>
  <p:slideViewPr>
    <p:cSldViewPr>
      <p:cViewPr>
        <p:scale>
          <a:sx n="90" d="100"/>
          <a:sy n="90" d="100"/>
        </p:scale>
        <p:origin x="-594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1921AA9-0F68-466C-87C5-7E3CA3E05553}" type="datetimeFigureOut">
              <a:rPr lang="ru-RU"/>
              <a:pPr>
                <a:defRPr/>
              </a:pPr>
              <a:t>29.06.2018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0C32914-51D2-4886-8204-118A2B2197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4788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A85E70-9FE4-41B3-AB52-D5B286F9CA3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842313-ED01-45FB-92B0-D0DACEA2345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F94E3F-4ABC-45C8-B26F-B25411CB146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A85E70-9FE4-41B3-AB52-D5B286F9CA3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A85E70-9FE4-41B3-AB52-D5B286F9CA3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A85E70-9FE4-41B3-AB52-D5B286F9CA3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A85E70-9FE4-41B3-AB52-D5B286F9CA3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842313-ED01-45FB-92B0-D0DACEA2345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842313-ED01-45FB-92B0-D0DACEA2345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842313-ED01-45FB-92B0-D0DACEA2345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842313-ED01-45FB-92B0-D0DACEA2345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82199-08C9-4DB2-BC0D-9EA60D0CF376}" type="datetimeFigureOut">
              <a:rPr lang="ru-RU"/>
              <a:pPr>
                <a:defRPr/>
              </a:pPr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50D97-D175-4D90-B46B-8F9B167EF8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4E5C6-8122-40E9-A7A1-FCD3FBD512AC}" type="datetimeFigureOut">
              <a:rPr lang="ru-RU"/>
              <a:pPr>
                <a:defRPr/>
              </a:pPr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901E1-E0F3-4CBC-9031-149A4379CD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F9BBF-D5F0-4A6F-BD3D-1EAA043BADD2}" type="datetimeFigureOut">
              <a:rPr lang="ru-RU"/>
              <a:pPr>
                <a:defRPr/>
              </a:pPr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1A93D-869B-4F92-A61B-442611B83A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C4A3F-2141-4C24-8C59-E8E0E1E8BE2E}" type="datetimeFigureOut">
              <a:rPr lang="ru-RU"/>
              <a:pPr>
                <a:defRPr/>
              </a:pPr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4C126-959F-48CC-BC28-C5EBFAFD08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F4307-AD47-4011-A0BF-508686B8DD07}" type="datetimeFigureOut">
              <a:rPr lang="ru-RU"/>
              <a:pPr>
                <a:defRPr/>
              </a:pPr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AA93E-E367-4BE3-897E-A5532476E2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34052-04B4-493D-BB8D-1F893288E340}" type="datetimeFigureOut">
              <a:rPr lang="ru-RU"/>
              <a:pPr>
                <a:defRPr/>
              </a:pPr>
              <a:t>29.06.2018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DAC08-8311-4FB7-88FE-CFA559BC45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1BBE1-6FA0-42D6-9FCA-7572B79D3480}" type="datetimeFigureOut">
              <a:rPr lang="ru-RU"/>
              <a:pPr>
                <a:defRPr/>
              </a:pPr>
              <a:t>29.06.2018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5E10C-4A7E-4ADC-8574-26E0F873B1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69CD8-53D4-4236-BDA2-70B1C66BBF95}" type="datetimeFigureOut">
              <a:rPr lang="ru-RU"/>
              <a:pPr>
                <a:defRPr/>
              </a:pPr>
              <a:t>29.06.2018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464A9-54B7-43A8-A9A5-A75F5A1E3A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DB2C7-4B57-4DB5-8385-6C6439554804}" type="datetimeFigureOut">
              <a:rPr lang="ru-RU"/>
              <a:pPr>
                <a:defRPr/>
              </a:pPr>
              <a:t>29.06.2018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386C6-8B9A-4C01-A8FA-1EB7DF158E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D61F9-6DE7-412B-AB59-C861C985CF3B}" type="datetimeFigureOut">
              <a:rPr lang="ru-RU"/>
              <a:pPr>
                <a:defRPr/>
              </a:pPr>
              <a:t>29.06.2018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819A8-80D9-414C-A90A-6851BD2EDC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5B5ED-5906-47DA-B3C6-379A550B5359}" type="datetimeFigureOut">
              <a:rPr lang="ru-RU"/>
              <a:pPr>
                <a:defRPr/>
              </a:pPr>
              <a:t>29.06.2018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A9460-BA59-47D8-87BD-59594222A3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0E144A-3E36-44D6-93A3-0F4295E11601}" type="datetimeFigureOut">
              <a:rPr lang="ru-RU"/>
              <a:pPr>
                <a:defRPr/>
              </a:pPr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B449BE-CF21-46F0-8643-60A4C455BE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gif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928688"/>
            <a:ext cx="9144000" cy="5929312"/>
          </a:xfrm>
          <a:prstGeom prst="rect">
            <a:avLst/>
          </a:prstGeom>
          <a:blipFill dpi="0" rotWithShape="1">
            <a:blip r:embed="rId2" cstate="print">
              <a:alphaModFix amt="46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E83606"/>
                </a:solidFill>
              </a:rPr>
              <a:t> 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5877272"/>
            <a:ext cx="4403832" cy="73866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1905"/>
                <a:solidFill>
                  <a:srgbClr val="D6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sz="1400" b="1" dirty="0">
                <a:ln w="1905"/>
                <a:solidFill>
                  <a:srgbClr val="D6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управления по работе с административными органами и структурами </a:t>
            </a:r>
            <a:r>
              <a:rPr lang="ru-RU" sz="1400" b="1" dirty="0" smtClean="0">
                <a:ln w="1905"/>
                <a:solidFill>
                  <a:srgbClr val="D6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гражданского </a:t>
            </a:r>
            <a:r>
              <a:rPr lang="ru-RU" sz="1400" b="1" dirty="0">
                <a:ln w="1905"/>
                <a:solidFill>
                  <a:srgbClr val="D6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общества </a:t>
            </a:r>
            <a:r>
              <a:rPr lang="ru-RU" sz="1400" b="1" dirty="0" smtClean="0">
                <a:ln w="1905"/>
                <a:solidFill>
                  <a:srgbClr val="D6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Е.Г. Гудкова</a:t>
            </a:r>
            <a:endParaRPr lang="ru-RU" sz="1400" b="1" dirty="0">
              <a:ln w="1905"/>
              <a:solidFill>
                <a:srgbClr val="D6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1"/>
          <p:cNvSpPr txBox="1">
            <a:spLocks noChangeArrowheads="1"/>
          </p:cNvSpPr>
          <p:nvPr/>
        </p:nvSpPr>
        <p:spPr bwMode="auto">
          <a:xfrm>
            <a:off x="4572000" y="1484313"/>
            <a:ext cx="5762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6" name="TextBox 10"/>
          <p:cNvSpPr txBox="1">
            <a:spLocks noChangeArrowheads="1"/>
          </p:cNvSpPr>
          <p:nvPr/>
        </p:nvSpPr>
        <p:spPr bwMode="auto">
          <a:xfrm>
            <a:off x="323528" y="2996952"/>
            <a:ext cx="842486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cs typeface="Arial" charset="0"/>
              </a:rPr>
              <a:t>О РАЗВИТИИ ВНЕШНИХ СВЯЗЕЙ АДМИНИСТРАЦИИ ГОРОДСКОГО ОКРУГА ГОРОД ВОРОНЕЖ</a:t>
            </a:r>
            <a:endParaRPr lang="ru-RU" sz="3200" b="1" dirty="0">
              <a:solidFill>
                <a:srgbClr val="C00000"/>
              </a:solidFill>
              <a:cs typeface="Arial" charset="0"/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5940425" y="115888"/>
            <a:ext cx="30241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i="1" dirty="0">
                <a:solidFill>
                  <a:schemeClr val="bg1"/>
                </a:solidFill>
                <a:latin typeface="Times New Roman" pitchFamily="18" charset="0"/>
              </a:rPr>
              <a:t>Управление  по работе с административными органами и структурами гражданского общества</a:t>
            </a:r>
          </a:p>
        </p:txBody>
      </p:sp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0" y="115888"/>
            <a:ext cx="31321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i="1" dirty="0">
                <a:solidFill>
                  <a:schemeClr val="bg1"/>
                </a:solidFill>
                <a:latin typeface="Times New Roman" pitchFamily="18" charset="0"/>
              </a:rPr>
              <a:t>Администрация городского</a:t>
            </a:r>
          </a:p>
          <a:p>
            <a:pPr algn="ctr"/>
            <a:r>
              <a:rPr lang="ru-RU" sz="1600" b="1" i="1" dirty="0">
                <a:solidFill>
                  <a:schemeClr val="bg1"/>
                </a:solidFill>
                <a:latin typeface="Times New Roman" pitchFamily="18" charset="0"/>
              </a:rPr>
              <a:t> округа  город Воронеж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1916832"/>
            <a:ext cx="8136904" cy="3816424"/>
          </a:xfrm>
        </p:spPr>
        <p:txBody>
          <a:bodyPr>
            <a:noAutofit/>
          </a:bodyPr>
          <a:lstStyle/>
          <a:p>
            <a:pPr fontAlgn="ctr"/>
            <a:r>
              <a:rPr lang="ru-RU" sz="1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1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Пилотный</a:t>
            </a:r>
            <a:r>
              <a:rPr lang="ru-RU" sz="1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проект по восстановлению</a:t>
            </a:r>
            <a:r>
              <a:rPr lang="en-US" sz="1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сетей канализации в </a:t>
            </a:r>
            <a:r>
              <a:rPr lang="en-US" sz="1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fontAlgn="ctr"/>
            <a:r>
              <a:rPr lang="en-US" sz="1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1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городе Воронеже по технологии </a:t>
            </a:r>
            <a:r>
              <a:rPr lang="en-US" sz="1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Sekisui Chemical Co. Ltd.</a:t>
            </a:r>
            <a:endParaRPr lang="ru-RU" sz="18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en-US" sz="18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Устранение транспортных заторов путем внедрения </a:t>
            </a:r>
          </a:p>
          <a:p>
            <a:r>
              <a:rPr lang="ru-RU" sz="1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интеллектуальной системы управления движением </a:t>
            </a:r>
          </a:p>
          <a:p>
            <a:r>
              <a:rPr lang="ru-RU" sz="1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1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Kyosan Electric Mfg</a:t>
            </a:r>
            <a:r>
              <a:rPr lang="ru-RU" sz="1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ru-RU" sz="1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Ltd</a:t>
            </a:r>
            <a:r>
              <a:rPr lang="ru-RU" sz="1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18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3.</a:t>
            </a:r>
            <a:r>
              <a:rPr lang="ru-RU" altLang="ja-JP" sz="1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Строительство модельного «умного здорового дома» японской </a:t>
            </a:r>
            <a:endParaRPr lang="en-US" altLang="ja-JP" sz="1800" b="1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1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altLang="ja-JP" sz="1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компании «</a:t>
            </a:r>
            <a:r>
              <a:rPr lang="en-US" altLang="ja-JP" sz="1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Nice Corporation</a:t>
            </a:r>
            <a:r>
              <a:rPr lang="ru-RU" altLang="ja-JP" sz="1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en-US" altLang="ja-JP" sz="1800" b="1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1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ctr"/>
            <a:r>
              <a:rPr lang="en-US" sz="1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altLang="ja-JP" sz="1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Реновация территорий города Воронежа на основе транзитно-</a:t>
            </a:r>
            <a:endParaRPr lang="en-US" altLang="ja-JP" sz="1800" b="1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ctr"/>
            <a:r>
              <a:rPr lang="en-US" altLang="ja-JP" sz="1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altLang="ja-JP" sz="1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ориентированного проектирования</a:t>
            </a:r>
            <a:endParaRPr lang="ru-RU" sz="1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0" y="0"/>
          <a:ext cx="9144000" cy="90872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908720"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baseline="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ru-RU" sz="2000" b="1" i="0" u="none" strike="noStrike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Реализация совместных российско-японских проектов</a:t>
                      </a:r>
                    </a:p>
                    <a:p>
                      <a:pPr algn="ctr" fontAlgn="ctr"/>
                      <a:endParaRPr lang="ru-RU" sz="20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00"/>
                    </a:solidFill>
                  </a:tcPr>
                </a:tc>
              </a:tr>
            </a:tbl>
          </a:graphicData>
        </a:graphic>
      </p:graphicFrame>
      <p:pic>
        <p:nvPicPr>
          <p:cNvPr id="10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4608" y="53165"/>
            <a:ext cx="549880" cy="86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8495984" y="6597352"/>
            <a:ext cx="648016" cy="27046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10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41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3898" y="1196752"/>
            <a:ext cx="2711957" cy="792088"/>
          </a:xfrm>
        </p:spPr>
        <p:txBody>
          <a:bodyPr>
            <a:noAutofit/>
          </a:bodyPr>
          <a:lstStyle/>
          <a:p>
            <a:pPr marL="285474" indent="-285474">
              <a:spcBef>
                <a:spcPts val="1800"/>
              </a:spcBef>
            </a:pPr>
            <a:r>
              <a:rPr lang="ru-RU" sz="1800" dirty="0" smtClean="0">
                <a:solidFill>
                  <a:prstClr val="black"/>
                </a:solidFill>
              </a:rPr>
              <a:t>	</a:t>
            </a:r>
            <a:endParaRPr lang="ru-RU" sz="1800" dirty="0" smtClean="0"/>
          </a:p>
          <a:p>
            <a:endParaRPr lang="ru-RU" sz="1800" dirty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30289"/>
            <a:ext cx="2489664" cy="2032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685027"/>
              </p:ext>
            </p:extLst>
          </p:nvPr>
        </p:nvGraphicFramePr>
        <p:xfrm>
          <a:off x="0" y="0"/>
          <a:ext cx="9144000" cy="90872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90872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Реализация совместных российско-японских проектов</a:t>
                      </a:r>
                    </a:p>
                    <a:p>
                      <a:pPr algn="ctr" fontAlgn="ctr"/>
                      <a:endParaRPr lang="ru-RU" sz="20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00"/>
                    </a:solidFill>
                  </a:tcPr>
                </a:tc>
              </a:tr>
            </a:tbl>
          </a:graphicData>
        </a:graphic>
      </p:graphicFrame>
      <p:pic>
        <p:nvPicPr>
          <p:cNvPr id="10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4608" y="53165"/>
            <a:ext cx="549880" cy="86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Овал 16"/>
          <p:cNvSpPr/>
          <p:nvPr/>
        </p:nvSpPr>
        <p:spPr>
          <a:xfrm>
            <a:off x="8604448" y="6669360"/>
            <a:ext cx="539552" cy="18864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11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2854" y="1196752"/>
            <a:ext cx="3206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Восстановление сетей канализации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Sekusui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Chemical Co. Ltd.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7583" y="3646143"/>
            <a:ext cx="2685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Внедрение интеллектуальной          системы управления движением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Kyosan Electric Mfg. Co. Ltd.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18" y="4458064"/>
            <a:ext cx="2848275" cy="216024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4572000" y="1196752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ja-JP" sz="1200" dirty="0" smtClean="0">
                <a:latin typeface="Times New Roman" pitchFamily="18" charset="0"/>
                <a:cs typeface="Times New Roman" pitchFamily="18" charset="0"/>
              </a:rPr>
              <a:t>Модельный «умный здоровый» дом </a:t>
            </a:r>
            <a:endParaRPr lang="en-US" altLang="ja-JP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ja-JP" sz="1200" dirty="0">
                <a:latin typeface="Times New Roman" pitchFamily="18" charset="0"/>
                <a:cs typeface="Times New Roman" pitchFamily="18" charset="0"/>
              </a:rPr>
              <a:t>японской</a:t>
            </a:r>
            <a:r>
              <a:rPr lang="en-US" altLang="ja-JP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ja-JP" sz="1200" dirty="0" smtClean="0">
                <a:latin typeface="Times New Roman" pitchFamily="18" charset="0"/>
                <a:cs typeface="Times New Roman" pitchFamily="18" charset="0"/>
              </a:rPr>
              <a:t>компании </a:t>
            </a:r>
            <a:r>
              <a:rPr lang="ru-RU" altLang="ja-JP" sz="12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altLang="ja-JP" sz="1200" dirty="0">
                <a:latin typeface="Times New Roman" pitchFamily="18" charset="0"/>
                <a:cs typeface="Times New Roman" pitchFamily="18" charset="0"/>
              </a:rPr>
              <a:t>Nice Corporation</a:t>
            </a:r>
            <a:r>
              <a:rPr lang="ru-RU" altLang="ja-JP" sz="1200" dirty="0">
                <a:latin typeface="Times New Roman" pitchFamily="18" charset="0"/>
                <a:cs typeface="Times New Roman" pitchFamily="18" charset="0"/>
              </a:rPr>
              <a:t>»</a:t>
            </a:r>
            <a:endParaRPr lang="en-US" altLang="ja-JP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292" y="1722628"/>
            <a:ext cx="3059832" cy="2039888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952197" y="3811733"/>
            <a:ext cx="32202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ru-RU" altLang="ja-JP" sz="1200" dirty="0">
                <a:latin typeface="Times New Roman" pitchFamily="18" charset="0"/>
                <a:cs typeface="Times New Roman" pitchFamily="18" charset="0"/>
              </a:rPr>
              <a:t>Реновация территорий города Воронежа </a:t>
            </a:r>
            <a:endParaRPr lang="ru-RU" altLang="ja-JP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ctr"/>
            <a:r>
              <a:rPr lang="ru-RU" altLang="ja-JP" sz="12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ja-JP" sz="1200" dirty="0">
                <a:latin typeface="Times New Roman" pitchFamily="18" charset="0"/>
                <a:cs typeface="Times New Roman" pitchFamily="18" charset="0"/>
              </a:rPr>
              <a:t>основе </a:t>
            </a:r>
            <a:r>
              <a:rPr lang="ru-RU" altLang="ja-JP" sz="1200" dirty="0" smtClean="0">
                <a:latin typeface="Times New Roman" pitchFamily="18" charset="0"/>
                <a:cs typeface="Times New Roman" pitchFamily="18" charset="0"/>
              </a:rPr>
              <a:t>транзитно-ориентированного</a:t>
            </a:r>
          </a:p>
          <a:p>
            <a:pPr algn="ctr" fontAlgn="ctr"/>
            <a:r>
              <a:rPr lang="ru-RU" altLang="ja-JP" sz="12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altLang="ja-JP" sz="1200" dirty="0" smtClean="0">
                <a:latin typeface="Times New Roman" pitchFamily="18" charset="0"/>
                <a:cs typeface="Times New Roman" pitchFamily="18" charset="0"/>
              </a:rPr>
              <a:t>роектирования</a:t>
            </a:r>
          </a:p>
          <a:p>
            <a:pPr algn="ctr" font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Picture 2" descr="C:\Users\oyuzacepin\Desktop\Умный здоровый дом\Реализация проекта\Статус проектов для губернатора апрель 2017\ТОД\1 очередь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292" y="4425615"/>
            <a:ext cx="3035772" cy="214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41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7651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0" y="0"/>
          <a:ext cx="9144000" cy="90872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9087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Расширение</a:t>
                      </a:r>
                      <a:r>
                        <a:rPr lang="ru-RU" sz="2000" b="1" i="0" u="none" strike="noStrike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географии городов-побратимов и партнеров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00"/>
                    </a:solidFill>
                  </a:tcPr>
                </a:tc>
              </a:tr>
            </a:tbl>
          </a:graphicData>
        </a:graphic>
      </p:graphicFrame>
      <p:sp>
        <p:nvSpPr>
          <p:cNvPr id="14" name="Овал 13"/>
          <p:cNvSpPr/>
          <p:nvPr/>
        </p:nvSpPr>
        <p:spPr>
          <a:xfrm>
            <a:off x="8532440" y="6528020"/>
            <a:ext cx="611560" cy="3299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12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9224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4550" y="84138"/>
            <a:ext cx="50006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AutoShape 2" descr="https://ae01.alicdn.com/kf/HTB17zgUQpXXXXbtXXXXq6xXFXXXy/%D0%AF%D0%BF%D0%BE%D0%BD%D0%B8%D1%8F-%D0%BC%D0%B8%D1%8F%D0%B3%D0%B8-%D1%81%D0%B5%D0%BD%D0%B4%D0%B0%D0%B9-%D0%93%D0%BE%D1%80%D0%BE%D0%B4-%D0%91%D0%BE%D0%BB%D1%8C%D1%88%D0%BE%D0%B9-%D0%9A%D1%80%D1%8B%D1%82%D1%8B%D0%B9-%D0%9E%D1%82%D0%BA%D1%80%D1%8B%D1%82%D1%8B%D0%B9-Flag-3-x-5-%D0%91%D0%B0%D0%BD%D0%BD%D0%B5%D1%80-%D0%BC%D0%B5%D1%82%D0%B0%D0%BB%D0%BB%D0%B0-%D0%BE%D1%82%D0%B2%D0%B5%D1%80%D1%81%D1%82%D0%B8%D1%8F-%D0%9F%D0%BE%D0%BB%D1%8C%D0%B7%D0%BE%D0%B2%D0%B0%D1%82%D0%B5%D0%BB%D1%8C%D1%81%D0%BA%D0%B8%D0%B9-%D0%A4%D0%BB%D0%B0%D0%B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6" name="AutoShape 4" descr="https://ae01.alicdn.com/kf/HTB17zgUQpXXXXbtXXXXq6xXFXXXy/%D0%AF%D0%BF%D0%BE%D0%BD%D0%B8%D1%8F-%D0%BC%D0%B8%D1%8F%D0%B3%D0%B8-%D1%81%D0%B5%D0%BD%D0%B4%D0%B0%D0%B9-%D0%93%D0%BE%D1%80%D0%BE%D0%B4-%D0%91%D0%BE%D0%BB%D1%8C%D1%88%D0%BE%D0%B9-%D0%9A%D1%80%D1%8B%D1%82%D1%8B%D0%B9-%D0%9E%D1%82%D0%BA%D1%80%D1%8B%D1%82%D1%8B%D0%B9-Flag-3-x-5-%D0%91%D0%B0%D0%BD%D0%BD%D0%B5%D1%80-%D0%BC%D0%B5%D1%82%D0%B0%D0%BB%D0%BB%D0%B0-%D0%BE%D1%82%D0%B2%D0%B5%D1%80%D1%81%D1%82%D0%B8%D1%8F-%D0%9F%D0%BE%D0%BB%D1%8C%D0%B7%D0%BE%D0%B2%D0%B0%D1%82%D0%B5%D0%BB%D1%8C%D1%81%D0%BA%D0%B8%D0%B9-%D0%A4%D0%BB%D0%B0%D0%B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9" name="AutoShape 7" descr="Flag of Japa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41" name="AutoShape 9" descr="Flag of Japa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539552" y="3501009"/>
            <a:ext cx="8280920" cy="3027011"/>
            <a:chOff x="539552" y="1268760"/>
            <a:chExt cx="8280920" cy="3255436"/>
          </a:xfrm>
        </p:grpSpPr>
        <p:sp>
          <p:nvSpPr>
            <p:cNvPr id="20" name="TextBox 19"/>
            <p:cNvSpPr txBox="1"/>
            <p:nvPr/>
          </p:nvSpPr>
          <p:spPr>
            <a:xfrm>
              <a:off x="539552" y="1268760"/>
              <a:ext cx="7848872" cy="430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chemeClr val="accent3">
                      <a:lumMod val="50000"/>
                    </a:schemeClr>
                  </a:solidFill>
                </a:rPr>
                <a:t> </a:t>
              </a:r>
              <a:r>
                <a:rPr lang="ru-RU" sz="2000" b="1" dirty="0" smtClean="0">
                  <a:solidFill>
                    <a:schemeClr val="accent3">
                      <a:lumMod val="50000"/>
                    </a:schemeClr>
                  </a:solidFill>
                </a:rPr>
                <a:t>  г. </a:t>
              </a:r>
              <a:r>
                <a:rPr lang="ru-RU" sz="2000" b="1" dirty="0" err="1" smtClean="0">
                  <a:solidFill>
                    <a:schemeClr val="accent3">
                      <a:lumMod val="50000"/>
                    </a:schemeClr>
                  </a:solidFill>
                </a:rPr>
                <a:t>Ладисполи</a:t>
              </a:r>
              <a:r>
                <a:rPr lang="ru-RU" sz="2000" b="1" dirty="0" smtClean="0">
                  <a:solidFill>
                    <a:schemeClr val="accent3">
                      <a:lumMod val="50000"/>
                    </a:schemeClr>
                  </a:solidFill>
                </a:rPr>
                <a:t>, регион </a:t>
              </a:r>
              <a:r>
                <a:rPr lang="ru-RU" sz="2000" b="1" dirty="0" err="1" smtClean="0">
                  <a:solidFill>
                    <a:schemeClr val="accent3">
                      <a:lumMod val="50000"/>
                    </a:schemeClr>
                  </a:solidFill>
                </a:rPr>
                <a:t>Лацио</a:t>
              </a:r>
              <a:r>
                <a:rPr lang="ru-RU" sz="2000" b="1" dirty="0" smtClean="0">
                  <a:solidFill>
                    <a:schemeClr val="accent3">
                      <a:lumMod val="50000"/>
                    </a:schemeClr>
                  </a:solidFill>
                </a:rPr>
                <a:t>, Италия                                                  </a:t>
              </a:r>
              <a:endParaRPr lang="ru-RU" sz="20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20072" y="1412776"/>
              <a:ext cx="3600400" cy="3111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1400" dirty="0" smtClean="0"/>
            </a:p>
            <a:p>
              <a:endParaRPr lang="ru-RU" sz="1400" dirty="0" smtClean="0"/>
            </a:p>
            <a:p>
              <a:endParaRPr lang="ru-RU" sz="1400" dirty="0" smtClean="0"/>
            </a:p>
            <a:p>
              <a:r>
                <a:rPr lang="ru-RU" sz="1400" dirty="0" smtClean="0"/>
                <a:t>Город в 40 км. от Рима</a:t>
              </a:r>
            </a:p>
            <a:p>
              <a:r>
                <a:rPr lang="ru-RU" sz="1400" dirty="0" smtClean="0"/>
                <a:t>Располагается на Средиземном море</a:t>
              </a:r>
              <a:endParaRPr lang="ru-RU" sz="1400" dirty="0"/>
            </a:p>
            <a:p>
              <a:r>
                <a:rPr lang="ru-RU" sz="1400" dirty="0" smtClean="0"/>
                <a:t>Площадь 25 </a:t>
              </a:r>
              <a:r>
                <a:rPr lang="ru-RU" sz="1400" dirty="0" err="1" smtClean="0"/>
                <a:t>кв.км</a:t>
              </a:r>
              <a:endParaRPr lang="ru-RU" sz="1400" dirty="0" smtClean="0"/>
            </a:p>
            <a:p>
              <a:r>
                <a:rPr lang="ru-RU" sz="1400" dirty="0" smtClean="0"/>
                <a:t>Население 40 </a:t>
              </a:r>
              <a:r>
                <a:rPr lang="ru-RU" sz="1400" dirty="0" err="1" smtClean="0"/>
                <a:t>тыс.чел</a:t>
              </a:r>
              <a:r>
                <a:rPr lang="ru-RU" sz="1400" dirty="0" smtClean="0"/>
                <a:t>.</a:t>
              </a:r>
            </a:p>
            <a:p>
              <a:r>
                <a:rPr lang="ru-RU" sz="1400" dirty="0" smtClean="0"/>
                <a:t>Развито сельское хозяйство</a:t>
              </a:r>
            </a:p>
            <a:p>
              <a:endParaRPr lang="ru-RU" sz="1400" dirty="0" smtClean="0"/>
            </a:p>
            <a:p>
              <a:endParaRPr lang="ru-RU" sz="1400" dirty="0" smtClean="0"/>
            </a:p>
            <a:p>
              <a:endParaRPr lang="ru-RU" sz="1400" dirty="0" smtClean="0"/>
            </a:p>
            <a:p>
              <a:endParaRPr lang="ru-RU" sz="1400" dirty="0" smtClean="0"/>
            </a:p>
            <a:p>
              <a:r>
                <a:rPr lang="ru-RU" sz="1400" dirty="0" smtClean="0"/>
                <a:t> </a:t>
              </a:r>
              <a:endParaRPr lang="ru-RU" sz="1400" dirty="0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87" y="1196752"/>
            <a:ext cx="7497837" cy="20162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93" y="4293096"/>
            <a:ext cx="1864237" cy="14331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316" y="4293096"/>
            <a:ext cx="1817008" cy="140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142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3898" y="1196752"/>
            <a:ext cx="2711957" cy="792088"/>
          </a:xfrm>
        </p:spPr>
        <p:txBody>
          <a:bodyPr>
            <a:noAutofit/>
          </a:bodyPr>
          <a:lstStyle/>
          <a:p>
            <a:pPr marL="285474" indent="-285474">
              <a:spcBef>
                <a:spcPts val="1800"/>
              </a:spcBef>
            </a:pPr>
            <a:r>
              <a:rPr lang="ru-RU" sz="1800" dirty="0" smtClean="0">
                <a:solidFill>
                  <a:prstClr val="black"/>
                </a:solidFill>
              </a:rPr>
              <a:t>	</a:t>
            </a:r>
            <a:endParaRPr lang="ru-RU" sz="1800" dirty="0" smtClean="0"/>
          </a:p>
          <a:p>
            <a:endParaRPr lang="ru-RU" sz="1800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584541"/>
              </p:ext>
            </p:extLst>
          </p:nvPr>
        </p:nvGraphicFramePr>
        <p:xfrm>
          <a:off x="0" y="0"/>
          <a:ext cx="9144000" cy="90872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9087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Реализация</a:t>
                      </a:r>
                      <a:r>
                        <a:rPr lang="ru-RU" sz="2000" b="1" i="0" u="none" strike="noStrike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международно-правовых отношений</a:t>
                      </a:r>
                      <a:endParaRPr lang="ru-RU" sz="2000" b="1" i="0" u="none" strike="noStrike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endParaRPr lang="ru-RU" sz="20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00"/>
                    </a:solidFill>
                  </a:tcPr>
                </a:tc>
              </a:tr>
            </a:tbl>
          </a:graphicData>
        </a:graphic>
      </p:graphicFrame>
      <p:pic>
        <p:nvPicPr>
          <p:cNvPr id="10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4608" y="53165"/>
            <a:ext cx="549880" cy="86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Овал 16"/>
          <p:cNvSpPr/>
          <p:nvPr/>
        </p:nvSpPr>
        <p:spPr>
          <a:xfrm>
            <a:off x="8604448" y="6669360"/>
            <a:ext cx="539552" cy="18864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13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7583" y="3646143"/>
            <a:ext cx="26852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89" y="1844824"/>
            <a:ext cx="4104457" cy="3192355"/>
          </a:xfrm>
          <a:prstGeom prst="rect">
            <a:avLst/>
          </a:prstGeom>
        </p:spPr>
      </p:pic>
      <p:sp>
        <p:nvSpPr>
          <p:cNvPr id="15" name="Текст 3"/>
          <p:cNvSpPr txBox="1">
            <a:spLocks/>
          </p:cNvSpPr>
          <p:nvPr/>
        </p:nvSpPr>
        <p:spPr bwMode="auto">
          <a:xfrm>
            <a:off x="4572000" y="1484784"/>
            <a:ext cx="424847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8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27 июня 2018 года</a:t>
            </a:r>
          </a:p>
          <a:p>
            <a:pPr algn="ctr"/>
            <a:r>
              <a:rPr lang="ru-RU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утверждено </a:t>
            </a:r>
          </a:p>
          <a:p>
            <a:pPr algn="ctr"/>
            <a:r>
              <a:rPr lang="ru-RU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Воронежской городской Думой</a:t>
            </a:r>
          </a:p>
          <a:p>
            <a:pPr algn="ctr"/>
            <a:r>
              <a:rPr lang="ru-RU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«Положение </a:t>
            </a:r>
            <a:r>
              <a:rPr lang="ru-RU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о побратимских отношениях городского округа город Воронеж с другими </a:t>
            </a:r>
            <a:r>
              <a:rPr lang="ru-RU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городами»</a:t>
            </a:r>
            <a:endParaRPr lang="en-US" sz="20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73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7651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002719"/>
              </p:ext>
            </p:extLst>
          </p:nvPr>
        </p:nvGraphicFramePr>
        <p:xfrm>
          <a:off x="0" y="0"/>
          <a:ext cx="9144000" cy="90872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9087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Поручения в</a:t>
                      </a:r>
                      <a:r>
                        <a:rPr lang="ru-RU" sz="2000" b="1" i="0" u="none" strike="noStrike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проект протокола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00"/>
                    </a:solidFill>
                  </a:tcPr>
                </a:tc>
              </a:tr>
            </a:tbl>
          </a:graphicData>
        </a:graphic>
      </p:graphicFrame>
      <p:sp>
        <p:nvSpPr>
          <p:cNvPr id="14" name="Овал 13"/>
          <p:cNvSpPr/>
          <p:nvPr/>
        </p:nvSpPr>
        <p:spPr>
          <a:xfrm>
            <a:off x="8532440" y="6528020"/>
            <a:ext cx="611560" cy="3299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14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9224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4550" y="84138"/>
            <a:ext cx="50006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AutoShape 2" descr="https://ae01.alicdn.com/kf/HTB17zgUQpXXXXbtXXXXq6xXFXXXy/%D0%AF%D0%BF%D0%BE%D0%BD%D0%B8%D1%8F-%D0%BC%D0%B8%D1%8F%D0%B3%D0%B8-%D1%81%D0%B5%D0%BD%D0%B4%D0%B0%D0%B9-%D0%93%D0%BE%D1%80%D0%BE%D0%B4-%D0%91%D0%BE%D0%BB%D1%8C%D1%88%D0%BE%D0%B9-%D0%9A%D1%80%D1%8B%D1%82%D1%8B%D0%B9-%D0%9E%D1%82%D0%BA%D1%80%D1%8B%D1%82%D1%8B%D0%B9-Flag-3-x-5-%D0%91%D0%B0%D0%BD%D0%BD%D0%B5%D1%80-%D0%BC%D0%B5%D1%82%D0%B0%D0%BB%D0%BB%D0%B0-%D0%BE%D1%82%D0%B2%D0%B5%D1%80%D1%81%D1%82%D0%B8%D1%8F-%D0%9F%D0%BE%D0%BB%D1%8C%D0%B7%D0%BE%D0%B2%D0%B0%D1%82%D0%B5%D0%BB%D1%8C%D1%81%D0%BA%D0%B8%D0%B9-%D0%A4%D0%BB%D0%B0%D0%B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6" name="AutoShape 4" descr="https://ae01.alicdn.com/kf/HTB17zgUQpXXXXbtXXXXq6xXFXXXy/%D0%AF%D0%BF%D0%BE%D0%BD%D0%B8%D1%8F-%D0%BC%D0%B8%D1%8F%D0%B3%D0%B8-%D1%81%D0%B5%D0%BD%D0%B4%D0%B0%D0%B9-%D0%93%D0%BE%D1%80%D0%BE%D0%B4-%D0%91%D0%BE%D0%BB%D1%8C%D1%88%D0%BE%D0%B9-%D0%9A%D1%80%D1%8B%D1%82%D1%8B%D0%B9-%D0%9E%D1%82%D0%BA%D1%80%D1%8B%D1%82%D1%8B%D0%B9-Flag-3-x-5-%D0%91%D0%B0%D0%BD%D0%BD%D0%B5%D1%80-%D0%BC%D0%B5%D1%82%D0%B0%D0%BB%D0%BB%D0%B0-%D0%BE%D1%82%D0%B2%D0%B5%D1%80%D1%81%D1%82%D0%B8%D1%8F-%D0%9F%D0%BE%D0%BB%D1%8C%D0%B7%D0%BE%D0%B2%D0%B0%D1%82%D0%B5%D0%BB%D1%8C%D1%81%D0%BA%D0%B8%D0%B9-%D0%A4%D0%BB%D0%B0%D0%B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9" name="AutoShape 7" descr="Flag of Japa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41" name="AutoShape 9" descr="Flag of Japa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192210"/>
              </p:ext>
            </p:extLst>
          </p:nvPr>
        </p:nvGraphicFramePr>
        <p:xfrm>
          <a:off x="176979" y="1127421"/>
          <a:ext cx="8790041" cy="540059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044989"/>
                <a:gridCol w="2075254"/>
                <a:gridCol w="1669798"/>
              </a:tblGrid>
              <a:tr h="10716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Поручение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Ответственные исполнители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Срок исполнения</a:t>
                      </a:r>
                      <a:endParaRPr lang="ru-RU" dirty="0"/>
                    </a:p>
                  </a:txBody>
                  <a:tcPr/>
                </a:tc>
              </a:tr>
              <a:tr h="1879442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Подготовить проект нормативно-правового акта о реестре соглашений о побратимских</a:t>
                      </a:r>
                      <a:r>
                        <a:rPr lang="ru-RU" baseline="0" dirty="0" smtClean="0"/>
                        <a:t> отношениях и городах - партнерах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Гудкова Е.Г.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01.11.2018</a:t>
                      </a:r>
                      <a:endParaRPr lang="ru-RU" dirty="0"/>
                    </a:p>
                  </a:txBody>
                  <a:tcPr/>
                </a:tc>
              </a:tr>
              <a:tr h="2449501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Направить для согласования в ДЭР Правительства Воронежской области проекты соглашений о побратимских отношениях с городом Гомель (Белоруссия) и </a:t>
                      </a:r>
                      <a:r>
                        <a:rPr lang="ru-RU" dirty="0" err="1" smtClean="0"/>
                        <a:t>Среднечешским</a:t>
                      </a:r>
                      <a:r>
                        <a:rPr lang="ru-RU" dirty="0" smtClean="0"/>
                        <a:t> краем (Чехия)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Гудкова Е.Г.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20.07.2018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0852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7651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0" y="0"/>
          <a:ext cx="9144000" cy="90872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9087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Заключение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00"/>
                    </a:solidFill>
                  </a:tcPr>
                </a:tc>
              </a:tr>
            </a:tbl>
          </a:graphicData>
        </a:graphic>
      </p:graphicFrame>
      <p:sp>
        <p:nvSpPr>
          <p:cNvPr id="14" name="Овал 13"/>
          <p:cNvSpPr/>
          <p:nvPr/>
        </p:nvSpPr>
        <p:spPr>
          <a:xfrm>
            <a:off x="8604448" y="6597352"/>
            <a:ext cx="539552" cy="2606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15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9224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4550" y="84138"/>
            <a:ext cx="50006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39552" y="1340768"/>
          <a:ext cx="8136904" cy="4968240"/>
        </p:xfrm>
        <a:graphic>
          <a:graphicData uri="http://schemas.openxmlformats.org/drawingml/2006/table">
            <a:tbl>
              <a:tblPr/>
              <a:tblGrid>
                <a:gridCol w="8136904"/>
              </a:tblGrid>
              <a:tr h="728756"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000000"/>
                        </a:solidFill>
                        <a:latin typeface="+mn-lt"/>
                        <a:ea typeface="Calibri"/>
                        <a:cs typeface="Arial" pitchFamily="34" charset="0"/>
                      </a:endParaRPr>
                    </a:p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000000"/>
                        </a:solidFill>
                        <a:latin typeface="+mn-lt"/>
                        <a:ea typeface="Calibri"/>
                        <a:cs typeface="Arial" pitchFamily="34" charset="0"/>
                      </a:endParaRPr>
                    </a:p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000000"/>
                        </a:solidFill>
                        <a:latin typeface="+mn-lt"/>
                        <a:ea typeface="Calibri"/>
                        <a:cs typeface="Arial" pitchFamily="34" charset="0"/>
                      </a:endParaRPr>
                    </a:p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000000"/>
                        </a:solidFill>
                        <a:latin typeface="+mn-lt"/>
                        <a:ea typeface="Calibri"/>
                        <a:cs typeface="Arial" pitchFamily="34" charset="0"/>
                      </a:endParaRPr>
                    </a:p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000000"/>
                        </a:solidFill>
                        <a:latin typeface="+mn-lt"/>
                        <a:ea typeface="Calibri"/>
                        <a:cs typeface="Arial" pitchFamily="34" charset="0"/>
                      </a:endParaRPr>
                    </a:p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Города</a:t>
                      </a:r>
                      <a:r>
                        <a:rPr lang="ru-RU" sz="2400" b="1" baseline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– наиболее активные субъекты инфраструктуры Российской Федерации, которые обладают обширной сетью политических, культурных, социальных и экономических связей .</a:t>
                      </a:r>
                    </a:p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Внешние связи городов – важнейший</a:t>
                      </a:r>
                      <a:r>
                        <a:rPr lang="ru-RU" sz="2400" b="1" baseline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инструмент в деле реализации государственной внешней политики.</a:t>
                      </a:r>
                    </a:p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rgbClr val="000000"/>
                        </a:solidFill>
                        <a:latin typeface="+mn-lt"/>
                        <a:ea typeface="Calibri"/>
                        <a:cs typeface="Arial" pitchFamily="34" charset="0"/>
                      </a:endParaRPr>
                    </a:p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Из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доклада МИД России на 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XXV 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заседании Совета </a:t>
                      </a:r>
                    </a:p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глав субъектов Российской Федерации при МИД </a:t>
                      </a:r>
                      <a:r>
                        <a:rPr lang="ru-RU" sz="1600" b="1" baseline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России </a:t>
                      </a:r>
                    </a:p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28.04.2015</a:t>
                      </a:r>
                    </a:p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50613" marR="50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1" name="Группа 10"/>
          <p:cNvGrpSpPr/>
          <p:nvPr/>
        </p:nvGrpSpPr>
        <p:grpSpPr>
          <a:xfrm>
            <a:off x="2987824" y="1556792"/>
            <a:ext cx="3096344" cy="978046"/>
            <a:chOff x="2843808" y="1173532"/>
            <a:chExt cx="3096344" cy="978046"/>
          </a:xfrm>
        </p:grpSpPr>
        <p:pic>
          <p:nvPicPr>
            <p:cNvPr id="9" name="Рисунок 8" descr="Флаг г. Воронежа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99992" y="1196752"/>
              <a:ext cx="1440160" cy="954826"/>
            </a:xfrm>
            <a:prstGeom prst="rect">
              <a:avLst/>
            </a:prstGeom>
          </p:spPr>
        </p:pic>
        <p:pic>
          <p:nvPicPr>
            <p:cNvPr id="10" name="Рисунок 12" descr="Флаг России с рамкой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43808" y="1173532"/>
              <a:ext cx="1440160" cy="959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7651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0" y="0"/>
          <a:ext cx="9144000" cy="90872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908720"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4" name="Овал 13"/>
          <p:cNvSpPr/>
          <p:nvPr/>
        </p:nvSpPr>
        <p:spPr>
          <a:xfrm>
            <a:off x="8532440" y="6643710"/>
            <a:ext cx="648072" cy="2142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16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1272" name="TextBox 17"/>
          <p:cNvSpPr txBox="1">
            <a:spLocks noChangeArrowheads="1"/>
          </p:cNvSpPr>
          <p:nvPr/>
        </p:nvSpPr>
        <p:spPr bwMode="auto">
          <a:xfrm>
            <a:off x="539552" y="2852936"/>
            <a:ext cx="8135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Спасибо за внимание!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572000" y="5733256"/>
            <a:ext cx="4403832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ln w="1905"/>
                <a:solidFill>
                  <a:srgbClr val="D6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sz="1200" b="1" dirty="0">
                <a:ln w="1905"/>
                <a:solidFill>
                  <a:srgbClr val="D6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управления по работе с административными органами и структурами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n w="1905"/>
                <a:solidFill>
                  <a:srgbClr val="D6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гражданского общества </a:t>
            </a:r>
            <a:r>
              <a:rPr lang="ru-RU" sz="1200" b="1" dirty="0" smtClean="0">
                <a:ln w="1905"/>
                <a:solidFill>
                  <a:srgbClr val="D6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Е.Г. Гудкова</a:t>
            </a:r>
            <a:endParaRPr lang="ru-RU" sz="1200" b="1" dirty="0">
              <a:ln w="1905"/>
              <a:solidFill>
                <a:srgbClr val="D6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5" name="Text Box 7"/>
          <p:cNvSpPr txBox="1">
            <a:spLocks noChangeArrowheads="1"/>
          </p:cNvSpPr>
          <p:nvPr/>
        </p:nvSpPr>
        <p:spPr bwMode="auto">
          <a:xfrm>
            <a:off x="5940425" y="115888"/>
            <a:ext cx="30241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i="1" dirty="0">
                <a:solidFill>
                  <a:schemeClr val="bg1"/>
                </a:solidFill>
                <a:latin typeface="Times New Roman" pitchFamily="18" charset="0"/>
              </a:rPr>
              <a:t>Управление  по работе с административными органами и структурами гражданского общества</a:t>
            </a:r>
          </a:p>
        </p:txBody>
      </p:sp>
      <p:sp>
        <p:nvSpPr>
          <p:cNvPr id="11274" name="Text Box 6"/>
          <p:cNvSpPr txBox="1">
            <a:spLocks noChangeArrowheads="1"/>
          </p:cNvSpPr>
          <p:nvPr/>
        </p:nvSpPr>
        <p:spPr bwMode="auto">
          <a:xfrm>
            <a:off x="250825" y="115888"/>
            <a:ext cx="31321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i="1" dirty="0">
                <a:solidFill>
                  <a:schemeClr val="bg1"/>
                </a:solidFill>
                <a:latin typeface="Times New Roman" pitchFamily="18" charset="0"/>
              </a:rPr>
              <a:t>Администрация городского</a:t>
            </a:r>
          </a:p>
          <a:p>
            <a:pPr algn="ctr"/>
            <a:r>
              <a:rPr lang="ru-RU" sz="1600" b="1" i="1" dirty="0">
                <a:solidFill>
                  <a:schemeClr val="bg1"/>
                </a:solidFill>
                <a:latin typeface="Times New Roman" pitchFamily="18" charset="0"/>
              </a:rPr>
              <a:t> округа  город Воронеж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66288" y="1124744"/>
            <a:ext cx="568452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0" y="0"/>
            <a:ext cx="9144000" cy="7651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0" y="0"/>
          <a:ext cx="9144000" cy="90872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908720"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4" name="Овал 13"/>
          <p:cNvSpPr/>
          <p:nvPr/>
        </p:nvSpPr>
        <p:spPr>
          <a:xfrm>
            <a:off x="8643934" y="6643710"/>
            <a:ext cx="500066" cy="2142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8200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115888"/>
            <a:ext cx="50006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3" name="Text Box 6"/>
          <p:cNvSpPr txBox="1">
            <a:spLocks noChangeArrowheads="1"/>
          </p:cNvSpPr>
          <p:nvPr/>
        </p:nvSpPr>
        <p:spPr bwMode="auto">
          <a:xfrm>
            <a:off x="0" y="115888"/>
            <a:ext cx="31321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i="1" dirty="0">
                <a:latin typeface="Times New Roman" pitchFamily="18" charset="0"/>
              </a:rPr>
              <a:t>Администрация городского</a:t>
            </a:r>
          </a:p>
          <a:p>
            <a:pPr algn="ctr"/>
            <a:r>
              <a:rPr lang="ru-RU" sz="1600" b="1" i="1" dirty="0">
                <a:latin typeface="Times New Roman" pitchFamily="18" charset="0"/>
              </a:rPr>
              <a:t> округа  город Воронеж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15540" y="4653136"/>
            <a:ext cx="8277635" cy="473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2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22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22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22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22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-27384"/>
            <a:ext cx="91535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5496" y="116632"/>
            <a:ext cx="31321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chemeClr val="bg1"/>
                </a:solidFill>
                <a:latin typeface="Times New Roman" pitchFamily="18" charset="0"/>
              </a:rPr>
              <a:t>Администрация </a:t>
            </a:r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</a:rPr>
              <a:t>городского</a:t>
            </a:r>
            <a:endParaRPr lang="ru-RU" sz="1600" b="1" i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r>
              <a:rPr lang="ru-RU" sz="1600" b="1" i="1" dirty="0">
                <a:solidFill>
                  <a:schemeClr val="bg1"/>
                </a:solidFill>
                <a:latin typeface="Times New Roman" pitchFamily="18" charset="0"/>
              </a:rPr>
              <a:t> округа  город Воронеж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940425" y="115888"/>
            <a:ext cx="30241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i="1" dirty="0">
                <a:solidFill>
                  <a:schemeClr val="bg1"/>
                </a:solidFill>
                <a:latin typeface="Times New Roman" pitchFamily="18" charset="0"/>
              </a:rPr>
              <a:t>Управление  по работе с административными органами и структурами гражданского общества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15616" y="3501008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</a:t>
            </a:r>
            <a:endParaRPr lang="ru-RU" dirty="0"/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0" y="0"/>
          <a:ext cx="9144000" cy="90872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9087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Внешние связи администрации 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городского округа город Воронеж 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00"/>
                    </a:solidFill>
                  </a:tcPr>
                </a:tc>
              </a:tr>
            </a:tbl>
          </a:graphicData>
        </a:graphic>
      </p:graphicFrame>
      <p:pic>
        <p:nvPicPr>
          <p:cNvPr id="33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4550" y="84138"/>
            <a:ext cx="50006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1403648" y="1268760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6600"/>
                </a:solidFill>
              </a:rPr>
              <a:t>ВНЕШНИЕ  СВЯЗИ</a:t>
            </a:r>
            <a:endParaRPr lang="ru-RU" sz="3200" b="1" dirty="0">
              <a:solidFill>
                <a:srgbClr val="0066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5536" y="2060848"/>
            <a:ext cx="244827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solidFill>
                  <a:srgbClr val="006600"/>
                </a:solidFill>
              </a:rPr>
              <a:t>Города-побратимы и партнеры</a:t>
            </a:r>
          </a:p>
          <a:p>
            <a:pPr algn="ctr"/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3347864" y="2060848"/>
            <a:ext cx="244827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800" dirty="0" smtClean="0"/>
          </a:p>
          <a:p>
            <a:pPr algn="ctr"/>
            <a:r>
              <a:rPr lang="ru-RU" b="1" dirty="0" smtClean="0">
                <a:solidFill>
                  <a:srgbClr val="006600"/>
                </a:solidFill>
              </a:rPr>
              <a:t>Иностранные бизнес-структуры и другие субъекты</a:t>
            </a:r>
          </a:p>
          <a:p>
            <a:pPr algn="ctr"/>
            <a:r>
              <a:rPr lang="ru-RU" sz="1000" b="1" dirty="0" smtClean="0"/>
              <a:t> </a:t>
            </a:r>
            <a:endParaRPr lang="ru-RU" sz="1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156176" y="2060848"/>
            <a:ext cx="2448272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800" dirty="0" smtClean="0">
              <a:solidFill>
                <a:srgbClr val="006600"/>
              </a:solidFill>
            </a:endParaRPr>
          </a:p>
          <a:p>
            <a:pPr algn="ctr"/>
            <a:r>
              <a:rPr lang="ru-RU" b="1" dirty="0" smtClean="0">
                <a:solidFill>
                  <a:srgbClr val="006600"/>
                </a:solidFill>
              </a:rPr>
              <a:t>Международные и российские организации</a:t>
            </a:r>
          </a:p>
          <a:p>
            <a:pPr algn="ctr"/>
            <a:endParaRPr lang="ru-RU" sz="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55576" y="3789040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6600"/>
                </a:solidFill>
              </a:rPr>
              <a:t>Основные формы взаимодействия</a:t>
            </a:r>
            <a:endParaRPr lang="ru-RU" sz="3200" b="1" dirty="0">
              <a:solidFill>
                <a:srgbClr val="0066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47664" y="4509120"/>
            <a:ext cx="6264696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006600"/>
                </a:solidFill>
              </a:rPr>
              <a:t>Прием и направление делегаций.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006600"/>
                </a:solidFill>
              </a:rPr>
              <a:t>Проведение переговоров, переписка.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006600"/>
                </a:solidFill>
              </a:rPr>
              <a:t>Участие в выставках, форумах и конференциях.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006600"/>
                </a:solidFill>
              </a:rPr>
              <a:t>Реализация совместных программ и проектов.</a:t>
            </a:r>
            <a:endParaRPr lang="ru-RU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66288" y="1124744"/>
            <a:ext cx="568452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0" y="0"/>
            <a:ext cx="9144000" cy="7651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0" y="0"/>
          <a:ext cx="9144000" cy="90872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908720"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4" name="Овал 13"/>
          <p:cNvSpPr/>
          <p:nvPr/>
        </p:nvSpPr>
        <p:spPr>
          <a:xfrm>
            <a:off x="8643934" y="6643710"/>
            <a:ext cx="500066" cy="2142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8200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115888"/>
            <a:ext cx="50006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3" name="Text Box 6"/>
          <p:cNvSpPr txBox="1">
            <a:spLocks noChangeArrowheads="1"/>
          </p:cNvSpPr>
          <p:nvPr/>
        </p:nvSpPr>
        <p:spPr bwMode="auto">
          <a:xfrm>
            <a:off x="0" y="115888"/>
            <a:ext cx="31321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i="1" dirty="0">
                <a:latin typeface="Times New Roman" pitchFamily="18" charset="0"/>
              </a:rPr>
              <a:t>Администрация городского</a:t>
            </a:r>
          </a:p>
          <a:p>
            <a:pPr algn="ctr"/>
            <a:r>
              <a:rPr lang="ru-RU" sz="1600" b="1" i="1" dirty="0">
                <a:latin typeface="Times New Roman" pitchFamily="18" charset="0"/>
              </a:rPr>
              <a:t> округа  город Воронеж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15540" y="4653136"/>
            <a:ext cx="8277635" cy="473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2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22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22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22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22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-27384"/>
            <a:ext cx="91535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5496" y="116632"/>
            <a:ext cx="31321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chemeClr val="bg1"/>
                </a:solidFill>
                <a:latin typeface="Times New Roman" pitchFamily="18" charset="0"/>
              </a:rPr>
              <a:t>Администрация </a:t>
            </a:r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</a:rPr>
              <a:t>городского</a:t>
            </a:r>
            <a:endParaRPr lang="ru-RU" sz="1600" b="1" i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r>
              <a:rPr lang="ru-RU" sz="1600" b="1" i="1" dirty="0">
                <a:solidFill>
                  <a:schemeClr val="bg1"/>
                </a:solidFill>
                <a:latin typeface="Times New Roman" pitchFamily="18" charset="0"/>
              </a:rPr>
              <a:t> округа  город Воронеж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940425" y="115888"/>
            <a:ext cx="30241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i="1" dirty="0">
                <a:solidFill>
                  <a:schemeClr val="bg1"/>
                </a:solidFill>
                <a:latin typeface="Times New Roman" pitchFamily="18" charset="0"/>
              </a:rPr>
              <a:t>Управление  по работе с административными органами и структурами гражданского общества</a:t>
            </a: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6064" y="1339527"/>
            <a:ext cx="8172400" cy="505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2060848"/>
            <a:ext cx="7416824" cy="136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cstate="print"/>
          <a:srcRect/>
          <a:stretch>
            <a:fillRect/>
          </a:stretch>
        </p:blipFill>
        <p:spPr bwMode="auto">
          <a:xfrm>
            <a:off x="720080" y="4437112"/>
            <a:ext cx="7668344" cy="1324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1115616" y="3501008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1967                                   1989                              1991   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1187624" y="5805264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1993                                    1995                                1996   </a:t>
            </a:r>
            <a:endParaRPr lang="ru-RU" dirty="0"/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0" y="0"/>
          <a:ext cx="9144000" cy="90872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9087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Города-побратимы города</a:t>
                      </a:r>
                      <a:r>
                        <a:rPr lang="ru-RU" sz="2000" b="1" i="0" u="none" strike="noStrike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Воронежа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00"/>
                    </a:solidFill>
                  </a:tcPr>
                </a:tc>
              </a:tr>
            </a:tbl>
          </a:graphicData>
        </a:graphic>
      </p:graphicFrame>
      <p:pic>
        <p:nvPicPr>
          <p:cNvPr id="33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4550" y="84138"/>
            <a:ext cx="50006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66288" y="1124744"/>
            <a:ext cx="568452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0" y="0"/>
            <a:ext cx="9144000" cy="7651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0" y="0"/>
          <a:ext cx="9144000" cy="90872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908720"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4" name="Овал 13"/>
          <p:cNvSpPr/>
          <p:nvPr/>
        </p:nvSpPr>
        <p:spPr>
          <a:xfrm>
            <a:off x="8643934" y="6643710"/>
            <a:ext cx="500066" cy="2142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4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8200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115888"/>
            <a:ext cx="50006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3" name="Text Box 6"/>
          <p:cNvSpPr txBox="1">
            <a:spLocks noChangeArrowheads="1"/>
          </p:cNvSpPr>
          <p:nvPr/>
        </p:nvSpPr>
        <p:spPr bwMode="auto">
          <a:xfrm>
            <a:off x="0" y="115888"/>
            <a:ext cx="31321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i="1" dirty="0">
                <a:latin typeface="Times New Roman" pitchFamily="18" charset="0"/>
              </a:rPr>
              <a:t>Администрация городского</a:t>
            </a:r>
          </a:p>
          <a:p>
            <a:pPr algn="ctr"/>
            <a:r>
              <a:rPr lang="ru-RU" sz="1600" b="1" i="1" dirty="0">
                <a:latin typeface="Times New Roman" pitchFamily="18" charset="0"/>
              </a:rPr>
              <a:t> округа  город Воронеж</a:t>
            </a: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-27384"/>
            <a:ext cx="91535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5496" y="116632"/>
            <a:ext cx="31321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chemeClr val="bg1"/>
                </a:solidFill>
                <a:latin typeface="Times New Roman" pitchFamily="18" charset="0"/>
              </a:rPr>
              <a:t>Администрация </a:t>
            </a:r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</a:rPr>
              <a:t>городского</a:t>
            </a:r>
            <a:endParaRPr lang="ru-RU" sz="1600" b="1" i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r>
              <a:rPr lang="ru-RU" sz="1600" b="1" i="1" dirty="0">
                <a:solidFill>
                  <a:schemeClr val="bg1"/>
                </a:solidFill>
                <a:latin typeface="Times New Roman" pitchFamily="18" charset="0"/>
              </a:rPr>
              <a:t> округа  город Воронеж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940425" y="115888"/>
            <a:ext cx="30241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i="1" dirty="0">
                <a:solidFill>
                  <a:schemeClr val="bg1"/>
                </a:solidFill>
                <a:latin typeface="Times New Roman" pitchFamily="18" charset="0"/>
              </a:rPr>
              <a:t>Управление  по работе с административными органами и структурами гражданского общества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71600" y="1988840"/>
            <a:ext cx="72728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Земельный округ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Везермарш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, ФРГ</a:t>
            </a:r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0" y="0"/>
          <a:ext cx="9144000" cy="90872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9087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Города-побратимы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00"/>
                    </a:solidFill>
                  </a:tcPr>
                </a:tc>
              </a:tr>
            </a:tbl>
          </a:graphicData>
        </a:graphic>
      </p:graphicFrame>
      <p:pic>
        <p:nvPicPr>
          <p:cNvPr id="33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4550" y="84138"/>
            <a:ext cx="50006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467544" y="3501009"/>
            <a:ext cx="388843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/>
          </a:p>
          <a:p>
            <a:r>
              <a:rPr lang="ru-RU" sz="1400" dirty="0" smtClean="0"/>
              <a:t>Молодежный обмен</a:t>
            </a:r>
          </a:p>
          <a:p>
            <a:endParaRPr lang="ru-RU" sz="1400" dirty="0" smtClean="0"/>
          </a:p>
          <a:p>
            <a:r>
              <a:rPr lang="ru-RU" sz="1400" dirty="0" smtClean="0"/>
              <a:t>Совместное участие в </a:t>
            </a:r>
            <a:r>
              <a:rPr lang="en-US" sz="1400" dirty="0" smtClean="0"/>
              <a:t>XIV </a:t>
            </a:r>
            <a:r>
              <a:rPr lang="ru-RU" sz="1400" dirty="0" smtClean="0"/>
              <a:t>Конференции городов-партнеров РФ и ФРГ</a:t>
            </a:r>
          </a:p>
          <a:p>
            <a:r>
              <a:rPr lang="ru-RU" sz="1400" dirty="0" smtClean="0"/>
              <a:t> </a:t>
            </a:r>
          </a:p>
          <a:p>
            <a:r>
              <a:rPr lang="ru-RU" sz="1400" dirty="0" smtClean="0"/>
              <a:t>Визиты официальных делегаций на День города Воронежа</a:t>
            </a:r>
          </a:p>
          <a:p>
            <a:endParaRPr lang="ru-RU" sz="1400" dirty="0" smtClean="0"/>
          </a:p>
          <a:p>
            <a:r>
              <a:rPr lang="ru-RU" sz="1400" dirty="0" smtClean="0"/>
              <a:t>Деловые миссии </a:t>
            </a:r>
          </a:p>
          <a:p>
            <a:endParaRPr lang="ru-RU" sz="1400" dirty="0" smtClean="0"/>
          </a:p>
          <a:p>
            <a:r>
              <a:rPr lang="ru-RU" sz="1400" dirty="0" smtClean="0"/>
              <a:t>Участие в мероприятиях Года перекрестного обмена</a:t>
            </a:r>
            <a:endParaRPr lang="ru-RU" b="1" dirty="0" smtClean="0"/>
          </a:p>
        </p:txBody>
      </p:sp>
      <p:pic>
        <p:nvPicPr>
          <p:cNvPr id="2050" name="Рисунок 2" descr="1280px-Aerial_photograph_400D_2012_05_28_9026_Dx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1052736"/>
            <a:ext cx="82809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2708920"/>
            <a:ext cx="24257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Встреча на день города 201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04048" y="3489753"/>
            <a:ext cx="3744416" cy="303764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66288" y="1124744"/>
            <a:ext cx="568452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0" y="0"/>
            <a:ext cx="9144000" cy="7651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0" y="0"/>
          <a:ext cx="9144000" cy="90872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908720"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4" name="Овал 13"/>
          <p:cNvSpPr/>
          <p:nvPr/>
        </p:nvSpPr>
        <p:spPr>
          <a:xfrm>
            <a:off x="8643934" y="6643710"/>
            <a:ext cx="500066" cy="2142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8200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115888"/>
            <a:ext cx="50006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3" name="Text Box 6"/>
          <p:cNvSpPr txBox="1">
            <a:spLocks noChangeArrowheads="1"/>
          </p:cNvSpPr>
          <p:nvPr/>
        </p:nvSpPr>
        <p:spPr bwMode="auto">
          <a:xfrm>
            <a:off x="0" y="115888"/>
            <a:ext cx="31321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i="1" dirty="0">
                <a:latin typeface="Times New Roman" pitchFamily="18" charset="0"/>
              </a:rPr>
              <a:t>Администрация городского</a:t>
            </a:r>
          </a:p>
          <a:p>
            <a:pPr algn="ctr"/>
            <a:r>
              <a:rPr lang="ru-RU" sz="1600" b="1" i="1" dirty="0">
                <a:latin typeface="Times New Roman" pitchFamily="18" charset="0"/>
              </a:rPr>
              <a:t> округа  город Воронеж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15540" y="4653136"/>
            <a:ext cx="8277635" cy="473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2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22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22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22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22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-27384"/>
            <a:ext cx="91535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5496" y="116632"/>
            <a:ext cx="31321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chemeClr val="bg1"/>
                </a:solidFill>
                <a:latin typeface="Times New Roman" pitchFamily="18" charset="0"/>
              </a:rPr>
              <a:t>Администрация </a:t>
            </a:r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</a:rPr>
              <a:t>городского</a:t>
            </a:r>
            <a:endParaRPr lang="ru-RU" sz="1600" b="1" i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r>
              <a:rPr lang="ru-RU" sz="1600" b="1" i="1" dirty="0">
                <a:solidFill>
                  <a:schemeClr val="bg1"/>
                </a:solidFill>
                <a:latin typeface="Times New Roman" pitchFamily="18" charset="0"/>
              </a:rPr>
              <a:t> округа  город Воронеж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940425" y="115888"/>
            <a:ext cx="30241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i="1" dirty="0">
                <a:solidFill>
                  <a:schemeClr val="bg1"/>
                </a:solidFill>
                <a:latin typeface="Times New Roman" pitchFamily="18" charset="0"/>
              </a:rPr>
              <a:t>Управление  по работе с административными органами и структурами гражданского общества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71600" y="1988840"/>
            <a:ext cx="727280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600" b="1" dirty="0" err="1" smtClean="0">
                <a:solidFill>
                  <a:schemeClr val="accent3">
                    <a:lumMod val="50000"/>
                  </a:schemeClr>
                </a:solidFill>
              </a:rPr>
              <a:t>Чунцин</a:t>
            </a:r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</a:rPr>
              <a:t>, Китайская Народная Республика</a:t>
            </a:r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0" y="0"/>
          <a:ext cx="9144000" cy="90872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9087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Города-побратимы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00"/>
                    </a:solidFill>
                  </a:tcPr>
                </a:tc>
              </a:tr>
            </a:tbl>
          </a:graphicData>
        </a:graphic>
      </p:graphicFrame>
      <p:pic>
        <p:nvPicPr>
          <p:cNvPr id="33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4550" y="84138"/>
            <a:ext cx="50006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467544" y="3501009"/>
            <a:ext cx="403244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/>
          </a:p>
          <a:p>
            <a:r>
              <a:rPr lang="ru-RU" sz="1400" dirty="0" smtClean="0"/>
              <a:t>Визит делегации Комитета по культуре и группы журналистов. Работа над фильмом о Воронеже.</a:t>
            </a:r>
          </a:p>
          <a:p>
            <a:endParaRPr lang="ru-RU" sz="1400" dirty="0" smtClean="0"/>
          </a:p>
          <a:p>
            <a:r>
              <a:rPr lang="ru-RU" sz="1400" dirty="0" smtClean="0"/>
              <a:t>Расширенная делегация городского округа.</a:t>
            </a:r>
          </a:p>
          <a:p>
            <a:endParaRPr lang="ru-RU" sz="1400" dirty="0" smtClean="0"/>
          </a:p>
          <a:p>
            <a:r>
              <a:rPr lang="ru-RU" sz="1400" dirty="0" smtClean="0"/>
              <a:t>Продолжение работы над проектом парка российско-китайской дружбы.</a:t>
            </a:r>
          </a:p>
          <a:p>
            <a:endParaRPr lang="ru-RU" sz="1400" dirty="0" smtClean="0"/>
          </a:p>
          <a:p>
            <a:r>
              <a:rPr lang="ru-RU" sz="1400" dirty="0" smtClean="0"/>
              <a:t>Сотрудничество в области туризма, грузовых и пассажирских перевозок (аэропорт Воронеж)</a:t>
            </a:r>
          </a:p>
          <a:p>
            <a:endParaRPr lang="ru-RU" sz="1400" dirty="0" smtClean="0"/>
          </a:p>
          <a:p>
            <a:endParaRPr lang="ru-RU" sz="1400" b="1" dirty="0" smtClean="0"/>
          </a:p>
        </p:txBody>
      </p:sp>
      <p:pic>
        <p:nvPicPr>
          <p:cNvPr id="19" name="Рисунок 18" descr="Панорама Чунцин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980728"/>
            <a:ext cx="8424936" cy="1152128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2636912"/>
            <a:ext cx="187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17.11.21刘桂平会见俄罗斯沃罗涅日市副市长15摄影陶代明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60032" y="3573016"/>
            <a:ext cx="3816424" cy="254428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66288" y="1124744"/>
            <a:ext cx="568452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0" y="0"/>
            <a:ext cx="9144000" cy="7651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0" y="0"/>
          <a:ext cx="9144000" cy="90872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908720"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4" name="Овал 13"/>
          <p:cNvSpPr/>
          <p:nvPr/>
        </p:nvSpPr>
        <p:spPr>
          <a:xfrm>
            <a:off x="8643934" y="6643710"/>
            <a:ext cx="500066" cy="2142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</a:rPr>
              <a:t>6</a:t>
            </a:r>
          </a:p>
        </p:txBody>
      </p:sp>
      <p:pic>
        <p:nvPicPr>
          <p:cNvPr id="8200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115888"/>
            <a:ext cx="50006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3" name="Text Box 6"/>
          <p:cNvSpPr txBox="1">
            <a:spLocks noChangeArrowheads="1"/>
          </p:cNvSpPr>
          <p:nvPr/>
        </p:nvSpPr>
        <p:spPr bwMode="auto">
          <a:xfrm>
            <a:off x="0" y="115888"/>
            <a:ext cx="31321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i="1" dirty="0">
                <a:latin typeface="Times New Roman" pitchFamily="18" charset="0"/>
              </a:rPr>
              <a:t>Администрация городского</a:t>
            </a:r>
          </a:p>
          <a:p>
            <a:pPr algn="ctr"/>
            <a:r>
              <a:rPr lang="ru-RU" sz="1600" b="1" i="1" dirty="0">
                <a:latin typeface="Times New Roman" pitchFamily="18" charset="0"/>
              </a:rPr>
              <a:t> округа  город Воронеж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15540" y="4653136"/>
            <a:ext cx="8277635" cy="473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2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22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22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22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22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-27384"/>
            <a:ext cx="91535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5496" y="116632"/>
            <a:ext cx="31321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chemeClr val="bg1"/>
                </a:solidFill>
                <a:latin typeface="Times New Roman" pitchFamily="18" charset="0"/>
              </a:rPr>
              <a:t>Администрация </a:t>
            </a:r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</a:rPr>
              <a:t>городского</a:t>
            </a:r>
            <a:endParaRPr lang="ru-RU" sz="1600" b="1" i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r>
              <a:rPr lang="ru-RU" sz="1600" b="1" i="1" dirty="0">
                <a:solidFill>
                  <a:schemeClr val="bg1"/>
                </a:solidFill>
                <a:latin typeface="Times New Roman" pitchFamily="18" charset="0"/>
              </a:rPr>
              <a:t> округа  город Воронеж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940425" y="115888"/>
            <a:ext cx="30241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i="1" dirty="0">
                <a:solidFill>
                  <a:schemeClr val="bg1"/>
                </a:solidFill>
                <a:latin typeface="Times New Roman" pitchFamily="18" charset="0"/>
              </a:rPr>
              <a:t>Управление  по работе с административными органами и структурами гражданского общества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7504" y="1988840"/>
            <a:ext cx="7272808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Брно, Чешская Республика</a:t>
            </a:r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0" y="0"/>
          <a:ext cx="9144000" cy="90872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9087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Города-побратимы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00"/>
                    </a:solidFill>
                  </a:tcPr>
                </a:tc>
              </a:tr>
            </a:tbl>
          </a:graphicData>
        </a:graphic>
      </p:graphicFrame>
      <p:pic>
        <p:nvPicPr>
          <p:cNvPr id="33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4550" y="84138"/>
            <a:ext cx="50006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Brno panorama 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1052736"/>
            <a:ext cx="8352928" cy="100811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648" y="2708920"/>
            <a:ext cx="28575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467544" y="4149080"/>
            <a:ext cx="446449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Участие делегации Воронежа в </a:t>
            </a:r>
            <a:r>
              <a:rPr lang="ru-RU" sz="1400" dirty="0"/>
              <a:t>Фестивале RE:PUBLIKA </a:t>
            </a:r>
            <a:r>
              <a:rPr lang="ru-RU" sz="1400" dirty="0" smtClean="0"/>
              <a:t>1918-2018, </a:t>
            </a:r>
            <a:r>
              <a:rPr lang="ru-RU" sz="1400" dirty="0"/>
              <a:t>посвященном 100-летию основания независимой Чешской </a:t>
            </a:r>
            <a:r>
              <a:rPr lang="ru-RU" sz="1400" dirty="0" smtClean="0"/>
              <a:t>Республики</a:t>
            </a:r>
          </a:p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 </a:t>
            </a:r>
            <a:r>
              <a:rPr lang="ru-RU" sz="1400" dirty="0"/>
              <a:t>Выставочная </a:t>
            </a:r>
            <a:r>
              <a:rPr lang="ru-RU" sz="1400" dirty="0" smtClean="0"/>
              <a:t>деятельность. Участие в выставке «</a:t>
            </a:r>
            <a:r>
              <a:rPr lang="ru-RU" sz="1400" dirty="0" err="1" smtClean="0"/>
              <a:t>РегионТур</a:t>
            </a:r>
            <a:r>
              <a:rPr lang="ru-RU" sz="1400" dirty="0" smtClean="0"/>
              <a:t>»</a:t>
            </a:r>
          </a:p>
          <a:p>
            <a:pPr algn="ctr"/>
            <a:endParaRPr lang="ru-RU" b="1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040" y="3211129"/>
            <a:ext cx="3901440" cy="25999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7651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0" y="0"/>
          <a:ext cx="9144000" cy="90872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9087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Города-партнеры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00"/>
                    </a:solidFill>
                  </a:tcPr>
                </a:tc>
              </a:tr>
            </a:tbl>
          </a:graphicData>
        </a:graphic>
      </p:graphicFrame>
      <p:sp>
        <p:nvSpPr>
          <p:cNvPr id="14" name="Овал 13"/>
          <p:cNvSpPr/>
          <p:nvPr/>
        </p:nvSpPr>
        <p:spPr>
          <a:xfrm>
            <a:off x="8643934" y="6643710"/>
            <a:ext cx="500066" cy="2142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</a:rPr>
              <a:t>7</a:t>
            </a:r>
          </a:p>
        </p:txBody>
      </p:sp>
      <p:pic>
        <p:nvPicPr>
          <p:cNvPr id="9224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4550" y="84138"/>
            <a:ext cx="50006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611560" y="2924944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Гомель, Республика Беларусь                         Луганск                                                  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1243207" y="4199567"/>
            <a:ext cx="3104025" cy="1224136"/>
            <a:chOff x="1187624" y="3356992"/>
            <a:chExt cx="3104025" cy="1080120"/>
          </a:xfrm>
        </p:grpSpPr>
        <p:pic>
          <p:nvPicPr>
            <p:cNvPr id="10" name="Рисунок 9" descr="Белоруссия флаг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7624" y="3501008"/>
              <a:ext cx="1152128" cy="576064"/>
            </a:xfrm>
            <a:prstGeom prst="rect">
              <a:avLst/>
            </a:prstGeom>
          </p:spPr>
        </p:pic>
        <p:pic>
          <p:nvPicPr>
            <p:cNvPr id="11" name="Рисунок 10" descr="Герб Гомеля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42576" y="3356992"/>
              <a:ext cx="961272" cy="1080120"/>
            </a:xfrm>
            <a:prstGeom prst="rect">
              <a:avLst/>
            </a:prstGeom>
          </p:spPr>
        </p:pic>
        <p:pic>
          <p:nvPicPr>
            <p:cNvPr id="15" name="Рисунок 14" descr="Флаг Гомель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31840" y="3501008"/>
              <a:ext cx="1159809" cy="576064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6012160" y="4313681"/>
            <a:ext cx="1800200" cy="774930"/>
            <a:chOff x="6012160" y="3429000"/>
            <a:chExt cx="1800200" cy="774930"/>
          </a:xfrm>
        </p:grpSpPr>
        <p:pic>
          <p:nvPicPr>
            <p:cNvPr id="18" name="Рисунок 17" descr="Герб Луганска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12160" y="3429000"/>
              <a:ext cx="720080" cy="774930"/>
            </a:xfrm>
            <a:prstGeom prst="rect">
              <a:avLst/>
            </a:prstGeom>
          </p:spPr>
        </p:pic>
        <p:pic>
          <p:nvPicPr>
            <p:cNvPr id="21" name="Рисунок 20" descr="Флаг Луганска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76256" y="3507548"/>
              <a:ext cx="936104" cy="624374"/>
            </a:xfrm>
            <a:prstGeom prst="rect">
              <a:avLst/>
            </a:prstGeom>
          </p:spPr>
        </p:pic>
      </p:grpSp>
      <p:pic>
        <p:nvPicPr>
          <p:cNvPr id="28676" name="Picture 4" descr="https://tapoc.trbo.yandex.net/tapoc_secure_proxy/3e70c802eb5f7efcdacc4601604b595e?url=http%3A%2F%2Fgovorim.by%2Fuploads%2Fposts%2F2012-09%2F13477020007original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5576" y="1052737"/>
            <a:ext cx="3816424" cy="1656184"/>
          </a:xfrm>
          <a:prstGeom prst="rect">
            <a:avLst/>
          </a:prstGeom>
          <a:noFill/>
        </p:spPr>
      </p:pic>
      <p:pic>
        <p:nvPicPr>
          <p:cNvPr id="28678" name="Picture 6" descr="https://tapoc.trbo.yandex.net/tapoc_secure_proxy/643b997093abe74254a126d09d204c40?url=http%3A%2F%2F101hotels.info%2Fuploads%2Fimage%2Fcity%2F167%2F12813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60032" y="1052736"/>
            <a:ext cx="3816424" cy="1656183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251520" y="5661248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           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0" y="0"/>
          <a:ext cx="9144000" cy="90872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9087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Расширение</a:t>
                      </a:r>
                      <a:r>
                        <a:rPr lang="ru-RU" sz="2000" b="1" i="0" u="none" strike="noStrike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географии городов-побратимов и партнеров</a:t>
                      </a:r>
                      <a:endParaRPr lang="ru-RU" sz="2000" b="1" i="0" u="none" strike="noStrike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endParaRPr lang="ru-RU" sz="800" b="1" i="0" u="none" strike="noStrike" baseline="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00"/>
                    </a:solidFill>
                  </a:tcPr>
                </a:tc>
              </a:tr>
            </a:tbl>
          </a:graphicData>
        </a:graphic>
      </p:graphicFrame>
      <p:pic>
        <p:nvPicPr>
          <p:cNvPr id="10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4608" y="53165"/>
            <a:ext cx="549880" cy="86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8604448" y="6669360"/>
            <a:ext cx="539552" cy="18864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2796" y="1268760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     г. Гомель, Белоруссия                                                  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2987824" y="1916832"/>
            <a:ext cx="3104025" cy="652873"/>
            <a:chOff x="1187624" y="3501008"/>
            <a:chExt cx="3104025" cy="576064"/>
          </a:xfrm>
        </p:grpSpPr>
        <p:pic>
          <p:nvPicPr>
            <p:cNvPr id="17" name="Рисунок 16" descr="Белоруссия флаг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7624" y="3501008"/>
              <a:ext cx="1152128" cy="576064"/>
            </a:xfrm>
            <a:prstGeom prst="rect">
              <a:avLst/>
            </a:prstGeom>
          </p:spPr>
        </p:pic>
        <p:pic>
          <p:nvPicPr>
            <p:cNvPr id="19" name="Рисунок 18" descr="Флаг Гомель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31840" y="3501008"/>
              <a:ext cx="1159809" cy="576064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611560" y="2708921"/>
            <a:ext cx="8262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Проект Соглашения об установлении побратимских отношений между </a:t>
            </a:r>
          </a:p>
          <a:p>
            <a:pPr algn="ctr"/>
            <a:r>
              <a:rPr lang="ru-RU" sz="1400" dirty="0" smtClean="0"/>
              <a:t>г. Гомелем (Республика Белоруссия) и г. Воронежем (Российская Федерация)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245" y="3415396"/>
            <a:ext cx="2326763" cy="319998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440" y="3402403"/>
            <a:ext cx="2336210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6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7651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0" y="0"/>
          <a:ext cx="9144000" cy="90872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9087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Расширение</a:t>
                      </a:r>
                      <a:r>
                        <a:rPr lang="ru-RU" sz="2000" b="1" i="0" u="none" strike="noStrike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географии городов-побратимов и партнеров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00"/>
                    </a:solidFill>
                  </a:tcPr>
                </a:tc>
              </a:tr>
            </a:tbl>
          </a:graphicData>
        </a:graphic>
      </p:graphicFrame>
      <p:sp>
        <p:nvSpPr>
          <p:cNvPr id="14" name="Овал 13"/>
          <p:cNvSpPr/>
          <p:nvPr/>
        </p:nvSpPr>
        <p:spPr>
          <a:xfrm>
            <a:off x="8643934" y="6643710"/>
            <a:ext cx="500066" cy="2142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9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9224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4550" y="84138"/>
            <a:ext cx="50006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512644" y="1480323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Среднечешский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край, Чехия                                          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4034" name="AutoShape 2" descr="https://ae01.alicdn.com/kf/HTB17zgUQpXXXXbtXXXXq6xXFXXXy/%D0%AF%D0%BF%D0%BE%D0%BD%D0%B8%D1%8F-%D0%BC%D0%B8%D1%8F%D0%B3%D0%B8-%D1%81%D0%B5%D0%BD%D0%B4%D0%B0%D0%B9-%D0%93%D0%BE%D1%80%D0%BE%D0%B4-%D0%91%D0%BE%D0%BB%D1%8C%D1%88%D0%BE%D0%B9-%D0%9A%D1%80%D1%8B%D1%82%D1%8B%D0%B9-%D0%9E%D1%82%D0%BA%D1%80%D1%8B%D1%82%D1%8B%D0%B9-Flag-3-x-5-%D0%91%D0%B0%D0%BD%D0%BD%D0%B5%D1%80-%D0%BC%D0%B5%D1%82%D0%B0%D0%BB%D0%BB%D0%B0-%D0%BE%D1%82%D0%B2%D0%B5%D1%80%D1%81%D1%82%D0%B8%D1%8F-%D0%9F%D0%BE%D0%BB%D1%8C%D0%B7%D0%BE%D0%B2%D0%B0%D1%82%D0%B5%D0%BB%D1%8C%D1%81%D0%BA%D0%B8%D0%B9-%D0%A4%D0%BB%D0%B0%D0%B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6" name="AutoShape 4" descr="https://ae01.alicdn.com/kf/HTB17zgUQpXXXXbtXXXXq6xXFXXXy/%D0%AF%D0%BF%D0%BE%D0%BD%D0%B8%D1%8F-%D0%BC%D0%B8%D1%8F%D0%B3%D0%B8-%D1%81%D0%B5%D0%BD%D0%B4%D0%B0%D0%B9-%D0%93%D0%BE%D1%80%D0%BE%D0%B4-%D0%91%D0%BE%D0%BB%D1%8C%D1%88%D0%BE%D0%B9-%D0%9A%D1%80%D1%8B%D1%82%D1%8B%D0%B9-%D0%9E%D1%82%D0%BA%D1%80%D1%8B%D1%82%D1%8B%D0%B9-Flag-3-x-5-%D0%91%D0%B0%D0%BD%D0%BD%D0%B5%D1%80-%D0%BC%D0%B5%D1%82%D0%B0%D0%BB%D0%BB%D0%B0-%D0%BE%D1%82%D0%B2%D0%B5%D1%80%D1%81%D1%82%D0%B8%D1%8F-%D0%9F%D0%BE%D0%BB%D1%8C%D0%B7%D0%BE%D0%B2%D0%B0%D1%82%D0%B5%D0%BB%D1%8C%D1%81%D0%BA%D0%B8%D0%B9-%D0%A4%D0%BB%D0%B0%D0%B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9" name="AutoShape 7" descr="Flag of Japa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41" name="AutoShape 9" descr="Flag of Japa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404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162" y="2132856"/>
            <a:ext cx="1872207" cy="125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4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8375" y="2132856"/>
            <a:ext cx="1937393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5292080" y="1412776"/>
            <a:ext cx="3600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Население 1,3 млн. Мощный экономический и производственный потенциал. Географическая близость. </a:t>
            </a:r>
          </a:p>
          <a:p>
            <a:r>
              <a:rPr lang="ru-RU" sz="1400" dirty="0" smtClean="0"/>
              <a:t>Обмен делегациями работников образования  и учащихся. С 2012 года (50 преп. русского языка с чешской стороны, 40 преп. из Воронежа. Летние школы и лагеря, более 100 школьников из Воронежа. </a:t>
            </a:r>
          </a:p>
          <a:p>
            <a:r>
              <a:rPr lang="ru-RU" sz="1400" dirty="0" smtClean="0"/>
              <a:t> </a:t>
            </a:r>
            <a:endParaRPr lang="ru-RU" sz="1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094" y="3810706"/>
            <a:ext cx="3744416" cy="24975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67" y="3829661"/>
            <a:ext cx="3540815" cy="247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7077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10710</TotalTime>
  <Words>773</Words>
  <Application>Microsoft Office PowerPoint</Application>
  <PresentationFormat>Экран (4:3)</PresentationFormat>
  <Paragraphs>205</Paragraphs>
  <Slides>16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УФБП АГО Г ВОРОНЕЖ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Ковалева-О-С</dc:creator>
  <cp:lastModifiedBy>Прокопенко Б.Л.</cp:lastModifiedBy>
  <cp:revision>741</cp:revision>
  <cp:lastPrinted>2015-02-06T10:38:13Z</cp:lastPrinted>
  <dcterms:created xsi:type="dcterms:W3CDTF">2014-04-16T07:09:19Z</dcterms:created>
  <dcterms:modified xsi:type="dcterms:W3CDTF">2018-06-29T09:54:59Z</dcterms:modified>
</cp:coreProperties>
</file>