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0"/>
  </p:notesMasterIdLst>
  <p:sldIdLst>
    <p:sldId id="327" r:id="rId2"/>
    <p:sldId id="432" r:id="rId3"/>
    <p:sldId id="464" r:id="rId4"/>
    <p:sldId id="465" r:id="rId5"/>
    <p:sldId id="459" r:id="rId6"/>
    <p:sldId id="460" r:id="rId7"/>
    <p:sldId id="461" r:id="rId8"/>
    <p:sldId id="390" r:id="rId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2" autoAdjust="0"/>
    <p:restoredTop sz="94897" autoAdjust="0"/>
  </p:normalViewPr>
  <p:slideViewPr>
    <p:cSldViewPr>
      <p:cViewPr>
        <p:scale>
          <a:sx n="100" d="100"/>
          <a:sy n="100" d="100"/>
        </p:scale>
        <p:origin x="-13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0;&#1083;&#1103;\&#1080;&#1085;&#1092;&#1086;&#1088;&#1084;&#1072;&#1094;&#1080;&#1103;%202018%20&#1075;\02.07.2018%20-%20&#1086;%20&#1093;&#1086;&#1076;&#1077;%20&#1074;&#1099;&#1087;&#1086;&#1083;&#1085;&#1077;&#1085;&#1080;&#1103;%20&#1088;&#1077;&#1084;&#1086;&#1085;&#1090;&#1085;&#1099;&#1093;%20&#1088;&#1072;&#1073;&#1086;&#1090;%20&#1085;&#1072;%20&#1059;&#1044;&#1057;%20&#1075;&#1086;&#1088;&#1086;&#1076;&#1089;&#1082;&#1086;&#1075;&#1086;%20&#1086;&#1082;&#1088;&#1091;&#1075;&#1072;\&#1089;&#1088;&#1072;&#1074;&#1085;&#1080;&#1090;&#1077;&#1083;&#1100;&#1085;&#1099;&#1077;%20&#1090;&#1072;&#1073;&#1083;&#1080;&#109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0;&#1083;&#1103;\&#1080;&#1085;&#1092;&#1086;&#1088;&#1084;&#1072;&#1094;&#1080;&#1103;%202018%20&#1075;\02.07.2018%20-%20&#1086;%20&#1093;&#1086;&#1076;&#1077;%20&#1074;&#1099;&#1087;&#1086;&#1083;&#1085;&#1077;&#1085;&#1080;&#1103;%20&#1088;&#1077;&#1084;&#1086;&#1085;&#1090;&#1085;&#1099;&#1093;%20&#1088;&#1072;&#1073;&#1086;&#1090;%20&#1085;&#1072;%20&#1059;&#1044;&#1057;%20&#1075;&#1086;&#1088;&#1086;&#1076;&#1089;&#1082;&#1086;&#1075;&#1086;%20&#1086;&#1082;&#1088;&#1091;&#1075;&#1072;\&#1089;&#1088;&#1072;&#1074;&#1085;&#1080;&#1090;&#1077;&#1083;&#1100;&#1085;&#1099;&#1077;%20&#1090;&#1072;&#1073;&#1083;&#1080;&#109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Финансирование по годам, </a:t>
            </a:r>
            <a:r>
              <a:rPr lang="ru-RU" sz="1400" dirty="0"/>
              <a:t>млн. руб.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Лист1!$D$2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Лист1!$D$3</c:f>
              <c:numCache>
                <c:formatCode>#,##0.0</c:formatCode>
                <c:ptCount val="1"/>
                <c:pt idx="0">
                  <c:v>1923.7</c:v>
                </c:pt>
              </c:numCache>
            </c:numRef>
          </c:val>
        </c:ser>
        <c:ser>
          <c:idx val="2"/>
          <c:order val="1"/>
          <c:tx>
            <c:strRef>
              <c:f>Лист1!$E$2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Лист1!$E$3</c:f>
              <c:numCache>
                <c:formatCode>#,##0.0</c:formatCode>
                <c:ptCount val="1"/>
                <c:pt idx="0">
                  <c:v>3988.4</c:v>
                </c:pt>
              </c:numCache>
            </c:numRef>
          </c:val>
        </c:ser>
        <c:ser>
          <c:idx val="3"/>
          <c:order val="2"/>
          <c:tx>
            <c:strRef>
              <c:f>Лист1!$F$2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248399754441733E-2"/>
                  <c:y val="2.0156490548669196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Лист1!$F$3</c:f>
              <c:numCache>
                <c:formatCode>#,##0.0</c:formatCode>
                <c:ptCount val="1"/>
                <c:pt idx="0">
                  <c:v>3448.5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0748928"/>
        <c:axId val="60750464"/>
      </c:barChart>
      <c:catAx>
        <c:axId val="60748928"/>
        <c:scaling>
          <c:orientation val="minMax"/>
        </c:scaling>
        <c:delete val="1"/>
        <c:axPos val="b"/>
        <c:majorTickMark val="out"/>
        <c:minorTickMark val="none"/>
        <c:tickLblPos val="nextTo"/>
        <c:crossAx val="60750464"/>
        <c:crosses val="autoZero"/>
        <c:auto val="1"/>
        <c:lblAlgn val="ctr"/>
        <c:lblOffset val="100"/>
        <c:noMultiLvlLbl val="0"/>
      </c:catAx>
      <c:valAx>
        <c:axId val="607504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07489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b="1" i="0" baseline="0" dirty="0">
                <a:effectLst/>
              </a:rPr>
              <a:t>Финансирование по направлениям </a:t>
            </a:r>
            <a:r>
              <a:rPr lang="ru-RU" sz="1400" b="1" i="0" baseline="0" dirty="0" smtClean="0">
                <a:effectLst/>
              </a:rPr>
              <a:t>в </a:t>
            </a:r>
            <a:r>
              <a:rPr lang="ru-RU" sz="1400" b="1" i="0" baseline="0" dirty="0">
                <a:effectLst/>
              </a:rPr>
              <a:t>рамках муниципальной программы, млн. руб.</a:t>
            </a:r>
            <a:endParaRPr lang="ru-RU" sz="140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Лист1!$D$2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(Лист1!$B$7;Лист1!$B$9:$B$10)</c:f>
              <c:strCache>
                <c:ptCount val="3"/>
                <c:pt idx="0">
                  <c:v>Развитие автомобильных дорог</c:v>
                </c:pt>
                <c:pt idx="1">
                  <c:v>Ремонт автомобильных дорог </c:v>
                </c:pt>
                <c:pt idx="2">
                  <c:v>Содержание  автомобильных дорог</c:v>
                </c:pt>
              </c:strCache>
            </c:strRef>
          </c:cat>
          <c:val>
            <c:numRef>
              <c:f>(Лист1!$D$7;Лист1!$D$9:$D$10)</c:f>
              <c:numCache>
                <c:formatCode>#,##0.0</c:formatCode>
                <c:ptCount val="3"/>
                <c:pt idx="0">
                  <c:v>33</c:v>
                </c:pt>
                <c:pt idx="1">
                  <c:v>327.5</c:v>
                </c:pt>
                <c:pt idx="2">
                  <c:v>400.2</c:v>
                </c:pt>
              </c:numCache>
            </c:numRef>
          </c:val>
        </c:ser>
        <c:ser>
          <c:idx val="2"/>
          <c:order val="1"/>
          <c:tx>
            <c:strRef>
              <c:f>Лист1!$E$2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(Лист1!$B$7;Лист1!$B$9:$B$10)</c:f>
              <c:strCache>
                <c:ptCount val="3"/>
                <c:pt idx="0">
                  <c:v>Развитие автомобильных дорог</c:v>
                </c:pt>
                <c:pt idx="1">
                  <c:v>Ремонт автомобильных дорог </c:v>
                </c:pt>
                <c:pt idx="2">
                  <c:v>Содержание  автомобильных дорог</c:v>
                </c:pt>
              </c:strCache>
            </c:strRef>
          </c:cat>
          <c:val>
            <c:numRef>
              <c:f>(Лист1!$E$7;Лист1!$E$9:$E$10)</c:f>
              <c:numCache>
                <c:formatCode>#,##0.0</c:formatCode>
                <c:ptCount val="3"/>
                <c:pt idx="0">
                  <c:v>243.2</c:v>
                </c:pt>
                <c:pt idx="1">
                  <c:v>118.9</c:v>
                </c:pt>
                <c:pt idx="2">
                  <c:v>1616.1</c:v>
                </c:pt>
              </c:numCache>
            </c:numRef>
          </c:val>
        </c:ser>
        <c:ser>
          <c:idx val="3"/>
          <c:order val="2"/>
          <c:tx>
            <c:strRef>
              <c:f>Лист1!$F$2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(Лист1!$B$7;Лист1!$B$9:$B$10)</c:f>
              <c:strCache>
                <c:ptCount val="3"/>
                <c:pt idx="0">
                  <c:v>Развитие автомобильных дорог</c:v>
                </c:pt>
                <c:pt idx="1">
                  <c:v>Ремонт автомобильных дорог </c:v>
                </c:pt>
                <c:pt idx="2">
                  <c:v>Содержание  автомобильных дорог</c:v>
                </c:pt>
              </c:strCache>
            </c:strRef>
          </c:cat>
          <c:val>
            <c:numRef>
              <c:f>(Лист1!$F$7;Лист1!$F$9:$F$10)</c:f>
              <c:numCache>
                <c:formatCode>#,##0.0</c:formatCode>
                <c:ptCount val="3"/>
                <c:pt idx="0">
                  <c:v>457.50850000000003</c:v>
                </c:pt>
                <c:pt idx="1">
                  <c:v>87.877099999999999</c:v>
                </c:pt>
                <c:pt idx="2">
                  <c:v>1299.2962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3392000"/>
        <c:axId val="83393536"/>
      </c:barChart>
      <c:catAx>
        <c:axId val="833920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3393536"/>
        <c:crosses val="autoZero"/>
        <c:auto val="1"/>
        <c:lblAlgn val="ctr"/>
        <c:lblOffset val="100"/>
        <c:noMultiLvlLbl val="0"/>
      </c:catAx>
      <c:valAx>
        <c:axId val="8339353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339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663866039091478"/>
          <c:y val="0.41867296547776306"/>
          <c:w val="0.10336133960908518"/>
          <c:h val="0.3055164417970128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fld id="{FC341A16-0235-4323-9D60-589ABCBF75AB}" type="datetime1">
              <a:rPr lang="ru-RU"/>
              <a:pPr>
                <a:defRPr/>
              </a:pPr>
              <a:t>02.07.2018</a:t>
            </a:fld>
            <a:endParaRPr/>
          </a:p>
        </p:txBody>
      </p:sp>
      <p:sp>
        <p:nvSpPr>
          <p:cNvPr id="16388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fld id="{9FCC5836-4184-4208-B87C-E954ABBBA78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07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BA51-F3AA-4292-BA32-3B9E83960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048C-8019-4298-8534-7DA870DCF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5744-9AC1-499E-89A6-E89F91C26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A9AB-9066-413A-BC90-C89A192F9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8CF9-8055-4117-80A9-240C3506B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AEA1-8F8C-4820-BFC9-55FA7FA68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F209-FB9C-4B20-BC40-5DA3A55A9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0373-2103-4DB1-9C4E-DB296AC57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C4C6-5F4F-4286-8D98-E377D2417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651B3-D36E-4F9F-BE21-8622C4C95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ED81F-F429-493B-8A29-F7151FCC0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77E236-59DC-4264-A22E-123A4C91B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rezentacia-voronez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357166"/>
            <a:ext cx="2571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городского</a:t>
            </a:r>
          </a:p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округа 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Воронеж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43636" y="357166"/>
            <a:ext cx="30003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Управление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 дорожного  хозяйства</a:t>
            </a:r>
            <a:endParaRPr lang="ru-RU" sz="1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04" y="981298"/>
            <a:ext cx="9144000" cy="4876594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i="1" dirty="0" smtClean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4000" b="1" i="1" dirty="0" smtClean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О ходе  выполнения ремонтных работ на УДС городского округа </a:t>
            </a:r>
            <a:r>
              <a:rPr lang="ru-RU" altLang="ru-RU" sz="4000" b="1" i="1" dirty="0" smtClean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»</a:t>
            </a:r>
            <a:endParaRPr lang="ru-RU" sz="4000" i="1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4469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06232" y="5857892"/>
            <a:ext cx="2971904" cy="73866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 УПРАВЛЕНИЯ</a:t>
            </a:r>
          </a:p>
          <a:p>
            <a:pPr algn="ctr"/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ДОРОЖНОГО ХОЗЯЙСТВА</a:t>
            </a:r>
          </a:p>
          <a:p>
            <a:pPr algn="ctr"/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О.В. КОТОВ</a:t>
            </a:r>
            <a:endParaRPr lang="ru-RU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95536" y="1844824"/>
            <a:ext cx="8424936" cy="2448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7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hangingPunct="0"/>
            <a:endParaRPr lang="ru-RU" sz="3600" b="1" dirty="0" smtClean="0">
              <a:solidFill>
                <a:srgbClr val="FF0000"/>
              </a:solidFill>
              <a:latin typeface="Impact" pitchFamily="34" charset="0"/>
              <a:cs typeface="Times New Roman" pitchFamily="18" charset="0"/>
            </a:endParaRPr>
          </a:p>
          <a:p>
            <a:pPr algn="ctr"/>
            <a:endParaRPr lang="ru-RU" sz="3600" b="1" kern="10" dirty="0">
              <a:ln/>
              <a:solidFill>
                <a:srgbClr val="C0000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0" y="0"/>
            <a:ext cx="8388424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дорожно-ремонтных мероприятий в 2018 году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сравнении с предшествующими годами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71746" y="798254"/>
            <a:ext cx="4229107" cy="2254240"/>
            <a:chOff x="178879" y="1052736"/>
            <a:chExt cx="4761459" cy="28065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82583" y="1499484"/>
              <a:ext cx="2505522" cy="5760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3 </a:t>
              </a:r>
              <a:r>
                <a:rPr lang="ru-RU" sz="1600" dirty="0"/>
                <a:t>млрд</a:t>
              </a:r>
              <a:r>
                <a:rPr lang="ru-RU" dirty="0"/>
                <a:t>. </a:t>
              </a:r>
              <a:r>
                <a:rPr lang="ru-RU" dirty="0" smtClean="0"/>
                <a:t>448 </a:t>
              </a:r>
              <a:r>
                <a:rPr lang="ru-RU" dirty="0"/>
                <a:t>млн. руб.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82583" y="1052736"/>
              <a:ext cx="2505522" cy="459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2018 год</a:t>
              </a:r>
              <a:endParaRPr lang="ru-RU" dirty="0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>
              <a:off x="1583668" y="2060849"/>
              <a:ext cx="108014" cy="39604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3351108" y="2075548"/>
              <a:ext cx="108012" cy="39604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2558344" y="3271625"/>
              <a:ext cx="2381994" cy="5760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1</a:t>
              </a:r>
              <a:r>
                <a:rPr lang="ru-RU" sz="1400" dirty="0" smtClean="0"/>
                <a:t> </a:t>
              </a:r>
              <a:r>
                <a:rPr lang="ru-RU" sz="1400" dirty="0"/>
                <a:t>млрд. </a:t>
              </a:r>
              <a:r>
                <a:rPr lang="ru-RU" sz="1400" dirty="0" smtClean="0"/>
                <a:t>851 </a:t>
              </a:r>
              <a:r>
                <a:rPr lang="ru-RU" sz="1400" dirty="0"/>
                <a:t>млн. руб. 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20028" y="3283193"/>
              <a:ext cx="2145484" cy="5760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1 млрд. </a:t>
              </a:r>
              <a:r>
                <a:rPr lang="ru-RU" sz="1400" dirty="0" smtClean="0"/>
                <a:t>597 млн</a:t>
              </a:r>
              <a:r>
                <a:rPr lang="ru-RU" sz="1400" dirty="0"/>
                <a:t>. руб.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86633" y="2567869"/>
              <a:ext cx="2186632" cy="574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МП «Развитие транспортной системы»</a:t>
              </a:r>
              <a:endParaRPr lang="ru-RU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8879" y="2452916"/>
              <a:ext cx="2186632" cy="804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Приоритетный проект «Безопасные и качественные дороги»</a:t>
              </a:r>
              <a:endParaRPr lang="ru-RU" sz="1200" dirty="0"/>
            </a:p>
          </p:txBody>
        </p:sp>
      </p:grp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893569"/>
              </p:ext>
            </p:extLst>
          </p:nvPr>
        </p:nvGraphicFramePr>
        <p:xfrm>
          <a:off x="4800643" y="778997"/>
          <a:ext cx="3995793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74422"/>
              </p:ext>
            </p:extLst>
          </p:nvPr>
        </p:nvGraphicFramePr>
        <p:xfrm>
          <a:off x="1162050" y="3422502"/>
          <a:ext cx="6819900" cy="330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52953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25" y="864390"/>
            <a:ext cx="4369128" cy="273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yuyugermanova\AppData\Local\Microsoft\Windows\Temporary Internet Files\Content.Outlook\KYFLUT9Z\IMG_14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22"/>
          <a:stretch/>
        </p:blipFill>
        <p:spPr bwMode="auto">
          <a:xfrm>
            <a:off x="107506" y="3542046"/>
            <a:ext cx="4489388" cy="30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0" y="0"/>
            <a:ext cx="8388424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в рамках ФЦП «Безопасные и качественные дороги»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5" y="6237811"/>
            <a:ext cx="448938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л. Брусилова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64390"/>
            <a:ext cx="4913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Предусмотрена замена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,5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м</a:t>
            </a:r>
            <a:r>
              <a:rPr lang="ru-RU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верхнего слоя дорожного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ремонте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улиц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 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 на 55 улицах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ведутся работы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18-и улицах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49%.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Оплачено 4 объекта.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Передано на оплату 5 объектов.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45109" y="6237811"/>
            <a:ext cx="406105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Проспект Труда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74025" y="3305871"/>
            <a:ext cx="4369128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</a:t>
            </a:r>
            <a:r>
              <a:rPr lang="ru-RU" sz="1600" dirty="0" smtClean="0"/>
              <a:t>л. Бурденко </a:t>
            </a:r>
            <a:endParaRPr lang="ru-RU" sz="1600" dirty="0"/>
          </a:p>
        </p:txBody>
      </p:sp>
      <p:sp>
        <p:nvSpPr>
          <p:cNvPr id="26" name="Овал 25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80" y="3711432"/>
            <a:ext cx="4328879" cy="288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677280" y="6253200"/>
            <a:ext cx="4369128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</a:t>
            </a:r>
            <a:r>
              <a:rPr lang="ru-RU" sz="1600" dirty="0" smtClean="0"/>
              <a:t>л. Героев Стратосферы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01178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0" y="0"/>
            <a:ext cx="8388424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УДС по МП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системы»</a:t>
            </a:r>
          </a:p>
        </p:txBody>
      </p:sp>
      <p:sp>
        <p:nvSpPr>
          <p:cNvPr id="26" name="Овал 25"/>
          <p:cNvSpPr/>
          <p:nvPr/>
        </p:nvSpPr>
        <p:spPr>
          <a:xfrm>
            <a:off x="8489329" y="6597352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53"/>
          <a:stretch/>
        </p:blipFill>
        <p:spPr bwMode="auto">
          <a:xfrm>
            <a:off x="311118" y="857091"/>
            <a:ext cx="4255203" cy="260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6797" y="3297805"/>
            <a:ext cx="4250640" cy="3363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</a:t>
            </a:r>
            <a:r>
              <a:rPr lang="ru-RU" sz="1600" dirty="0" smtClean="0"/>
              <a:t>л. </a:t>
            </a:r>
            <a:r>
              <a:rPr lang="ru-RU" sz="1600" dirty="0" err="1" smtClean="0"/>
              <a:t>Белостокская</a:t>
            </a: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90" b="-1"/>
          <a:stretch/>
        </p:blipFill>
        <p:spPr bwMode="auto">
          <a:xfrm>
            <a:off x="311118" y="3784744"/>
            <a:ext cx="4255203" cy="276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1118" y="6290375"/>
            <a:ext cx="4255203" cy="3363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</a:t>
            </a:r>
            <a:r>
              <a:rPr lang="ru-RU" sz="1600" dirty="0" smtClean="0"/>
              <a:t>л. Бархатный бугор</a:t>
            </a:r>
            <a:endParaRPr lang="ru-RU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76" b="24570"/>
          <a:stretch/>
        </p:blipFill>
        <p:spPr bwMode="auto">
          <a:xfrm>
            <a:off x="4792993" y="873543"/>
            <a:ext cx="4100974" cy="256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792994" y="3261244"/>
            <a:ext cx="4100974" cy="3363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</a:t>
            </a:r>
            <a:r>
              <a:rPr lang="ru-RU" sz="1600" dirty="0" smtClean="0"/>
              <a:t>л. Веры Фигнер</a:t>
            </a:r>
            <a:endParaRPr lang="ru-RU" sz="1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67"/>
          <a:stretch/>
        </p:blipFill>
        <p:spPr bwMode="auto">
          <a:xfrm>
            <a:off x="4792994" y="3736729"/>
            <a:ext cx="4100973" cy="281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92994" y="6215713"/>
            <a:ext cx="4100974" cy="3363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</a:t>
            </a:r>
            <a:r>
              <a:rPr lang="ru-RU" sz="1600" dirty="0" smtClean="0"/>
              <a:t>л. Некрасова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76516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r="13344" b="6819"/>
          <a:stretch/>
        </p:blipFill>
        <p:spPr bwMode="auto">
          <a:xfrm>
            <a:off x="4708480" y="852504"/>
            <a:ext cx="4225819" cy="282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11226" r="17042" b="23166"/>
          <a:stretch/>
        </p:blipFill>
        <p:spPr bwMode="auto">
          <a:xfrm>
            <a:off x="300843" y="3817695"/>
            <a:ext cx="4280057" cy="276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3" y="853645"/>
            <a:ext cx="4257693" cy="278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yuyugermanova\Desktop\фото 2018\работа МВК  - 04.05.2018 -пер. Бабушкина и ул. Цимлянская\IMG_127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1" r="6077" b="10517"/>
          <a:stretch/>
        </p:blipFill>
        <p:spPr bwMode="auto">
          <a:xfrm>
            <a:off x="4708480" y="3842409"/>
            <a:ext cx="4246059" cy="27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27112" y="0"/>
            <a:ext cx="8433320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Нанесение горизонтальной дорожной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разметки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797" y="3297805"/>
            <a:ext cx="4250640" cy="3363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</a:t>
            </a:r>
            <a:r>
              <a:rPr lang="ru-RU" sz="1600" dirty="0" smtClean="0"/>
              <a:t>л. Бурденко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09744" y="6265206"/>
            <a:ext cx="426225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</a:t>
            </a:r>
            <a:r>
              <a:rPr lang="ru-RU" sz="1600" dirty="0" smtClean="0"/>
              <a:t>л. Дубовая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08480" y="6265206"/>
            <a:ext cx="424606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ул. Менделеева</a:t>
            </a:r>
            <a:endParaRPr lang="ru-RU" sz="1600" dirty="0"/>
          </a:p>
        </p:txBody>
      </p:sp>
      <p:sp>
        <p:nvSpPr>
          <p:cNvPr id="26" name="Овал 25"/>
          <p:cNvSpPr/>
          <p:nvPr/>
        </p:nvSpPr>
        <p:spPr>
          <a:xfrm>
            <a:off x="8460432" y="6597352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08480" y="3341650"/>
            <a:ext cx="4246058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а/д вдоль р. Песчанка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4299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DDEBCF"/>
            </a:gs>
            <a:gs pos="95000">
              <a:srgbClr val="9CB86E"/>
            </a:gs>
            <a:gs pos="100000">
              <a:srgbClr val="156B13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27112" y="0"/>
            <a:ext cx="8433320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межведомственной комиссии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460432" y="6597352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" y="908719"/>
            <a:ext cx="2106236" cy="2808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" b="7665"/>
          <a:stretch/>
        </p:blipFill>
        <p:spPr bwMode="auto">
          <a:xfrm>
            <a:off x="52637" y="3869355"/>
            <a:ext cx="4303340" cy="276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20" y="904157"/>
            <a:ext cx="2109657" cy="281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4156"/>
            <a:ext cx="4269896" cy="569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226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DDEBCF"/>
            </a:gs>
            <a:gs pos="95000">
              <a:srgbClr val="9CB86E"/>
            </a:gs>
            <a:gs pos="100000">
              <a:srgbClr val="156B13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7112" y="0"/>
            <a:ext cx="8433320" cy="6804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еконструкции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развязки на пересечении  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Антонова-Овсеенко –   ул. 9 Января – ул. Героев Сибиряков</a:t>
            </a:r>
          </a:p>
        </p:txBody>
      </p:sp>
      <p:sp>
        <p:nvSpPr>
          <p:cNvPr id="37" name="Rectangle 15097"/>
          <p:cNvSpPr/>
          <p:nvPr/>
        </p:nvSpPr>
        <p:spPr>
          <a:xfrm>
            <a:off x="7458630" y="2758836"/>
            <a:ext cx="37795" cy="1675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>
                <a:solidFill>
                  <a:srgbClr val="FF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ru-RU" sz="110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4" name="Rectangle 150763"/>
          <p:cNvSpPr/>
          <p:nvPr/>
        </p:nvSpPr>
        <p:spPr>
          <a:xfrm>
            <a:off x="4245197" y="3218056"/>
            <a:ext cx="34153" cy="1513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ru-RU" sz="110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7" name="Rectangle 15111"/>
          <p:cNvSpPr/>
          <p:nvPr/>
        </p:nvSpPr>
        <p:spPr>
          <a:xfrm>
            <a:off x="5860812" y="3453753"/>
            <a:ext cx="34153" cy="1513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>
                <a:solidFill>
                  <a:srgbClr val="FF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ru-RU" sz="110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9" name="Shape 202304"/>
          <p:cNvSpPr/>
          <p:nvPr/>
        </p:nvSpPr>
        <p:spPr>
          <a:xfrm>
            <a:off x="1601787" y="3571363"/>
            <a:ext cx="8222" cy="8222"/>
          </a:xfrm>
          <a:custGeom>
            <a:avLst/>
            <a:gdLst/>
            <a:ahLst/>
            <a:cxnLst/>
            <a:rect l="0" t="0" r="0" b="0"/>
            <a:pathLst>
              <a:path w="9144" h="9144">
                <a:moveTo>
                  <a:pt x="0" y="0"/>
                </a:moveTo>
                <a:lnTo>
                  <a:pt x="9144" y="0"/>
                </a:lnTo>
                <a:lnTo>
                  <a:pt x="9144" y="9144"/>
                </a:lnTo>
                <a:lnTo>
                  <a:pt x="0" y="9144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53" name="Rectangle 15119"/>
          <p:cNvSpPr/>
          <p:nvPr/>
        </p:nvSpPr>
        <p:spPr>
          <a:xfrm>
            <a:off x="1699086" y="3579439"/>
            <a:ext cx="45537" cy="20182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>
                <a:solidFill>
                  <a:srgbClr val="FF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ru-RU" sz="110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54" name="Shape 202308"/>
          <p:cNvSpPr/>
          <p:nvPr/>
        </p:nvSpPr>
        <p:spPr>
          <a:xfrm>
            <a:off x="1601787" y="3757730"/>
            <a:ext cx="8222" cy="8222"/>
          </a:xfrm>
          <a:custGeom>
            <a:avLst/>
            <a:gdLst/>
            <a:ahLst/>
            <a:cxnLst/>
            <a:rect l="0" t="0" r="0" b="0"/>
            <a:pathLst>
              <a:path w="9144" h="9144">
                <a:moveTo>
                  <a:pt x="0" y="0"/>
                </a:moveTo>
                <a:lnTo>
                  <a:pt x="9144" y="0"/>
                </a:lnTo>
                <a:lnTo>
                  <a:pt x="9144" y="9144"/>
                </a:lnTo>
                <a:lnTo>
                  <a:pt x="0" y="9144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56" name="Shape 202310"/>
          <p:cNvSpPr/>
          <p:nvPr/>
        </p:nvSpPr>
        <p:spPr>
          <a:xfrm>
            <a:off x="7536740" y="3757730"/>
            <a:ext cx="8222" cy="8222"/>
          </a:xfrm>
          <a:custGeom>
            <a:avLst/>
            <a:gdLst/>
            <a:ahLst/>
            <a:cxnLst/>
            <a:rect l="0" t="0" r="0" b="0"/>
            <a:pathLst>
              <a:path w="9144" h="9144">
                <a:moveTo>
                  <a:pt x="0" y="0"/>
                </a:moveTo>
                <a:lnTo>
                  <a:pt x="9144" y="0"/>
                </a:lnTo>
                <a:lnTo>
                  <a:pt x="9144" y="9144"/>
                </a:lnTo>
                <a:lnTo>
                  <a:pt x="0" y="9144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904162" y="6810375"/>
            <a:ext cx="73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3357563" y="348773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Rectangle 49"/>
          <p:cNvSpPr>
            <a:spLocks noChangeArrowheads="1"/>
          </p:cNvSpPr>
          <p:nvPr/>
        </p:nvSpPr>
        <p:spPr bwMode="auto">
          <a:xfrm>
            <a:off x="3357563" y="363696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Rectangle 52"/>
          <p:cNvSpPr>
            <a:spLocks noChangeArrowheads="1"/>
          </p:cNvSpPr>
          <p:nvPr/>
        </p:nvSpPr>
        <p:spPr bwMode="auto">
          <a:xfrm>
            <a:off x="3357563" y="3641725"/>
            <a:ext cx="6350" cy="2597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Rectangle 86"/>
          <p:cNvSpPr>
            <a:spLocks noChangeArrowheads="1"/>
          </p:cNvSpPr>
          <p:nvPr/>
        </p:nvSpPr>
        <p:spPr bwMode="auto">
          <a:xfrm>
            <a:off x="3357563" y="6238875"/>
            <a:ext cx="6350" cy="663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Rectangle 87"/>
          <p:cNvSpPr>
            <a:spLocks noChangeArrowheads="1"/>
          </p:cNvSpPr>
          <p:nvPr/>
        </p:nvSpPr>
        <p:spPr bwMode="auto">
          <a:xfrm>
            <a:off x="3357563" y="6902450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460432" y="6597352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7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94" b="5536"/>
          <a:stretch/>
        </p:blipFill>
        <p:spPr bwMode="auto">
          <a:xfrm rot="5400000">
            <a:off x="1608023" y="257407"/>
            <a:ext cx="5927954" cy="698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4168" y="92765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</a:t>
            </a:r>
            <a:r>
              <a:rPr lang="ru-RU" sz="1200" dirty="0" smtClean="0"/>
              <a:t>. Семилуки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255444" y="6324084"/>
            <a:ext cx="2132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</a:t>
            </a:r>
            <a:r>
              <a:rPr lang="ru-RU" sz="1200" dirty="0" smtClean="0"/>
              <a:t>л. Антонова-Овсеенко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978856" y="6421586"/>
            <a:ext cx="1264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</a:t>
            </a:r>
            <a:r>
              <a:rPr lang="ru-RU" sz="1200" dirty="0" smtClean="0"/>
              <a:t>л. 9  Января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77441" y="2132856"/>
            <a:ext cx="1866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</a:t>
            </a:r>
            <a:r>
              <a:rPr lang="ru-RU" sz="1200" dirty="0" smtClean="0"/>
              <a:t>л. Героев Сибиряков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720735" y="3612119"/>
            <a:ext cx="1011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съезд 3-3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123728" y="2758836"/>
            <a:ext cx="1011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съезд 2-2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2406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3934" y="0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4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Овал 25"/>
          <p:cNvSpPr/>
          <p:nvPr/>
        </p:nvSpPr>
        <p:spPr>
          <a:xfrm>
            <a:off x="8460432" y="6597352"/>
            <a:ext cx="683568" cy="2606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492896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13615</TotalTime>
  <Words>283</Words>
  <Application>Microsoft Office PowerPoint</Application>
  <PresentationFormat>Экран (4:3)</PresentationFormat>
  <Paragraphs>74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Германова Ю.Ю.</dc:creator>
  <cp:lastModifiedBy>Деревянкин М.Н.</cp:lastModifiedBy>
  <cp:revision>981</cp:revision>
  <cp:lastPrinted>2018-06-28T15:00:00Z</cp:lastPrinted>
  <dcterms:created xsi:type="dcterms:W3CDTF">1601-01-01T00:00:00Z</dcterms:created>
  <dcterms:modified xsi:type="dcterms:W3CDTF">2018-07-02T12:13:51Z</dcterms:modified>
</cp:coreProperties>
</file>