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91" r:id="rId2"/>
    <p:sldId id="457" r:id="rId3"/>
    <p:sldId id="573" r:id="rId4"/>
    <p:sldId id="478" r:id="rId5"/>
    <p:sldId id="546" r:id="rId6"/>
    <p:sldId id="453" r:id="rId7"/>
    <p:sldId id="455" r:id="rId8"/>
    <p:sldId id="465" r:id="rId9"/>
    <p:sldId id="550" r:id="rId10"/>
    <p:sldId id="583" r:id="rId11"/>
    <p:sldId id="579" r:id="rId12"/>
    <p:sldId id="556" r:id="rId13"/>
    <p:sldId id="557" r:id="rId14"/>
    <p:sldId id="554" r:id="rId15"/>
    <p:sldId id="567" r:id="rId16"/>
    <p:sldId id="543" r:id="rId17"/>
    <p:sldId id="535" r:id="rId18"/>
    <p:sldId id="494" r:id="rId19"/>
    <p:sldId id="588" r:id="rId20"/>
    <p:sldId id="589" r:id="rId21"/>
    <p:sldId id="590" r:id="rId22"/>
    <p:sldId id="591" r:id="rId23"/>
    <p:sldId id="536" r:id="rId24"/>
    <p:sldId id="537" r:id="rId25"/>
    <p:sldId id="538" r:id="rId26"/>
    <p:sldId id="539" r:id="rId27"/>
    <p:sldId id="570" r:id="rId28"/>
    <p:sldId id="578" r:id="rId29"/>
    <p:sldId id="572" r:id="rId30"/>
    <p:sldId id="577" r:id="rId31"/>
    <p:sldId id="542" r:id="rId32"/>
    <p:sldId id="562" r:id="rId33"/>
    <p:sldId id="580" r:id="rId34"/>
    <p:sldId id="503" r:id="rId35"/>
    <p:sldId id="517" r:id="rId36"/>
    <p:sldId id="581" r:id="rId37"/>
    <p:sldId id="584" r:id="rId38"/>
    <p:sldId id="587" r:id="rId39"/>
    <p:sldId id="320" r:id="rId40"/>
    <p:sldId id="592" r:id="rId4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CB548F-49DC-488D-9CFC-8166682BF423}">
          <p14:sldIdLst>
            <p14:sldId id="491"/>
            <p14:sldId id="457"/>
            <p14:sldId id="573"/>
            <p14:sldId id="478"/>
            <p14:sldId id="546"/>
            <p14:sldId id="453"/>
            <p14:sldId id="455"/>
            <p14:sldId id="465"/>
            <p14:sldId id="550"/>
            <p14:sldId id="583"/>
            <p14:sldId id="579"/>
            <p14:sldId id="556"/>
            <p14:sldId id="557"/>
            <p14:sldId id="554"/>
            <p14:sldId id="567"/>
            <p14:sldId id="543"/>
            <p14:sldId id="535"/>
            <p14:sldId id="494"/>
            <p14:sldId id="588"/>
            <p14:sldId id="589"/>
            <p14:sldId id="590"/>
            <p14:sldId id="591"/>
            <p14:sldId id="536"/>
            <p14:sldId id="537"/>
            <p14:sldId id="538"/>
            <p14:sldId id="539"/>
            <p14:sldId id="570"/>
            <p14:sldId id="578"/>
            <p14:sldId id="572"/>
            <p14:sldId id="577"/>
            <p14:sldId id="542"/>
            <p14:sldId id="562"/>
            <p14:sldId id="580"/>
            <p14:sldId id="503"/>
            <p14:sldId id="517"/>
            <p14:sldId id="581"/>
            <p14:sldId id="584"/>
            <p14:sldId id="587"/>
            <p14:sldId id="320"/>
            <p14:sldId id="592"/>
          </p14:sldIdLst>
        </p14:section>
        <p14:section name="Раздел без заголовка" id="{018EAA74-E335-4F36-95F7-1B3E39B3182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24A"/>
    <a:srgbClr val="44693B"/>
    <a:srgbClr val="456800"/>
    <a:srgbClr val="669900"/>
    <a:srgbClr val="84C77B"/>
    <a:srgbClr val="D3E0B6"/>
    <a:srgbClr val="5C8A00"/>
    <a:srgbClr val="BEE395"/>
    <a:srgbClr val="AF423F"/>
    <a:srgbClr val="DDF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2644" autoAdjust="0"/>
    <p:restoredTop sz="94994" autoAdjust="0"/>
  </p:normalViewPr>
  <p:slideViewPr>
    <p:cSldViewPr>
      <p:cViewPr>
        <p:scale>
          <a:sx n="87" d="100"/>
          <a:sy n="87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706" y="-102"/>
      </p:cViewPr>
      <p:guideLst>
        <p:guide orient="horz" pos="3155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2550" tIns="46275" rIns="92550" bIns="4627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2550" tIns="46275" rIns="92550" bIns="46275" rtlCol="0"/>
          <a:lstStyle>
            <a:lvl1pPr algn="r">
              <a:defRPr sz="1200"/>
            </a:lvl1pPr>
          </a:lstStyle>
          <a:p>
            <a:fld id="{D3AF395C-102B-4248-B6DF-A6BDDC02ED19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0" tIns="46275" rIns="92550" bIns="4627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8" y="4759643"/>
            <a:ext cx="5510530" cy="4509135"/>
          </a:xfrm>
          <a:prstGeom prst="rect">
            <a:avLst/>
          </a:prstGeom>
        </p:spPr>
        <p:txBody>
          <a:bodyPr vert="horz" lIns="92550" tIns="46275" rIns="92550" bIns="4627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2550" tIns="46275" rIns="92550" bIns="4627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2550" tIns="46275" rIns="92550" bIns="46275" rtlCol="0" anchor="b"/>
          <a:lstStyle>
            <a:lvl1pPr algn="r">
              <a:defRPr sz="1200"/>
            </a:lvl1pPr>
          </a:lstStyle>
          <a:p>
            <a:fld id="{0007D126-1CFD-4A97-AF46-1738C1119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5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Уважаемый </a:t>
            </a:r>
          </a:p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Вадим Юрьевич, Владимир Федорович!</a:t>
            </a:r>
          </a:p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Уважаемые присутствующие!</a:t>
            </a:r>
          </a:p>
          <a:p>
            <a:pPr algn="ctr"/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Представляю Вашему вниманию доклад о реализации проектов по благоустройству на территории Советского района в 2018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31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51093" y="4780675"/>
            <a:ext cx="6002951" cy="4509135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 выполнения работ по расселению и демонтажу многоквартирного дома № 117 по ул. 9 Января, управой района с прошлого года велись работы по благоустройству освободившейся территории. В 2018 году завершены работы по благоустройству указанной территории, на которой в настоящее время в целях повышения комфортности среды проживания местного населения обустроен небольшой сквер. 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 поддержке предприятий и организаций района стало возможным реализовать данный проект, используя 490 тыс.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Аналогично скверу «Версаль», после сноса НТО на территории в районе домов № 24, 26 по ул. Ворошилова проведены работы по устройству сквера с разбивкой клумб, устройством мест для отдыха населения. Стоимость выполненных работ ориентировочно составила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315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обращению директора многоуровневого образовательного комплекса № 2, расположенного на ул. Шендрикова (Свердлова Владимира Яковлевича), управой района организованы начавшиеся в 2017 и в текущем году завершенные работы по реконструкции площади перед входом в образовательное учреждение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95743" y="4792540"/>
            <a:ext cx="5510530" cy="4509135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также на территории места проведения торжественных линеек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Завершены работы по озеленению территории конечной остановки общественного транспорта, расположенной на   ул. Мазлумова в микрорайоне Придонской. Общая стоимость работ составила более полумиллиона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 выполнения работ по благоустройству территории лесопарковой зоны сквера «Молодогвардейцев», в текущем году продолжены работы по санитарной обработке деревьев, удалению сухостойных деревьев, представляющих угрозу населению, регулярной санитарной уборке прилегающей территории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Наравне с другими конечными остановками общественного транспорта, на остановке «Перхоровича» на месте снесенного НТО, а также с учетом просьб жителей близлежащих домов, проведены благоустроительные работы по устройству зоны отдыха. На оставшийся летний период запланированы работы по установке лавочек и урн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Наравне с центральной частью района, мероприятия по благоустройству не обходят стороной отдельные городские микрорайоны. Так, в настоящее время рассматривается вопрос об устройстве газона на территории микрорайона Придонской, в месте установки памятной доски имени летчика Артюши Оганджаняна.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Отдельно должен упомянуть о работах, выполненных на ул. Газовая. После работ, выполненных за счет средств, выделенных управе района на устройство тротуара из бюджета городского округа город Воронеж в 2016 году на участке от ул. 9 Января до пер. Дозорный, в текущем году при поддержке предприятий и организаций района указанный тротуар продолжен до конца ул. Газовая на пересечении с ул. Песчаная в районе жилого комплекса «Скандинавия».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2018 году работы завершены на ориентировочную сумму 230 тыс.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2018 году особое внимание уделено восстановлению изношенных газонных покрытий на основных магистральных улицах района. Начиная с весеннего периода на каждом из запланированных объектов выполнен комплекс работ: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подготовка основания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завоз чернозема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рекультивация грунта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посев газонной травы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последующие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уходные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работы</a:t>
            </a:r>
          </a:p>
          <a:p>
            <a:endParaRPr lang="ru-RU" sz="1600" dirty="0"/>
          </a:p>
          <a:p>
            <a:r>
              <a:rPr lang="ru-RU" sz="1600" dirty="0"/>
              <a:t>Такие работы выполнены по следующим улицам района:</a:t>
            </a:r>
          </a:p>
          <a:p>
            <a:r>
              <a:rPr lang="ru-RU" sz="1600" dirty="0"/>
              <a:t>- ул. Олеко Дундича;</a:t>
            </a:r>
          </a:p>
          <a:p>
            <a:r>
              <a:rPr lang="ru-RU" sz="1600" dirty="0"/>
              <a:t>- ул. Космонавта Комарова;</a:t>
            </a:r>
          </a:p>
          <a:p>
            <a:pPr marL="287493" indent="-287493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Работы по благоустройству территории Советского района проводятся по следующим направлениям:</a:t>
            </a: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Мероприятия по благоустройству территории района, осуществляемые при участии предприятий и организаций, действующих на территории района – партнеров управы;</a:t>
            </a:r>
          </a:p>
          <a:p>
            <a:pPr lvl="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Работы, финансирование которых осуществляется из бюджетов различных уровней (работа МБУ «Комбинат благоустройства Советского района», муниципальная программа «Развитие транспортной системы», Федеральная целевая программа «Безопасные и качественные дороги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Муниципальная программа городского округа город Воронеж «Формирование комфортной городской среды на 2018 – 2022 годы»);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Благоустройство территории района, осуществляемое при участии предприятий и организаций, действующих на территории района – партнеров управы выполняется по следующим направлениям, представленным на слайде: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56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Ул. Южно-Моравская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ул. Путиловская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Ул. Героев Сибиряков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Ул. Ворошилова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ул.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Шендрикова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бульваре Пионеров, ул. Пеше-Стрелецкая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ведется подготовка основания для последующего посева газона.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текущем году особое внимание уделено обеспечению доступной городской среды для маломобильных категорий граждан, в частности устройству пандусов в местах расположения пешеходных переходов.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представленных слайдах отражены самые яркие примеры выполненных работ на пересечении улиц Маршака и Героев Сибиряков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ул. Маршака в районе стадиона «Факел» организован пандус в рамках полной реконструкции прилегающей площади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Также как и на ул. Пеше-Стрелецкая в районе дома 165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также в районе кольца по ул. Пеше-Стрелецкая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Кроме работ по устройству пандусов, выполнены работы по благоустройству территории остановочных комплексов городского общественного транспорта. В качестве ярких примеров выполненных работ хочется отметить остановки, расположенные в микрорайоне Тенистый на                         ул. Васильковая, ул. Чуйская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также на территории центральной части района – на пересечении ул. Комарова и ул. Южно-Моравская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целях улучшения архитектурного облика ул. Олеко Дундича, в 2018 году выполнялись работы по облицовке общеизвестной подпорной стенки, расположенной на указанной улице. В настоящее время осталось выполнить работы по оформлению парапета. После завершения работ ориентировочная сумма средств, затраченных на данный объект, составил 570 тыс.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Первым направлением, на которое хочется обратить внимание, являются работы, начатые  по инициативе управы района в 2017 году и продолженные до полного завершения в текущем году. Вот несколько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примеров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Работы по замене тротуарного покрытия на                       ул. Домостроителей от остановки «Аптека» до                     ул. Ворошилова с рекультивацией газонных территорий и заменой бортового камня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Вместе с тем, на территории парка «Танаис» проведены работы по реконструкции тротуара, берущего начало от ул.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Олеко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Дундича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диагонально в сторону ул. Южно-Моравская.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Вместе с заменой тротуарного покрытия установлены новые скамейки, урны и обустройство газонных территорий. Стоимость материалов и работ составляет 830 тыс.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остановке «Морава» по ул. Пеше-Стрелецкая после сноса НТО проведено благоустройство площадки остановки общественного транспорта.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выполнение работ по благоустройству затрачено           270 тыс.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Другим крупным объектом, в настоящее время находящимся в работе, является сквер в микрорайоне Придонской – сквер «Защитников Родины». Работы включали в себя мероприятия по облицовке круглой клумбы, устройству плиточных пешеходных тротуаров, которые раньше полностью отсутствовали, рекультивации газонных территорий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Работы включали в себя мероприятия по облицовке круглой клумбы, устройству плиточных пешеходных тротуаров, которые раньше полностью отсутствовали, рекультивации газонных территорий.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2017 году управе района был выделен необходимый объем материалов (плитка и поребрик) для реализации данного проекта. За счет бюджетного финансирования запланированы работы по установке элементов детского игрового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оборудования, устройству парковочного кармана, устройству подпорной стенки и ограждения сквера на сумму 1,4 млн.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 счет помощи, оказанной предприятиями и организациями района в текущем году , стала возможной реализация данного проекта. В пересчете на денежное выражение размер оказанной поддержки составил около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800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рамках подготовки территории Советского района к празднованию Дня города по инициативе управы района ведутся работы по реконструкции памятного знака         «Танк Т-34», расположенного на въездной группе в район со стороны Курской трассы. Работы предполагают полную замену подпорной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стенки с использованием облицовочного кирпича,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частичный подсев газонной травы, восстановление разрушенного плиточного мощения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рамках благоустройства территории городских микрорайонов на территории Шилово проведены работы по устройству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пешеходных тротуаров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районе дома 1а по        ул. Междуреченская,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соединяющих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два жилых массива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Кроме вышеназванных объектов и выполняемых работ, в рамках подготовки к Дню города управа района не обошла стороной объекты социальной сферы. Ярким примером благоустройства территории является детское отделение городской поликлиники №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7, расположенное на пересечении ул. Краснозвездная и ул. Южно-Моравская,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территория вокруг которой в настоящее время благоустраивается при поддержке предприятий и организаций района. По предварительным оценкам стоимость выполняемых работ составит 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Учитывая неприглядное состояние остановки общественного транспорта «С/х Тепличный» в микрорайоне Тенистый управой района принято решение о благоустройстве прилегающей к остановке территории. Частично работы финансируются бюджетом городского округа город Воронеж в размере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млн. руб. 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целях завершения архитектурной организации площади силами расположенных в непосредственной близости торговых предприятий проводятся работы по благоустройству на сумму около 300 тыс. руб., высаживаются многолетние цветы вместе с устройством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газона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Дополнительно до управы района доведено 900 тыс. руб. для завершения работ по благоустройству указанной площади.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завершение своего доклада хочется упомянуть о теме, поднятой мною в прошлом году – устройство современного уличного освещения на озелененных территориях общего пользования. Работы, выполненные в 2017 году найдут свое продолжение в текущем году на территории сквера «Согласия и примирения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и сквера 70-й школы.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настоящее время подготовлена схема расстановки новых опор освещения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Комплексное благоустройство территории ул. Героев Сибиряков, начавшееся в 2017 году  с реконструкции разделительной полосы (на месте бывших трамвайных путей) от ул. Матросова до кольцевой развязки на                  ул. Пеше-Стрелецкая с обустройством новых пешеходных дорожек, подходов к пешеходным переходам, с устройством пандусов для маломобильной категории граждан, продолжено в текущем году.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Выполнены работы по озеленению прилегающей территории, а именно выполнена разбивка новых газонов, а также восстановление существовавших ранее, но утративших декоративный вид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целях повышения комфортности проживания населения обеспечена пешеходная доступность  от жилой зоны до остановки общественного транспорта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Организованы и выполнены работы по благоустройству территории, прилегающей к остановке общественного транспорта «Курчатова» после сноса нестационарного торгового объекта.  Выполнено новое плиточное мощение, проведено озеленение территории и обустроен лестничный марш от пешеходной дорожки, ведущей в жилой массив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Масштабные строительные работы, начало которым было положено в 2017 году, в текущем завершены выполнением работ по посадке декоративных кустарников, саженцев культурных пород деревьев, установкой малых архитектурных форм в виде скамеек и урн.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Хочется обратить Ваше внимание, что перечисленный комплекс работ выполнен после демонтажа нестационарного торгового объекта, ранее установленного на указанном месте.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Общая стоимость работ составила  около 500  тыс.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4AEC7-53FD-4DA1-8F14-99579B37F093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4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4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4.pn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3.jpeg"/><Relationship Id="rId9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357166"/>
            <a:ext cx="2571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Администрация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городского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округа 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Воронеж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43636" y="357166"/>
            <a:ext cx="3000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Управа Советского района</a:t>
            </a: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г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ородского округа город Воронеж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28670"/>
            <a:ext cx="9144000" cy="5929330"/>
          </a:xfrm>
          <a:prstGeom prst="rect">
            <a:avLst/>
          </a:prstGeom>
          <a:blipFill dpi="0" rotWithShape="1">
            <a:blip r:embed="rId4" cstate="print">
              <a:alphaModFix amt="4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5857892"/>
            <a:ext cx="5374445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905"/>
                <a:solidFill>
                  <a:srgbClr val="4568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РУКОВОДИТЕЛЬ УПРАВЫ СОВЕТСКОГО РАЙОНА</a:t>
            </a:r>
          </a:p>
          <a:p>
            <a:pPr algn="ctr"/>
            <a:r>
              <a:rPr lang="ru-RU" sz="1400" b="1" dirty="0" smtClean="0">
                <a:ln w="1905"/>
                <a:solidFill>
                  <a:srgbClr val="4568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ГОРОДСКОГО ОКРУГА ГОРОД ВОРОНЕЖ</a:t>
            </a:r>
          </a:p>
          <a:p>
            <a:pPr algn="ctr"/>
            <a:r>
              <a:rPr lang="ru-RU" sz="1400" b="1" dirty="0" smtClean="0">
                <a:ln w="1905"/>
                <a:solidFill>
                  <a:srgbClr val="4568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Times New Roman" pitchFamily="18" charset="0"/>
              </a:rPr>
              <a:t>И.П. АРИСТОВ</a:t>
            </a:r>
            <a:endParaRPr lang="ru-RU" sz="1400" b="1" dirty="0">
              <a:ln w="1905"/>
              <a:solidFill>
                <a:srgbClr val="4568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1000100" y="1844824"/>
            <a:ext cx="7244308" cy="2448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8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kern="10" dirty="0" smtClean="0">
                <a:ln/>
                <a:solidFill>
                  <a:srgbClr val="C00000"/>
                </a:solidFill>
                <a:latin typeface="Impact"/>
              </a:rPr>
              <a:t> </a:t>
            </a:r>
            <a:endParaRPr lang="ru-RU" sz="3600" b="1" kern="10" dirty="0">
              <a:ln/>
              <a:solidFill>
                <a:srgbClr val="C00000"/>
              </a:solidFill>
              <a:latin typeface="Impac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1971997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4693B"/>
                </a:solidFill>
              </a:rPr>
              <a:t>О реализации проектов по благоустройству на территории Советского района городского округа город Воронеж в 2018 году</a:t>
            </a:r>
            <a:endParaRPr lang="ru-RU" sz="2800" b="1" kern="10" dirty="0">
              <a:ln/>
              <a:solidFill>
                <a:srgbClr val="44693B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248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688448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2421" y="792088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10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5936" y="3356995"/>
            <a:ext cx="4320476" cy="32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762235" y="1684546"/>
            <a:ext cx="38969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Продолжены работы по благоустройству общественной зоны.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150 куб.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скамеек – 3 шт.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урн – 2 шт.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газона – 1600 кв. 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95936" y="868349"/>
            <a:ext cx="49656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9 Января,117 </a:t>
            </a:r>
          </a:p>
          <a:p>
            <a:pPr algn="ctr"/>
            <a:r>
              <a:rPr lang="ru-RU" sz="16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(территория после сноса аварийного жилого дома)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59228" y="36603"/>
            <a:ext cx="756084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053016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933336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71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41176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764704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14" y="4000767"/>
            <a:ext cx="3462113" cy="2596585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11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284987"/>
            <a:ext cx="4320476" cy="3240357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778086" y="1556792"/>
            <a:ext cx="3896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14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656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677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250 куб.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газона – 2500 кв. 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61666" y="980728"/>
            <a:ext cx="280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Ворошилова,24,26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27585" y="36603"/>
            <a:ext cx="756084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366" y="1061984"/>
            <a:ext cx="3462113" cy="2727056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716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2294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330338"/>
            <a:ext cx="3570418" cy="2380279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214" y="4078809"/>
            <a:ext cx="3499109" cy="244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3057" y="3284984"/>
            <a:ext cx="4270327" cy="32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12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97" y="27078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57229" y="1198492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«МОК №2»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Шендрикова, 7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1495" y="1935701"/>
            <a:ext cx="3896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ремонту ступеней на главном входе, замена старого асфальтобетонного покрытия на площадке учебного учреждения на новое плиточное покрытие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15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962084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4772" y="836711"/>
            <a:ext cx="8714455" cy="5762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675" y="980728"/>
            <a:ext cx="3356024" cy="25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675" y="3861048"/>
            <a:ext cx="3360369" cy="252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79527" y="1916832"/>
            <a:ext cx="389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83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1700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390 пог. м 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13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96" y="38965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95936" y="1198493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«МОК №2»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ул. Шендрикова, 7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194975"/>
            <a:ext cx="4248472" cy="318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415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7045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83" y="1196752"/>
            <a:ext cx="226264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212605"/>
            <a:ext cx="2224452" cy="1696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213717" y="1850604"/>
            <a:ext cx="3606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498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252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250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400 куб.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стройство газона – 2000 кв.м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14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96" y="38965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68260" y="980728"/>
            <a:ext cx="38962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кр. Придонской, ул. Мазлумова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разворотное кольцо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пассажирского транспорта</a:t>
            </a:r>
          </a:p>
          <a:p>
            <a:pPr algn="ctr"/>
            <a:endParaRPr lang="ru-RU" sz="16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203" y="3501008"/>
            <a:ext cx="4055860" cy="304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259" y="4733312"/>
            <a:ext cx="2630559" cy="197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18" y="3049036"/>
            <a:ext cx="2992062" cy="224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02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155983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15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2231" y="908720"/>
            <a:ext cx="39978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Молодогвардейцев,15л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153" y="1089032"/>
            <a:ext cx="3504000" cy="262800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31852" y="44624"/>
            <a:ext cx="822975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4106" y="3501008"/>
            <a:ext cx="3936326" cy="295224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4005064"/>
            <a:ext cx="3504001" cy="262800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512231" y="1182231"/>
            <a:ext cx="423623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156 пог. м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5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588 кв. м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-установка поребрика – 423 пог. м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-установка скамеек – 10 шт.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урн – </a:t>
            </a:r>
            <a:r>
              <a:rPr lang="ru-RU" sz="135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парковочных карманов –  376  кв. м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освещения – 15 шт. фонарей</a:t>
            </a:r>
          </a:p>
          <a:p>
            <a:r>
              <a:rPr lang="ru-RU" sz="135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детских игровых элементов – 3 шт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755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731948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0666" y="836712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927" y="4041349"/>
            <a:ext cx="3504015" cy="262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19703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31853" y="36603"/>
            <a:ext cx="791208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893" y="4003330"/>
            <a:ext cx="3554706" cy="26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67943" y="1988840"/>
            <a:ext cx="4607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254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94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216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и планировка чернозема –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куб.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осев газона – 400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скамеек, урн – 2 шт. 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7944" y="908720"/>
            <a:ext cx="4826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Перхоровича,2</a:t>
            </a:r>
          </a:p>
          <a:p>
            <a:pPr algn="just"/>
            <a:r>
              <a:rPr lang="ru-RU" sz="1600" b="1" i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целях формирования доступной среды для инвалидов и других маломобильных групп предусмотрены пандусы. </a:t>
            </a:r>
          </a:p>
          <a:p>
            <a:endParaRPr lang="ru-RU" b="1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40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82266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5976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9675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15" y="4005064"/>
            <a:ext cx="3318096" cy="24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355976" y="1755973"/>
            <a:ext cx="3896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284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301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320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200 куб.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планируется устройство газона – 1000 кв.м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17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5028" y="1043444"/>
            <a:ext cx="454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кр. Придонской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тротуара по ул. Оганджаняна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284987"/>
            <a:ext cx="4320476" cy="32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045096" y="38966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3942632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619631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2009" y="801556"/>
            <a:ext cx="8714455" cy="5762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80728"/>
            <a:ext cx="3356024" cy="25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3140970"/>
            <a:ext cx="4320476" cy="32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79527" y="1988840"/>
            <a:ext cx="3896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82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117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63 пог.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18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2506" y="1198493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Тротуар по ул. Газовая,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пер. Дозорный до ул. Песчаная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7861" y="50722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благоустройства объектов, начатое за бюджетное финансирование в 2017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717032"/>
            <a:ext cx="3356024" cy="25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683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17515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2009" y="801556"/>
            <a:ext cx="8714455" cy="5762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80728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1500" y="1699067"/>
            <a:ext cx="2978652" cy="223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040646" y="1789946"/>
            <a:ext cx="285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 газона  – 2500 кв.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19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1952" y="980728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газона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О. Дундича, ул. космонавта Комарова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7861" y="50722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газонных покрытий в 2018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549339"/>
            <a:ext cx="3356024" cy="251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6288" y="3549339"/>
            <a:ext cx="3682660" cy="276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234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1259632" y="2348880"/>
            <a:ext cx="7107782" cy="557174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7" name="Прямоугольник 16"/>
          <p:cNvSpPr/>
          <p:nvPr/>
        </p:nvSpPr>
        <p:spPr>
          <a:xfrm>
            <a:off x="278411" y="956816"/>
            <a:ext cx="8614069" cy="54965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47606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8313" y="168275"/>
            <a:ext cx="7772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971600" y="44624"/>
            <a:ext cx="756084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благоустройства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территории Советского района г. Воронежа в 2018 году</a:t>
            </a:r>
            <a:endParaRPr lang="ru-RU" altLang="ru-RU" sz="2000" b="1" dirty="0">
              <a:solidFill>
                <a:srgbClr val="4469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498" y="-27384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8751346" y="6599086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568" y="4941168"/>
            <a:ext cx="7981680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Благоустройство остановок общественного транспорта.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48032" y="1340768"/>
            <a:ext cx="7960366" cy="576064"/>
            <a:chOff x="204319" y="-1199397"/>
            <a:chExt cx="7832309" cy="1124739"/>
          </a:xfrm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204319" y="-1199397"/>
              <a:ext cx="7793456" cy="9841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374789" y="-1058805"/>
              <a:ext cx="7661839" cy="9841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07115" tIns="0" rIns="207115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Благоустройство тротуаров на территории района. </a:t>
              </a:r>
              <a:endParaRPr lang="ru-RU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Скругленный прямоугольник 36"/>
          <p:cNvSpPr/>
          <p:nvPr/>
        </p:nvSpPr>
        <p:spPr>
          <a:xfrm>
            <a:off x="659824" y="3851246"/>
            <a:ext cx="7920878" cy="8018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6" name="Скругленный прямоугольник 4"/>
          <p:cNvSpPr/>
          <p:nvPr/>
        </p:nvSpPr>
        <p:spPr>
          <a:xfrm>
            <a:off x="762853" y="3923254"/>
            <a:ext cx="7496190" cy="65787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207115" tIns="0" rIns="207115" bIns="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и ремонт тротуаров по обращениям граждан на личном приеме у руководителя управы Советского района городского округа город Воронеж.</a:t>
            </a:r>
            <a:endParaRPr lang="ru-RU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83568" y="2924944"/>
            <a:ext cx="7920878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Благоустройство территории, прилегающей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 торговым объектам после сноса НТО.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83569" y="2132856"/>
            <a:ext cx="7920879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45" name="Скругленный прямоугольник 4"/>
          <p:cNvSpPr/>
          <p:nvPr/>
        </p:nvSpPr>
        <p:spPr>
          <a:xfrm>
            <a:off x="745304" y="2150527"/>
            <a:ext cx="7787136" cy="414377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207115" tIns="0" rIns="207115" bIns="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Благоустройство территорий, прилегающих к социальным объектам.</a:t>
            </a:r>
            <a:endParaRPr lang="ru-RU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4776" y="5661248"/>
            <a:ext cx="7981680" cy="5040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Устройство пандусов на пешеходных переходах.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262209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2009" y="801556"/>
            <a:ext cx="8714455" cy="5762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849" y="1014203"/>
            <a:ext cx="3064103" cy="229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148064" y="1789946"/>
            <a:ext cx="285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 газона  –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кв.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1952" y="980728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газона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Ю. Моравская, ул. Путиловская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7861" y="50722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газонных покрытий в 2018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549338"/>
            <a:ext cx="3682660" cy="276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236" y="3284984"/>
            <a:ext cx="3999712" cy="299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24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79162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2009" y="801556"/>
            <a:ext cx="8714455" cy="5762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48064" y="1789946"/>
            <a:ext cx="285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 газона  –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кв.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21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1952" y="980728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газона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Г. Сибиряков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7861" y="50722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газонных покрытий в 2018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852" y="3624370"/>
            <a:ext cx="3682660" cy="276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236" y="3284984"/>
            <a:ext cx="3999712" cy="299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303" y="980728"/>
            <a:ext cx="3298617" cy="247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32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92253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2009" y="801556"/>
            <a:ext cx="8714455" cy="5762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48064" y="1789946"/>
            <a:ext cx="2853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Посев газона  – 4300 кв.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22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1952" y="980728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газона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Ворошилова, ул. Шендрикова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07861" y="50722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газонных покрытий в 2018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236" y="3284984"/>
            <a:ext cx="3999712" cy="299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278" y="972933"/>
            <a:ext cx="3082736" cy="231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278" y="3547325"/>
            <a:ext cx="3682660" cy="276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750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818075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64096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9675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15" y="4036771"/>
            <a:ext cx="3318096" cy="24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95936" y="1628800"/>
            <a:ext cx="4898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В целях формирования доступной среды для инвалидов и других маломобильных групп предусмотрены пандусы.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23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97" y="220578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благоустройству, выполненные в 2018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02506" y="908720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тротуара - пересечение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Маршака и ул. Героев Сибиряков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4" y="3284987"/>
            <a:ext cx="4320476" cy="32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95936" y="2258869"/>
            <a:ext cx="3888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-монтаж бордюрного камня – 4 пог. м</a:t>
            </a:r>
          </a:p>
          <a:p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78 кв. м</a:t>
            </a:r>
          </a:p>
        </p:txBody>
      </p:sp>
    </p:spTree>
    <p:extLst>
      <p:ext uri="{BB962C8B-B14F-4D97-AF65-F5344CB8AC3E}">
        <p14:creationId xmlns:p14="http://schemas.microsoft.com/office/powerpoint/2010/main" val="1816347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03669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764704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920" y="299695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24" y="1124744"/>
            <a:ext cx="3318096" cy="168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24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1852" y="220578"/>
            <a:ext cx="7912081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благоустройству, выполненные в 2018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23928" y="1052736"/>
            <a:ext cx="486198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 по ул. Маршака на территории, прилегающей к спортивному комплексу «Факел»</a:t>
            </a:r>
          </a:p>
          <a:p>
            <a:pPr algn="ctr"/>
            <a:endParaRPr lang="ru-RU" sz="1100" b="1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В целях формирования доступной среды для инвалидов и других маломобильных групп </a:t>
            </a:r>
            <a:r>
              <a:rPr lang="ru-RU" sz="1600" b="1" i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проводятся работы по устройству пандусов на пешеходных переходах на территории района. </a:t>
            </a:r>
            <a:endParaRPr lang="ru-RU" sz="1600" b="1" i="1" dirty="0">
              <a:solidFill>
                <a:srgbClr val="44693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8668" y="3212976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1112" y="5661248"/>
            <a:ext cx="330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-монтаж бордюрного камня – 15 пог. м</a:t>
            </a:r>
          </a:p>
          <a:p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7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150 кв. м</a:t>
            </a:r>
          </a:p>
        </p:txBody>
      </p:sp>
    </p:spTree>
    <p:extLst>
      <p:ext uri="{BB962C8B-B14F-4D97-AF65-F5344CB8AC3E}">
        <p14:creationId xmlns:p14="http://schemas.microsoft.com/office/powerpoint/2010/main" val="2712300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421539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64096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69" y="119675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25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1852" y="220578"/>
            <a:ext cx="7912081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благоустройству, выполненные в 2018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23928" y="1052736"/>
            <a:ext cx="486198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 в районе дома 165 по </a:t>
            </a:r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Пеше-</a:t>
            </a:r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Стрелецкая</a:t>
            </a:r>
            <a:endParaRPr lang="ru-RU" b="1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В целях формирования доступной среды для инвалидов и других маломобильных групп </a:t>
            </a:r>
            <a:r>
              <a:rPr lang="ru-RU" sz="1600" b="1" i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проводятся работы по устройству пандусов на пешеходных переходах на территории района.</a:t>
            </a:r>
          </a:p>
          <a:p>
            <a:pPr algn="ctr"/>
            <a:r>
              <a:rPr lang="ru-RU" sz="1600" b="1" i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i="1" dirty="0">
              <a:solidFill>
                <a:srgbClr val="44693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9935" y="3212977"/>
            <a:ext cx="4512501" cy="33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111" y="4299929"/>
            <a:ext cx="3888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-монтаж бордюрного камня – 6 пог. м</a:t>
            </a:r>
          </a:p>
          <a:p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7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9,3 кв. м</a:t>
            </a:r>
          </a:p>
        </p:txBody>
      </p:sp>
    </p:spTree>
    <p:extLst>
      <p:ext uri="{BB962C8B-B14F-4D97-AF65-F5344CB8AC3E}">
        <p14:creationId xmlns:p14="http://schemas.microsoft.com/office/powerpoint/2010/main" val="2870974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79844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1749" y="836712"/>
            <a:ext cx="8714455" cy="5976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980728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15" y="3933056"/>
            <a:ext cx="3318096" cy="24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72000" y="2132856"/>
            <a:ext cx="38969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замена бордюрного камня – 20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184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224 кв. м 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ыполнено устройство пандуса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44408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97" y="220578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благоустройству, выполненные в 2018 году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95936" y="980728"/>
            <a:ext cx="4861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тротуара на остановке общественного транспорта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«ул. Пеше-Стрелецкая» 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Пеше-Стрелецкая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356995"/>
            <a:ext cx="4320476" cy="32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85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909383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4772" y="750372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1340768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8244408" y="645333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27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9087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мкр. 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Тенистый ул. Чуйская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09083" y="5930116"/>
            <a:ext cx="307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-устройство тротуара – 100  кв. м</a:t>
            </a:r>
            <a:endParaRPr lang="ru-RU" sz="1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7944" y="908720"/>
            <a:ext cx="357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кр. Тенистый ул. Васильковая</a:t>
            </a:r>
            <a:endParaRPr lang="ru-RU" sz="1600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155" y="5930116"/>
            <a:ext cx="286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-устройство тротуара – 50 кв. м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45095" y="192853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благоустройству, выполненные в 2018 году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327" y="1340768"/>
            <a:ext cx="288000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406" y="3717032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3717032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227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834047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9675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15" y="4036772"/>
            <a:ext cx="3318096" cy="24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355976" y="1617154"/>
            <a:ext cx="3896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188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270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-установка поребрика – 20 пог.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1400" b="1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100 куб.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газона – 1000  кв.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28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1052" y="980728"/>
            <a:ext cx="454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Ю. Моравская, </a:t>
            </a:r>
          </a:p>
          <a:p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ост. «космонавта Комарова»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467086"/>
            <a:ext cx="4176000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55577" y="220578"/>
            <a:ext cx="788835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благоустройству, выполненные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1667983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433932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5471" y="792088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5976" y="1970837"/>
            <a:ext cx="4319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облицовке кирпичной кладкой подпорной стенки – 22 тыс. шт. кирпича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29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97" y="50722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9952" y="112648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Облицовка подпорной стенки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ул. Олеко Дундича, 11, 17.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3" y="980728"/>
            <a:ext cx="3587122" cy="269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43" y="3861048"/>
            <a:ext cx="3585601" cy="268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3212976"/>
            <a:ext cx="4431973" cy="332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310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71044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5976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28184" y="1187460"/>
            <a:ext cx="234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Домостроителей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430" y="1034651"/>
            <a:ext cx="2616402" cy="19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918" y="4941168"/>
            <a:ext cx="2299906" cy="172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68144" y="1770201"/>
            <a:ext cx="29890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работы </a:t>
            </a:r>
            <a:r>
              <a:rPr lang="ru-RU" sz="11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устройству </a:t>
            </a:r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тротуара: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9  пог. м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166 пог. м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184 кв. м</a:t>
            </a:r>
            <a:endPara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пандуса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45097" y="220578"/>
            <a:ext cx="734332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благоустройству, выполненные в 2018 году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8004" y="3147367"/>
            <a:ext cx="4656404" cy="3492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918" y="3147368"/>
            <a:ext cx="2299906" cy="172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9735" y="1034651"/>
            <a:ext cx="2616401" cy="19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240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497643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5471" y="864096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96752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15" y="4036771"/>
            <a:ext cx="3318096" cy="24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52568" y="1612538"/>
            <a:ext cx="3896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1040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702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установлено скамеек – 13 шт.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урн - 13 шт.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газона – 1700 кв.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5096" y="38966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7944" y="1043444"/>
            <a:ext cx="486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тротуара в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парке «Танаис», ул. Олеко Дундича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356995"/>
            <a:ext cx="4320476" cy="324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60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713668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6200" y="785818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928" y="4005344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928" y="1124744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31852" y="38966"/>
            <a:ext cx="791208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516010"/>
            <a:ext cx="4108456" cy="308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283968" y="2204864"/>
            <a:ext cx="38884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228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46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119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стройство газона – 100 кв. м</a:t>
            </a:r>
          </a:p>
          <a:p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31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9952" y="836712"/>
            <a:ext cx="475401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Пеше-Стрелецкая, 139, ост. «Морава» </a:t>
            </a:r>
          </a:p>
          <a:p>
            <a:endParaRPr lang="ru-RU" sz="1100" b="1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целях формирования доступной среды для инвалидов и других маломобильных групп </a:t>
            </a:r>
            <a:r>
              <a:rPr lang="ru-RU" b="1" i="1" dirty="0" smtClean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предусмотрены пандусы. </a:t>
            </a:r>
          </a:p>
          <a:p>
            <a:endParaRPr lang="ru-RU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909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242837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64096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04" y="1412776"/>
            <a:ext cx="3120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04" y="4005064"/>
            <a:ext cx="3120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32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63688" y="98072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кр. Придонской, </a:t>
            </a:r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квер «Защитников Родины»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8424" y="1412776"/>
            <a:ext cx="3120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55577" y="69742"/>
            <a:ext cx="7888358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8424" y="4005064"/>
            <a:ext cx="3120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69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725769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47151" y="785818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839" y="3662993"/>
            <a:ext cx="3921213" cy="294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51920" y="1627059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30 п.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литочное мощение – 1270 кв.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1210 п.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завезен чернозем – 200 </a:t>
            </a:r>
            <a:r>
              <a:rPr lang="ru-RU" sz="12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куб. </a:t>
            </a:r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засеян газон –7600  кв. м</a:t>
            </a:r>
            <a:endParaRPr lang="ru-RU" sz="12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33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1052" y="980728"/>
            <a:ext cx="454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мкр. 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Придонской,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«Защитников Родины»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334" y="1008796"/>
            <a:ext cx="3249137" cy="243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55577" y="69742"/>
            <a:ext cx="7888358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8454" y="4581128"/>
            <a:ext cx="4206624" cy="1891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3062828"/>
            <a:ext cx="1743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</a:t>
            </a:r>
            <a:r>
              <a:rPr lang="ru-RU" sz="12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2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скамеек и урн – 13 шт</a:t>
            </a:r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облицовка подпорной стенки клумбы – 28 </a:t>
            </a:r>
            <a:r>
              <a:rPr lang="ru-RU" sz="1200" b="1" dirty="0" err="1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endParaRPr lang="ru-RU" sz="12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1587" y="2622180"/>
            <a:ext cx="2535158" cy="184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79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961424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15471" y="864096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085" y="3645024"/>
            <a:ext cx="3938749" cy="295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44009" y="2186861"/>
            <a:ext cx="3960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работы по ремонту базовой части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п/з «Танк».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выполнить работы по облицовке базовой части подпорной стенки – 93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стройство газона – 178  кв. 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34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60352" y="36603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39952" y="1126485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Облицовка подпорной стенки </a:t>
            </a:r>
          </a:p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памятного знака «Танк»</a:t>
            </a:r>
          </a:p>
          <a:p>
            <a:pPr algn="ctr"/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пр. Патриотов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30" y="4077072"/>
            <a:ext cx="3803146" cy="255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05" y="1196752"/>
            <a:ext cx="3810172" cy="263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617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21232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8742" y="764704"/>
            <a:ext cx="8714455" cy="60212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28983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249" y="3177542"/>
            <a:ext cx="4319492" cy="3239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45096" y="44624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8244408" y="645333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35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5" y="1077704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мкр. 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Шилово</a:t>
            </a:r>
          </a:p>
          <a:p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Междуреченская,1а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5376" y="1794208"/>
            <a:ext cx="3817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тротуара – 340 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360  пог. м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976" y="3825344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04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14768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5976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9552" y="90872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поликлиника №4 БУЗ ВО «ВГКП №7»  ул. Ю.Моравская,38а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45097" y="38966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6520" y="4035706"/>
            <a:ext cx="3613589" cy="256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584" y="1338203"/>
            <a:ext cx="3417840" cy="256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600" y="1353773"/>
            <a:ext cx="3417840" cy="256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88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655344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07504" y="836712"/>
            <a:ext cx="8714455" cy="5976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72400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37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5096" y="50722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ведутся в настоящее время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544" y="1179909"/>
            <a:ext cx="3168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Планируется: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567 пог.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460 пог.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плиточное мощение – 850 кв.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газона -  4800 кв.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посадка кустарника – 210 пог.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клумбы – 84 кв. м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8157" y="1484784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2060848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853136"/>
            <a:ext cx="254568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79712" y="90872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45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solidFill>
                  <a:srgbClr val="45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кр. ТЕНИСТЫЙ ул. Тепличная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4854962"/>
            <a:ext cx="5808272" cy="173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99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40433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0033" y="836712"/>
            <a:ext cx="8714455" cy="5976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38842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38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45096" y="50722"/>
            <a:ext cx="734332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благоустройства,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которых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планируются к выполнению в 2018 году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1610" y="530120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монтажа опор и уличных светильников на территории сквера в целях завершения работ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03649" y="3810603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«Согласия и примирения»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12" y="1050631"/>
            <a:ext cx="3652218" cy="205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4608511" cy="2834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281" y="980727"/>
            <a:ext cx="2322628" cy="177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21697" r="18935" b="2181"/>
          <a:stretch/>
        </p:blipFill>
        <p:spPr>
          <a:xfrm>
            <a:off x="4154168" y="3356992"/>
            <a:ext cx="1987789" cy="158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2302" y="1651764"/>
            <a:ext cx="2216734" cy="166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38994" y="2750731"/>
            <a:ext cx="2232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«Согласия и примирения»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3807" y="1205875"/>
            <a:ext cx="2015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«Депутатский»</a:t>
            </a:r>
          </a:p>
        </p:txBody>
      </p:sp>
    </p:spTree>
    <p:extLst>
      <p:ext uri="{BB962C8B-B14F-4D97-AF65-F5344CB8AC3E}">
        <p14:creationId xmlns:p14="http://schemas.microsoft.com/office/powerpoint/2010/main" val="2214162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19571" y="1052736"/>
            <a:ext cx="7740861" cy="51845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509443"/>
              </p:ext>
            </p:extLst>
          </p:nvPr>
        </p:nvGraphicFramePr>
        <p:xfrm>
          <a:off x="0" y="0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6" y="44624"/>
            <a:ext cx="648072" cy="670153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1557953" y="1340768"/>
            <a:ext cx="6088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в проект протокола поручений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2132856"/>
            <a:ext cx="698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</a:pPr>
            <a:r>
              <a:rPr lang="ru-RU" b="1" dirty="0" smtClean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 Н.В. – совместно с управлением финансово-бюджетной политики администрации городского округа город Воронеж рассмотреть вопрос о благоустройстве территории сквера, расположенного в районе домов № 12 – 14 по ул. Космонавтов в рамках действующих муниципальных программ – срок исполнения – до 01.10.2018;</a:t>
            </a:r>
          </a:p>
          <a:p>
            <a:pPr marL="342900" lvl="0" indent="-342900" algn="just">
              <a:buAutoNum type="arabicPeriod"/>
            </a:pPr>
            <a:endParaRPr lang="ru-RU" b="1" dirty="0" smtClean="0">
              <a:solidFill>
                <a:srgbClr val="558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ru-RU" b="1" dirty="0" smtClean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Бородиной Л.В</a:t>
            </a:r>
            <a:r>
              <a:rPr lang="ru-RU" b="1" dirty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запретить установку НТО на территории, ранее благоустроенной </a:t>
            </a:r>
            <a:r>
              <a:rPr lang="ru-RU" b="1" dirty="0" smtClean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b="1" dirty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предприятий и организаций </a:t>
            </a:r>
            <a:r>
              <a:rPr lang="ru-RU" b="1" dirty="0" smtClean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b="1" dirty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согласования с управой соответствующего района – срок исполнения – на постоянной </a:t>
            </a:r>
            <a:r>
              <a:rPr lang="ru-RU" b="1" dirty="0" smtClean="0">
                <a:solidFill>
                  <a:srgbClr val="558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endParaRPr lang="ru-RU" b="1" dirty="0">
              <a:solidFill>
                <a:srgbClr val="558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9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560718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908720"/>
            <a:ext cx="8510292" cy="58695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604448" y="6599086"/>
            <a:ext cx="430653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2708920"/>
            <a:ext cx="3672408" cy="217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558" y="1436648"/>
            <a:ext cx="3552588" cy="271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15616" y="38965"/>
            <a:ext cx="713023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7983" y="1556792"/>
            <a:ext cx="4110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9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550 пог. м </a:t>
            </a:r>
          </a:p>
          <a:p>
            <a:r>
              <a:rPr lang="ru-RU" sz="9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232 пог. м</a:t>
            </a:r>
          </a:p>
          <a:p>
            <a:r>
              <a:rPr lang="ru-RU" sz="9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мощение тротуара – 410 кв.м</a:t>
            </a:r>
          </a:p>
          <a:p>
            <a:r>
              <a:rPr lang="ru-RU" sz="9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устройство газона от ул. Матросова до  ул. Пеше-Стрелецкая – 17100 кв.м </a:t>
            </a:r>
          </a:p>
          <a:p>
            <a:r>
              <a:rPr lang="ru-RU" sz="9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отсыпка асфальтобетонным срезом – 1037 кв. </a:t>
            </a:r>
            <a:r>
              <a:rPr lang="ru-RU" sz="9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9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6645" y="987763"/>
            <a:ext cx="4284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ул. Героев Сибиряков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5064254"/>
            <a:ext cx="4617871" cy="153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558" y="4399814"/>
            <a:ext cx="2887091" cy="2199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045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19571" y="1052736"/>
            <a:ext cx="7740861" cy="51845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845423"/>
              </p:ext>
            </p:extLst>
          </p:nvPr>
        </p:nvGraphicFramePr>
        <p:xfrm>
          <a:off x="0" y="0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6" y="44624"/>
            <a:ext cx="648072" cy="670153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57953" y="3172906"/>
            <a:ext cx="6088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789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21803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99778" y="778350"/>
            <a:ext cx="8510292" cy="58695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605843" y="6599086"/>
            <a:ext cx="430653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861008"/>
            <a:ext cx="329932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1586137"/>
            <a:ext cx="2372849" cy="177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807" y="3501008"/>
            <a:ext cx="3780717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58191" y="38966"/>
            <a:ext cx="713023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67078" y="1267297"/>
            <a:ext cx="4215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Устройство газона на площади 7000 кв. 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49439" y="897965"/>
            <a:ext cx="451733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Героев Сибиряков</a:t>
            </a:r>
            <a:r>
              <a:rPr lang="ru-RU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УФСИН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341829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56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448097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836712"/>
            <a:ext cx="8510292" cy="58695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6331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6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867" y="3933336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50" y="1124744"/>
            <a:ext cx="330678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573016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58191" y="28212"/>
            <a:ext cx="713023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7984" y="1988840"/>
            <a:ext cx="4215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бордюрного камня – 46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70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мощение тротуаров – 106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– 1000 куб.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осев газона – 4800 кв. 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211960" y="1196752"/>
            <a:ext cx="450402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Героев Сибиряков,  </a:t>
            </a:r>
          </a:p>
          <a:p>
            <a:pPr algn="ctr"/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АЗС «Лукойл»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57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51041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61774" y="871849"/>
            <a:ext cx="8510292" cy="58695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6331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7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191" y="3926357"/>
            <a:ext cx="329932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550" y="1124744"/>
            <a:ext cx="330678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1911" y="3537385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58190" y="38966"/>
            <a:ext cx="713023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20072" y="2042845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52 пог.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мощение тротуаров – 83 кв. м</a:t>
            </a:r>
          </a:p>
          <a:p>
            <a:r>
              <a:rPr lang="ru-RU" sz="14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– 20 куб. 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67944" y="1268760"/>
            <a:ext cx="450402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кр. Шилово</a:t>
            </a:r>
          </a:p>
          <a:p>
            <a:pPr algn="ctr"/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Курчатова, 26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54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924498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871849"/>
            <a:ext cx="8510292" cy="58695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6331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8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1124744"/>
            <a:ext cx="2807992" cy="216000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24744"/>
            <a:ext cx="2736304" cy="216000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58191" y="44624"/>
            <a:ext cx="713023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99872" y="2136075"/>
            <a:ext cx="252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-установка дорожного 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бордюрного  камня – 30 п.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поребрика – 252 п. 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мощение тротуаров – 260 кв.м</a:t>
            </a:r>
          </a:p>
          <a:p>
            <a:r>
              <a:rPr lang="ru-RU" sz="12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завоз чернозема – 200 куб.м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371880" y="1196752"/>
            <a:ext cx="237658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</a:t>
            </a:r>
            <a:r>
              <a:rPr lang="ru-RU" sz="2000" b="1" dirty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ерсаль»</a:t>
            </a:r>
          </a:p>
          <a:p>
            <a:pPr algn="ctr"/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 Патриотов, 23г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94" y="3933056"/>
            <a:ext cx="8010928" cy="2448272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367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1"/>
            <a:ext cx="9144000" cy="7858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009856"/>
              </p:ext>
            </p:extLst>
          </p:nvPr>
        </p:nvGraphicFramePr>
        <p:xfrm>
          <a:off x="-12812" y="-1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D:\Работа\сводный отчет руководителю!\эмблема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498" y="44625"/>
            <a:ext cx="696354" cy="720080"/>
          </a:xfrm>
          <a:prstGeom prst="rect">
            <a:avLst/>
          </a:prstGeom>
          <a:noFill/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260" y="836712"/>
            <a:ext cx="8510292" cy="58695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800" b="1" dirty="0">
              <a:solidFill>
                <a:srgbClr val="4469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463314" y="6599086"/>
            <a:ext cx="57318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58191" y="44624"/>
            <a:ext cx="7130233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Работы по благоустройству, начатые в 2017 году</a:t>
            </a:r>
          </a:p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44693B"/>
                </a:solidFill>
                <a:latin typeface="Times New Roman" pitchFamily="18" charset="0"/>
                <a:cs typeface="Times New Roman" pitchFamily="18" charset="0"/>
              </a:rPr>
              <a:t>и завершенные в 2018 году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32040" y="986825"/>
            <a:ext cx="338437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«Версаль»</a:t>
            </a:r>
          </a:p>
          <a:p>
            <a:pPr algn="ctr"/>
            <a:r>
              <a:rPr lang="ru-RU" sz="20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 Патриотов, 23г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078" y="1052736"/>
            <a:ext cx="4035328" cy="3026496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3428999"/>
            <a:ext cx="4202191" cy="3151643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942354" y="1844824"/>
            <a:ext cx="352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Продолжены работы по благоустройству сквера: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настил рулонного газона 400 кв. м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посадка кустарника – 840 шт.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высажены саженцы рябины - 4 шт., клена - 8 шт.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скамеек – 6 шт.</a:t>
            </a:r>
          </a:p>
          <a:p>
            <a:r>
              <a:rPr lang="ru-RU" sz="1100" b="1" dirty="0" smtClean="0">
                <a:solidFill>
                  <a:srgbClr val="4469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установка урн – 6 шт. </a:t>
            </a:r>
          </a:p>
        </p:txBody>
      </p:sp>
    </p:spTree>
    <p:extLst>
      <p:ext uri="{BB962C8B-B14F-4D97-AF65-F5344CB8AC3E}">
        <p14:creationId xmlns:p14="http://schemas.microsoft.com/office/powerpoint/2010/main" val="400419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12541</TotalTime>
  <Words>3779</Words>
  <Application>Microsoft Office PowerPoint</Application>
  <PresentationFormat>Экран (4:3)</PresentationFormat>
  <Paragraphs>461</Paragraphs>
  <Slides>40</Slides>
  <Notes>40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УФБП АГО Г ВОРОНЕЖ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Ковалева-О-С</dc:creator>
  <cp:lastModifiedBy>Козлов Д.Н.</cp:lastModifiedBy>
  <cp:revision>677</cp:revision>
  <cp:lastPrinted>2018-08-06T06:59:41Z</cp:lastPrinted>
  <dcterms:created xsi:type="dcterms:W3CDTF">2014-04-16T07:09:19Z</dcterms:created>
  <dcterms:modified xsi:type="dcterms:W3CDTF">2018-08-06T14:16:21Z</dcterms:modified>
</cp:coreProperties>
</file>