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5"/>
  </p:notesMasterIdLst>
  <p:handoutMasterIdLst>
    <p:handoutMasterId r:id="rId16"/>
  </p:handoutMasterIdLst>
  <p:sldIdLst>
    <p:sldId id="288" r:id="rId2"/>
    <p:sldId id="326" r:id="rId3"/>
    <p:sldId id="328" r:id="rId4"/>
    <p:sldId id="330" r:id="rId5"/>
    <p:sldId id="318" r:id="rId6"/>
    <p:sldId id="300" r:id="rId7"/>
    <p:sldId id="337" r:id="rId8"/>
    <p:sldId id="335" r:id="rId9"/>
    <p:sldId id="336" r:id="rId10"/>
    <p:sldId id="315" r:id="rId11"/>
    <p:sldId id="316" r:id="rId12"/>
    <p:sldId id="317" r:id="rId13"/>
    <p:sldId id="320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2423426-4F8D-4323-BFEE-826FD690BD64}">
          <p14:sldIdLst>
            <p14:sldId id="288"/>
            <p14:sldId id="326"/>
            <p14:sldId id="328"/>
            <p14:sldId id="330"/>
            <p14:sldId id="318"/>
            <p14:sldId id="300"/>
            <p14:sldId id="337"/>
            <p14:sldId id="335"/>
            <p14:sldId id="336"/>
            <p14:sldId id="315"/>
            <p14:sldId id="316"/>
            <p14:sldId id="317"/>
            <p14:sldId id="32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2A742A"/>
    <a:srgbClr val="2C724C"/>
    <a:srgbClr val="006600"/>
    <a:srgbClr val="B45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0" autoAdjust="0"/>
    <p:restoredTop sz="99389" autoAdjust="0"/>
  </p:normalViewPr>
  <p:slideViewPr>
    <p:cSldViewPr>
      <p:cViewPr>
        <p:scale>
          <a:sx n="90" d="100"/>
          <a:sy n="90" d="100"/>
        </p:scale>
        <p:origin x="-68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vsemenova\&#1052;&#1086;&#1080;%20&#1076;&#1086;&#1082;&#1091;&#1084;&#1077;&#1085;&#1090;&#1099;\3%20&#1089;&#1083;&#1072;&#1081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Котельные</c:v>
                </c:pt>
                <c:pt idx="1">
                  <c:v>ЦТП</c:v>
                </c:pt>
                <c:pt idx="2">
                  <c:v>Объекты водоснабжения</c:v>
                </c:pt>
                <c:pt idx="3">
                  <c:v>Объекты электроснабжения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338</c:v>
                </c:pt>
                <c:pt idx="1">
                  <c:v>282</c:v>
                </c:pt>
                <c:pt idx="2">
                  <c:v>145</c:v>
                </c:pt>
                <c:pt idx="3">
                  <c:v>475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на 24.09.2018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Котельные</c:v>
                </c:pt>
                <c:pt idx="1">
                  <c:v>ЦТП</c:v>
                </c:pt>
                <c:pt idx="2">
                  <c:v>Объекты водоснабжения</c:v>
                </c:pt>
                <c:pt idx="3">
                  <c:v>Объекты электроснабжения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338</c:v>
                </c:pt>
                <c:pt idx="1">
                  <c:v>282</c:v>
                </c:pt>
                <c:pt idx="2">
                  <c:v>145</c:v>
                </c:pt>
                <c:pt idx="3">
                  <c:v>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66048"/>
        <c:axId val="100067584"/>
      </c:barChart>
      <c:catAx>
        <c:axId val="100066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0067584"/>
        <c:crosses val="autoZero"/>
        <c:auto val="1"/>
        <c:lblAlgn val="ctr"/>
        <c:lblOffset val="100"/>
        <c:noMultiLvlLbl val="0"/>
      </c:catAx>
      <c:valAx>
        <c:axId val="10006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066048"/>
        <c:crosses val="autoZero"/>
        <c:crossBetween val="between"/>
      </c:valAx>
      <c:spPr>
        <a:effectLst>
          <a:softEdge rad="12700"/>
        </a:effectLst>
      </c:spPr>
    </c:plotArea>
    <c:legend>
      <c:legendPos val="b"/>
      <c:layout>
        <c:manualLayout>
          <c:xMode val="edge"/>
          <c:yMode val="edge"/>
          <c:x val="0.35200447166326437"/>
          <c:y val="0.92563019185088358"/>
          <c:w val="0.27620382521629239"/>
          <c:h val="5.7533612183749631E-2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817633906872777E-2"/>
          <c:y val="1.7123869549972023E-2"/>
          <c:w val="0.93520705745115207"/>
          <c:h val="0.83377880022439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План на 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Лист1!$B$6:$E$6</c:f>
              <c:strCache>
                <c:ptCount val="4"/>
                <c:pt idx="0">
                  <c:v>Сети теплоснабжения, км</c:v>
                </c:pt>
                <c:pt idx="1">
                  <c:v>Сети водоснабжения, км</c:v>
                </c:pt>
                <c:pt idx="2">
                  <c:v>Сети водоотведения, км</c:v>
                </c:pt>
                <c:pt idx="3">
                  <c:v>Сети электроснабжения, км</c:v>
                </c:pt>
              </c:strCache>
            </c:strRef>
          </c:cat>
          <c:val>
            <c:numRef>
              <c:f>Лист1!$B$7:$E$7</c:f>
              <c:numCache>
                <c:formatCode>General</c:formatCode>
                <c:ptCount val="4"/>
                <c:pt idx="0">
                  <c:v>23</c:v>
                </c:pt>
                <c:pt idx="1">
                  <c:v>35.5</c:v>
                </c:pt>
                <c:pt idx="2">
                  <c:v>25.5</c:v>
                </c:pt>
                <c:pt idx="3">
                  <c:v>185.1</c:v>
                </c:pt>
              </c:numCache>
            </c:numRef>
          </c:val>
        </c:ser>
        <c:ser>
          <c:idx val="1"/>
          <c:order val="1"/>
          <c:tx>
            <c:strRef>
              <c:f>Лист1!$A$8</c:f>
              <c:strCache>
                <c:ptCount val="1"/>
                <c:pt idx="0">
                  <c:v>Факт на 24.09.2018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Лист1!$B$6:$E$6</c:f>
              <c:strCache>
                <c:ptCount val="4"/>
                <c:pt idx="0">
                  <c:v>Сети теплоснабжения, км</c:v>
                </c:pt>
                <c:pt idx="1">
                  <c:v>Сети водоснабжения, км</c:v>
                </c:pt>
                <c:pt idx="2">
                  <c:v>Сети водоотведения, км</c:v>
                </c:pt>
                <c:pt idx="3">
                  <c:v>Сети электроснабжения, км</c:v>
                </c:pt>
              </c:strCache>
            </c:strRef>
          </c:cat>
          <c:val>
            <c:numRef>
              <c:f>Лист1!$B$8:$E$8</c:f>
              <c:numCache>
                <c:formatCode>General</c:formatCode>
                <c:ptCount val="4"/>
                <c:pt idx="0">
                  <c:v>23</c:v>
                </c:pt>
                <c:pt idx="1">
                  <c:v>35.5</c:v>
                </c:pt>
                <c:pt idx="2">
                  <c:v>25.5</c:v>
                </c:pt>
                <c:pt idx="3">
                  <c:v>185.1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9596032"/>
        <c:axId val="109982464"/>
      </c:barChart>
      <c:catAx>
        <c:axId val="1095960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9982464"/>
        <c:crosses val="autoZero"/>
        <c:auto val="1"/>
        <c:lblAlgn val="ctr"/>
        <c:lblOffset val="100"/>
        <c:noMultiLvlLbl val="0"/>
      </c:catAx>
      <c:valAx>
        <c:axId val="10998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95960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502137075964762E-2"/>
          <c:y val="2.9668841509192582E-2"/>
          <c:w val="0.94147278102505227"/>
          <c:h val="0.83903072217565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Лист1!$A$68</c:f>
              <c:strCache>
                <c:ptCount val="1"/>
                <c:pt idx="0">
                  <c:v>План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Лист1!$B$67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Лист1!$B$68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Лист1!$A$69</c:f>
              <c:strCache>
                <c:ptCount val="1"/>
                <c:pt idx="0">
                  <c:v>Получено паспортов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Лист1!$B$67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Лист1!$B$69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Лист1!$A$70</c:f>
              <c:strCache>
                <c:ptCount val="1"/>
                <c:pt idx="0">
                  <c:v>На проверке в Ростехнадзоре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Лист1!$B$67</c:f>
              <c:strCache>
                <c:ptCount val="1"/>
                <c:pt idx="0">
                  <c:v>Всего</c:v>
                </c:pt>
              </c:strCache>
            </c:strRef>
          </c:cat>
          <c:val>
            <c:numRef>
              <c:f>Лист1!$B$70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3076096"/>
        <c:axId val="115437568"/>
      </c:barChart>
      <c:catAx>
        <c:axId val="113076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5437568"/>
        <c:crosses val="autoZero"/>
        <c:auto val="1"/>
        <c:lblAlgn val="ctr"/>
        <c:lblOffset val="100"/>
        <c:noMultiLvlLbl val="0"/>
      </c:catAx>
      <c:valAx>
        <c:axId val="11543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3076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440224166398063"/>
          <c:y val="0.93564414559998399"/>
          <c:w val="0.49314535287407318"/>
          <c:h val="4.8322282372665663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Лист1!$B$101</c:f>
              <c:strCache>
                <c:ptCount val="1"/>
                <c:pt idx="0">
                  <c:v>План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Лист1!$A$102:$A$105</c:f>
              <c:strCache>
                <c:ptCount val="4"/>
                <c:pt idx="0">
                  <c:v>Общее количество</c:v>
                </c:pt>
                <c:pt idx="1">
                  <c:v>МКУ "ГАРС"</c:v>
                </c:pt>
                <c:pt idx="2">
                  <c:v>МКП "Воронежтеплосеть"</c:v>
                </c:pt>
                <c:pt idx="3">
                  <c:v>Филиал ПАО "Квадра" - "Воронежская генерация"</c:v>
                </c:pt>
              </c:strCache>
            </c:strRef>
          </c:cat>
          <c:val>
            <c:numRef>
              <c:f>Лист1!$B$102:$B$105</c:f>
              <c:numCache>
                <c:formatCode>General</c:formatCode>
                <c:ptCount val="4"/>
                <c:pt idx="0">
                  <c:v>157</c:v>
                </c:pt>
                <c:pt idx="1">
                  <c:v>68</c:v>
                </c:pt>
                <c:pt idx="2">
                  <c:v>50</c:v>
                </c:pt>
                <c:pt idx="3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Лист1!$C$101</c:f>
              <c:strCache>
                <c:ptCount val="1"/>
                <c:pt idx="0">
                  <c:v>Факт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strRef>
              <c:f>Лист1!$A$102:$A$105</c:f>
              <c:strCache>
                <c:ptCount val="4"/>
                <c:pt idx="0">
                  <c:v>Общее количество</c:v>
                </c:pt>
                <c:pt idx="1">
                  <c:v>МКУ "ГАРС"</c:v>
                </c:pt>
                <c:pt idx="2">
                  <c:v>МКП "Воронежтеплосеть"</c:v>
                </c:pt>
                <c:pt idx="3">
                  <c:v>Филиал ПАО "Квадра" - "Воронежская генерация"</c:v>
                </c:pt>
              </c:strCache>
            </c:strRef>
          </c:cat>
          <c:val>
            <c:numRef>
              <c:f>Лист1!$C$102:$C$105</c:f>
              <c:numCache>
                <c:formatCode>General</c:formatCode>
                <c:ptCount val="4"/>
                <c:pt idx="0">
                  <c:v>121</c:v>
                </c:pt>
                <c:pt idx="1">
                  <c:v>58</c:v>
                </c:pt>
                <c:pt idx="2">
                  <c:v>35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098752"/>
        <c:axId val="117157888"/>
      </c:barChart>
      <c:catAx>
        <c:axId val="117098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7157888"/>
        <c:crosses val="autoZero"/>
        <c:auto val="1"/>
        <c:lblAlgn val="ctr"/>
        <c:lblOffset val="100"/>
        <c:noMultiLvlLbl val="0"/>
      </c:catAx>
      <c:valAx>
        <c:axId val="11715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709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530471507439353"/>
          <c:y val="0.93149215499353122"/>
          <c:w val="0.21950993158879792"/>
          <c:h val="5.1439848977353764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FF34E-35A1-4A04-9DFC-B3E9A74E122E}" type="datetimeFigureOut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79EF-0ABB-457A-8937-C2CAEB790B3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94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2534-EE07-4A45-8060-BF1B8DD45DFC}" type="datetimeFigureOut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DA11D-8077-49D3-97E2-11D86D55A3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93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DA11D-8077-49D3-97E2-11D86D55A33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86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0811-9CDF-41DC-ABF3-2895072FA5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7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AFE4-82F4-447A-AC3B-C76D3DB0F0A9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0103-216D-4015-B3EE-0BCDD2614BF2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4D31-E0EB-4DCD-9D88-098876FFF307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6FF7-B641-42EF-8E57-81C5D51AEF53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814F-8729-4249-A061-537753A4D819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06BE-9852-4084-8908-480D2E9E211E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3C0-1F9E-4CFB-8761-7D27BB78501D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338D-4EE8-4B3F-BC25-07B0F8257703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DD7F-2D5B-4DF5-8AF2-D90E86C876F2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3558-1541-4340-83AD-B9169A49BE13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B389-8283-4F56-BC5C-338852D75B73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BD1-00E5-4D98-AD3A-D230E5ED3D89}" type="datetime1">
              <a:rPr lang="ru-RU" smtClean="0"/>
              <a:pPr/>
              <a:t>24.09.2018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62C81-BF66-416A-9997-69B182DFFA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80727"/>
            <a:ext cx="9144000" cy="5877273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206084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«О ходе подготовки объектов жилищно-коммунального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хозяйства к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отопительному сезону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2018-2019»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2A74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8460432" cy="1268758"/>
          </a:xfrm>
          <a:prstGeom prst="rect">
            <a:avLst/>
          </a:prstGeom>
          <a:solidFill>
            <a:srgbClr val="2A7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6632"/>
            <a:ext cx="792088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860032" y="5877272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И.о. руководителя управления </a:t>
            </a:r>
          </a:p>
          <a:p>
            <a:pPr algn="ctr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endParaRPr lang="ru-RU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И.В. Черенков</a:t>
            </a:r>
            <a:endParaRPr lang="ru-RU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2A742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8434" y="310344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текущему ремонту инженерных сетей, конструктивных элементов и восстановлению теплового контура многоквартирных домов, выполненные управляющими организациями в соответствующем районе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179512" y="1556792"/>
            <a:ext cx="4248472" cy="288032"/>
          </a:xfrm>
          <a:custGeom>
            <a:avLst/>
            <a:gdLst>
              <a:gd name="connsiteX0" fmla="*/ 0 w 8784976"/>
              <a:gd name="connsiteY0" fmla="*/ 192021 h 1152128"/>
              <a:gd name="connsiteX1" fmla="*/ 56242 w 8784976"/>
              <a:gd name="connsiteY1" fmla="*/ 56242 h 1152128"/>
              <a:gd name="connsiteX2" fmla="*/ 192021 w 8784976"/>
              <a:gd name="connsiteY2" fmla="*/ 1 h 1152128"/>
              <a:gd name="connsiteX3" fmla="*/ 8592955 w 8784976"/>
              <a:gd name="connsiteY3" fmla="*/ 0 h 1152128"/>
              <a:gd name="connsiteX4" fmla="*/ 8728734 w 8784976"/>
              <a:gd name="connsiteY4" fmla="*/ 56242 h 1152128"/>
              <a:gd name="connsiteX5" fmla="*/ 8784975 w 8784976"/>
              <a:gd name="connsiteY5" fmla="*/ 192021 h 1152128"/>
              <a:gd name="connsiteX6" fmla="*/ 8784976 w 8784976"/>
              <a:gd name="connsiteY6" fmla="*/ 960107 h 1152128"/>
              <a:gd name="connsiteX7" fmla="*/ 8728734 w 8784976"/>
              <a:gd name="connsiteY7" fmla="*/ 1095886 h 1152128"/>
              <a:gd name="connsiteX8" fmla="*/ 8592955 w 8784976"/>
              <a:gd name="connsiteY8" fmla="*/ 1152128 h 1152128"/>
              <a:gd name="connsiteX9" fmla="*/ 192021 w 8784976"/>
              <a:gd name="connsiteY9" fmla="*/ 1152128 h 1152128"/>
              <a:gd name="connsiteX10" fmla="*/ 56242 w 8784976"/>
              <a:gd name="connsiteY10" fmla="*/ 1095886 h 1152128"/>
              <a:gd name="connsiteX11" fmla="*/ 0 w 8784976"/>
              <a:gd name="connsiteY11" fmla="*/ 960107 h 1152128"/>
              <a:gd name="connsiteX12" fmla="*/ 0 w 8784976"/>
              <a:gd name="connsiteY12" fmla="*/ 192021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1152128">
                <a:moveTo>
                  <a:pt x="0" y="192021"/>
                </a:moveTo>
                <a:cubicBezTo>
                  <a:pt x="0" y="141094"/>
                  <a:pt x="20231" y="92253"/>
                  <a:pt x="56242" y="56242"/>
                </a:cubicBezTo>
                <a:cubicBezTo>
                  <a:pt x="92253" y="20231"/>
                  <a:pt x="141094" y="0"/>
                  <a:pt x="192021" y="1"/>
                </a:cubicBezTo>
                <a:lnTo>
                  <a:pt x="8592955" y="0"/>
                </a:lnTo>
                <a:cubicBezTo>
                  <a:pt x="8643882" y="0"/>
                  <a:pt x="8692723" y="20231"/>
                  <a:pt x="8728734" y="56242"/>
                </a:cubicBezTo>
                <a:cubicBezTo>
                  <a:pt x="8764745" y="92253"/>
                  <a:pt x="8784976" y="141094"/>
                  <a:pt x="8784975" y="192021"/>
                </a:cubicBezTo>
                <a:cubicBezTo>
                  <a:pt x="8784975" y="448050"/>
                  <a:pt x="8784976" y="704078"/>
                  <a:pt x="8784976" y="960107"/>
                </a:cubicBezTo>
                <a:cubicBezTo>
                  <a:pt x="8784976" y="1011034"/>
                  <a:pt x="8764745" y="1059875"/>
                  <a:pt x="8728734" y="1095886"/>
                </a:cubicBezTo>
                <a:cubicBezTo>
                  <a:pt x="8692723" y="1131897"/>
                  <a:pt x="8643882" y="1152128"/>
                  <a:pt x="8592955" y="1152128"/>
                </a:cubicBezTo>
                <a:lnTo>
                  <a:pt x="192021" y="1152128"/>
                </a:lnTo>
                <a:cubicBezTo>
                  <a:pt x="141094" y="1152128"/>
                  <a:pt x="92253" y="1131897"/>
                  <a:pt x="56242" y="1095886"/>
                </a:cubicBezTo>
                <a:cubicBezTo>
                  <a:pt x="20231" y="1059875"/>
                  <a:pt x="0" y="1011034"/>
                  <a:pt x="0" y="960107"/>
                </a:cubicBezTo>
                <a:lnTo>
                  <a:pt x="0" y="192021"/>
                </a:lnTo>
                <a:close/>
              </a:path>
            </a:pathLst>
          </a:custGeom>
          <a:solidFill>
            <a:srgbClr val="2A742A"/>
          </a:solidFill>
          <a:ln w="12700">
            <a:solidFill>
              <a:srgbClr val="2A742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Коминтерновский район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697374" y="1556792"/>
            <a:ext cx="4267114" cy="288032"/>
          </a:xfrm>
          <a:custGeom>
            <a:avLst/>
            <a:gdLst>
              <a:gd name="connsiteX0" fmla="*/ 0 w 8784976"/>
              <a:gd name="connsiteY0" fmla="*/ 192021 h 1152128"/>
              <a:gd name="connsiteX1" fmla="*/ 56242 w 8784976"/>
              <a:gd name="connsiteY1" fmla="*/ 56242 h 1152128"/>
              <a:gd name="connsiteX2" fmla="*/ 192021 w 8784976"/>
              <a:gd name="connsiteY2" fmla="*/ 1 h 1152128"/>
              <a:gd name="connsiteX3" fmla="*/ 8592955 w 8784976"/>
              <a:gd name="connsiteY3" fmla="*/ 0 h 1152128"/>
              <a:gd name="connsiteX4" fmla="*/ 8728734 w 8784976"/>
              <a:gd name="connsiteY4" fmla="*/ 56242 h 1152128"/>
              <a:gd name="connsiteX5" fmla="*/ 8784975 w 8784976"/>
              <a:gd name="connsiteY5" fmla="*/ 192021 h 1152128"/>
              <a:gd name="connsiteX6" fmla="*/ 8784976 w 8784976"/>
              <a:gd name="connsiteY6" fmla="*/ 960107 h 1152128"/>
              <a:gd name="connsiteX7" fmla="*/ 8728734 w 8784976"/>
              <a:gd name="connsiteY7" fmla="*/ 1095886 h 1152128"/>
              <a:gd name="connsiteX8" fmla="*/ 8592955 w 8784976"/>
              <a:gd name="connsiteY8" fmla="*/ 1152128 h 1152128"/>
              <a:gd name="connsiteX9" fmla="*/ 192021 w 8784976"/>
              <a:gd name="connsiteY9" fmla="*/ 1152128 h 1152128"/>
              <a:gd name="connsiteX10" fmla="*/ 56242 w 8784976"/>
              <a:gd name="connsiteY10" fmla="*/ 1095886 h 1152128"/>
              <a:gd name="connsiteX11" fmla="*/ 0 w 8784976"/>
              <a:gd name="connsiteY11" fmla="*/ 960107 h 1152128"/>
              <a:gd name="connsiteX12" fmla="*/ 0 w 8784976"/>
              <a:gd name="connsiteY12" fmla="*/ 192021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1152128">
                <a:moveTo>
                  <a:pt x="0" y="192021"/>
                </a:moveTo>
                <a:cubicBezTo>
                  <a:pt x="0" y="141094"/>
                  <a:pt x="20231" y="92253"/>
                  <a:pt x="56242" y="56242"/>
                </a:cubicBezTo>
                <a:cubicBezTo>
                  <a:pt x="92253" y="20231"/>
                  <a:pt x="141094" y="0"/>
                  <a:pt x="192021" y="1"/>
                </a:cubicBezTo>
                <a:lnTo>
                  <a:pt x="8592955" y="0"/>
                </a:lnTo>
                <a:cubicBezTo>
                  <a:pt x="8643882" y="0"/>
                  <a:pt x="8692723" y="20231"/>
                  <a:pt x="8728734" y="56242"/>
                </a:cubicBezTo>
                <a:cubicBezTo>
                  <a:pt x="8764745" y="92253"/>
                  <a:pt x="8784976" y="141094"/>
                  <a:pt x="8784975" y="192021"/>
                </a:cubicBezTo>
                <a:cubicBezTo>
                  <a:pt x="8784975" y="448050"/>
                  <a:pt x="8784976" y="704078"/>
                  <a:pt x="8784976" y="960107"/>
                </a:cubicBezTo>
                <a:cubicBezTo>
                  <a:pt x="8784976" y="1011034"/>
                  <a:pt x="8764745" y="1059875"/>
                  <a:pt x="8728734" y="1095886"/>
                </a:cubicBezTo>
                <a:cubicBezTo>
                  <a:pt x="8692723" y="1131897"/>
                  <a:pt x="8643882" y="1152128"/>
                  <a:pt x="8592955" y="1152128"/>
                </a:cubicBezTo>
                <a:lnTo>
                  <a:pt x="192021" y="1152128"/>
                </a:lnTo>
                <a:cubicBezTo>
                  <a:pt x="141094" y="1152128"/>
                  <a:pt x="92253" y="1131897"/>
                  <a:pt x="56242" y="1095886"/>
                </a:cubicBezTo>
                <a:cubicBezTo>
                  <a:pt x="20231" y="1059875"/>
                  <a:pt x="0" y="1011034"/>
                  <a:pt x="0" y="960107"/>
                </a:cubicBezTo>
                <a:lnTo>
                  <a:pt x="0" y="192021"/>
                </a:lnTo>
                <a:close/>
              </a:path>
            </a:pathLst>
          </a:custGeom>
          <a:solidFill>
            <a:srgbClr val="2A742A"/>
          </a:solidFill>
          <a:ln w="12700">
            <a:solidFill>
              <a:srgbClr val="2A742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Центральный район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149081"/>
            <a:ext cx="2160240" cy="2349281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4149081"/>
            <a:ext cx="2088232" cy="2349281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15" name="Picture 11" descr="C:\Users\vvivannikova\Desktop\ПРЕЗЕНТАЦИИ (по всем вопросам)-2016\ПРЕЗЕНТАЦИЯ 15.08.2016 (под-ка к ОП 2016-2017)\ФОТО тек.ремонт+промывка МКД\ЦЕНТРАЛЬНЫЙ\Кольцовская д. 9 промывка и опрессов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31" y="4149081"/>
            <a:ext cx="2133557" cy="2349282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16" name="Picture 12" descr="C:\Users\vvivannikova\Desktop\ПРЕЗЕНТАЦИИ (по всем вопросам)-2016\ПРЕЗЕНТАЦИЯ 15.08.2016 (под-ка к ОП 2016-2017)\ФОТО тек.ремонт+промывка МКД\ЦЕНТРАЛЬНЫЙ\Студенческая д. 12а промывка и опрессов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73" y="4149081"/>
            <a:ext cx="2178883" cy="2349282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17907"/>
            <a:ext cx="4248472" cy="2231174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18" name="Picture 4" descr="C:\Users\vvivannikova\Desktop\S83074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73" y="1917907"/>
            <a:ext cx="4267115" cy="2231174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55734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2A742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8434" y="310344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текущему ремонту инженерных сетей, конструктивных элементов и восстановлению теплового контура многоквартирных домов, выполненные управляющими организациями в соответствующем районе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179512" y="1556792"/>
            <a:ext cx="4248472" cy="288032"/>
          </a:xfrm>
          <a:custGeom>
            <a:avLst/>
            <a:gdLst>
              <a:gd name="connsiteX0" fmla="*/ 0 w 8784976"/>
              <a:gd name="connsiteY0" fmla="*/ 192021 h 1152128"/>
              <a:gd name="connsiteX1" fmla="*/ 56242 w 8784976"/>
              <a:gd name="connsiteY1" fmla="*/ 56242 h 1152128"/>
              <a:gd name="connsiteX2" fmla="*/ 192021 w 8784976"/>
              <a:gd name="connsiteY2" fmla="*/ 1 h 1152128"/>
              <a:gd name="connsiteX3" fmla="*/ 8592955 w 8784976"/>
              <a:gd name="connsiteY3" fmla="*/ 0 h 1152128"/>
              <a:gd name="connsiteX4" fmla="*/ 8728734 w 8784976"/>
              <a:gd name="connsiteY4" fmla="*/ 56242 h 1152128"/>
              <a:gd name="connsiteX5" fmla="*/ 8784975 w 8784976"/>
              <a:gd name="connsiteY5" fmla="*/ 192021 h 1152128"/>
              <a:gd name="connsiteX6" fmla="*/ 8784976 w 8784976"/>
              <a:gd name="connsiteY6" fmla="*/ 960107 h 1152128"/>
              <a:gd name="connsiteX7" fmla="*/ 8728734 w 8784976"/>
              <a:gd name="connsiteY7" fmla="*/ 1095886 h 1152128"/>
              <a:gd name="connsiteX8" fmla="*/ 8592955 w 8784976"/>
              <a:gd name="connsiteY8" fmla="*/ 1152128 h 1152128"/>
              <a:gd name="connsiteX9" fmla="*/ 192021 w 8784976"/>
              <a:gd name="connsiteY9" fmla="*/ 1152128 h 1152128"/>
              <a:gd name="connsiteX10" fmla="*/ 56242 w 8784976"/>
              <a:gd name="connsiteY10" fmla="*/ 1095886 h 1152128"/>
              <a:gd name="connsiteX11" fmla="*/ 0 w 8784976"/>
              <a:gd name="connsiteY11" fmla="*/ 960107 h 1152128"/>
              <a:gd name="connsiteX12" fmla="*/ 0 w 8784976"/>
              <a:gd name="connsiteY12" fmla="*/ 192021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1152128">
                <a:moveTo>
                  <a:pt x="0" y="192021"/>
                </a:moveTo>
                <a:cubicBezTo>
                  <a:pt x="0" y="141094"/>
                  <a:pt x="20231" y="92253"/>
                  <a:pt x="56242" y="56242"/>
                </a:cubicBezTo>
                <a:cubicBezTo>
                  <a:pt x="92253" y="20231"/>
                  <a:pt x="141094" y="0"/>
                  <a:pt x="192021" y="1"/>
                </a:cubicBezTo>
                <a:lnTo>
                  <a:pt x="8592955" y="0"/>
                </a:lnTo>
                <a:cubicBezTo>
                  <a:pt x="8643882" y="0"/>
                  <a:pt x="8692723" y="20231"/>
                  <a:pt x="8728734" y="56242"/>
                </a:cubicBezTo>
                <a:cubicBezTo>
                  <a:pt x="8764745" y="92253"/>
                  <a:pt x="8784976" y="141094"/>
                  <a:pt x="8784975" y="192021"/>
                </a:cubicBezTo>
                <a:cubicBezTo>
                  <a:pt x="8784975" y="448050"/>
                  <a:pt x="8784976" y="704078"/>
                  <a:pt x="8784976" y="960107"/>
                </a:cubicBezTo>
                <a:cubicBezTo>
                  <a:pt x="8784976" y="1011034"/>
                  <a:pt x="8764745" y="1059875"/>
                  <a:pt x="8728734" y="1095886"/>
                </a:cubicBezTo>
                <a:cubicBezTo>
                  <a:pt x="8692723" y="1131897"/>
                  <a:pt x="8643882" y="1152128"/>
                  <a:pt x="8592955" y="1152128"/>
                </a:cubicBezTo>
                <a:lnTo>
                  <a:pt x="192021" y="1152128"/>
                </a:lnTo>
                <a:cubicBezTo>
                  <a:pt x="141094" y="1152128"/>
                  <a:pt x="92253" y="1131897"/>
                  <a:pt x="56242" y="1095886"/>
                </a:cubicBezTo>
                <a:cubicBezTo>
                  <a:pt x="20231" y="1059875"/>
                  <a:pt x="0" y="1011034"/>
                  <a:pt x="0" y="960107"/>
                </a:cubicBezTo>
                <a:lnTo>
                  <a:pt x="0" y="192021"/>
                </a:lnTo>
                <a:close/>
              </a:path>
            </a:pathLst>
          </a:custGeom>
          <a:solidFill>
            <a:srgbClr val="2A742A"/>
          </a:solidFill>
          <a:ln w="12700">
            <a:solidFill>
              <a:srgbClr val="2A742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Железнодорожный район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4771862" y="1556792"/>
            <a:ext cx="4176464" cy="288032"/>
          </a:xfrm>
          <a:custGeom>
            <a:avLst/>
            <a:gdLst>
              <a:gd name="connsiteX0" fmla="*/ 0 w 8784976"/>
              <a:gd name="connsiteY0" fmla="*/ 192021 h 1152128"/>
              <a:gd name="connsiteX1" fmla="*/ 56242 w 8784976"/>
              <a:gd name="connsiteY1" fmla="*/ 56242 h 1152128"/>
              <a:gd name="connsiteX2" fmla="*/ 192021 w 8784976"/>
              <a:gd name="connsiteY2" fmla="*/ 1 h 1152128"/>
              <a:gd name="connsiteX3" fmla="*/ 8592955 w 8784976"/>
              <a:gd name="connsiteY3" fmla="*/ 0 h 1152128"/>
              <a:gd name="connsiteX4" fmla="*/ 8728734 w 8784976"/>
              <a:gd name="connsiteY4" fmla="*/ 56242 h 1152128"/>
              <a:gd name="connsiteX5" fmla="*/ 8784975 w 8784976"/>
              <a:gd name="connsiteY5" fmla="*/ 192021 h 1152128"/>
              <a:gd name="connsiteX6" fmla="*/ 8784976 w 8784976"/>
              <a:gd name="connsiteY6" fmla="*/ 960107 h 1152128"/>
              <a:gd name="connsiteX7" fmla="*/ 8728734 w 8784976"/>
              <a:gd name="connsiteY7" fmla="*/ 1095886 h 1152128"/>
              <a:gd name="connsiteX8" fmla="*/ 8592955 w 8784976"/>
              <a:gd name="connsiteY8" fmla="*/ 1152128 h 1152128"/>
              <a:gd name="connsiteX9" fmla="*/ 192021 w 8784976"/>
              <a:gd name="connsiteY9" fmla="*/ 1152128 h 1152128"/>
              <a:gd name="connsiteX10" fmla="*/ 56242 w 8784976"/>
              <a:gd name="connsiteY10" fmla="*/ 1095886 h 1152128"/>
              <a:gd name="connsiteX11" fmla="*/ 0 w 8784976"/>
              <a:gd name="connsiteY11" fmla="*/ 960107 h 1152128"/>
              <a:gd name="connsiteX12" fmla="*/ 0 w 8784976"/>
              <a:gd name="connsiteY12" fmla="*/ 192021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1152128">
                <a:moveTo>
                  <a:pt x="0" y="192021"/>
                </a:moveTo>
                <a:cubicBezTo>
                  <a:pt x="0" y="141094"/>
                  <a:pt x="20231" y="92253"/>
                  <a:pt x="56242" y="56242"/>
                </a:cubicBezTo>
                <a:cubicBezTo>
                  <a:pt x="92253" y="20231"/>
                  <a:pt x="141094" y="0"/>
                  <a:pt x="192021" y="1"/>
                </a:cubicBezTo>
                <a:lnTo>
                  <a:pt x="8592955" y="0"/>
                </a:lnTo>
                <a:cubicBezTo>
                  <a:pt x="8643882" y="0"/>
                  <a:pt x="8692723" y="20231"/>
                  <a:pt x="8728734" y="56242"/>
                </a:cubicBezTo>
                <a:cubicBezTo>
                  <a:pt x="8764745" y="92253"/>
                  <a:pt x="8784976" y="141094"/>
                  <a:pt x="8784975" y="192021"/>
                </a:cubicBezTo>
                <a:cubicBezTo>
                  <a:pt x="8784975" y="448050"/>
                  <a:pt x="8784976" y="704078"/>
                  <a:pt x="8784976" y="960107"/>
                </a:cubicBezTo>
                <a:cubicBezTo>
                  <a:pt x="8784976" y="1011034"/>
                  <a:pt x="8764745" y="1059875"/>
                  <a:pt x="8728734" y="1095886"/>
                </a:cubicBezTo>
                <a:cubicBezTo>
                  <a:pt x="8692723" y="1131897"/>
                  <a:pt x="8643882" y="1152128"/>
                  <a:pt x="8592955" y="1152128"/>
                </a:cubicBezTo>
                <a:lnTo>
                  <a:pt x="192021" y="1152128"/>
                </a:lnTo>
                <a:cubicBezTo>
                  <a:pt x="141094" y="1152128"/>
                  <a:pt x="92253" y="1131897"/>
                  <a:pt x="56242" y="1095886"/>
                </a:cubicBezTo>
                <a:cubicBezTo>
                  <a:pt x="20231" y="1059875"/>
                  <a:pt x="0" y="1011034"/>
                  <a:pt x="0" y="960107"/>
                </a:cubicBezTo>
                <a:lnTo>
                  <a:pt x="0" y="192021"/>
                </a:lnTo>
                <a:close/>
              </a:path>
            </a:pathLst>
          </a:custGeom>
          <a:solidFill>
            <a:srgbClr val="2A742A"/>
          </a:solidFill>
          <a:ln w="12700">
            <a:solidFill>
              <a:srgbClr val="2A742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Левобережный район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37183"/>
            <a:ext cx="2031716" cy="1876355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30" name="Рисунок 29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13539"/>
            <a:ext cx="4248471" cy="2711806"/>
          </a:xfrm>
          <a:prstGeom prst="rect">
            <a:avLst/>
          </a:prstGeom>
          <a:solidFill>
            <a:srgbClr val="2A742A"/>
          </a:solidFill>
          <a:ln w="28575" cmpd="thinThick">
            <a:solidFill>
              <a:srgbClr val="2A742A"/>
            </a:solidFill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1228" y="1915510"/>
            <a:ext cx="2216755" cy="1898027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5" y="4365105"/>
            <a:ext cx="2137328" cy="2160240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937183"/>
            <a:ext cx="4176464" cy="2427921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5353" y="4365105"/>
            <a:ext cx="2039135" cy="2160239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68274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2A742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8434" y="310344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текущему ремонту инженерных сетей, конструктивных элементов и восстановлению теплового контура многоквартирных домов, выполненные управляющими организациями в соответствующем районе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237971" y="1556792"/>
            <a:ext cx="4248472" cy="288032"/>
          </a:xfrm>
          <a:custGeom>
            <a:avLst/>
            <a:gdLst>
              <a:gd name="connsiteX0" fmla="*/ 0 w 8784976"/>
              <a:gd name="connsiteY0" fmla="*/ 192021 h 1152128"/>
              <a:gd name="connsiteX1" fmla="*/ 56242 w 8784976"/>
              <a:gd name="connsiteY1" fmla="*/ 56242 h 1152128"/>
              <a:gd name="connsiteX2" fmla="*/ 192021 w 8784976"/>
              <a:gd name="connsiteY2" fmla="*/ 1 h 1152128"/>
              <a:gd name="connsiteX3" fmla="*/ 8592955 w 8784976"/>
              <a:gd name="connsiteY3" fmla="*/ 0 h 1152128"/>
              <a:gd name="connsiteX4" fmla="*/ 8728734 w 8784976"/>
              <a:gd name="connsiteY4" fmla="*/ 56242 h 1152128"/>
              <a:gd name="connsiteX5" fmla="*/ 8784975 w 8784976"/>
              <a:gd name="connsiteY5" fmla="*/ 192021 h 1152128"/>
              <a:gd name="connsiteX6" fmla="*/ 8784976 w 8784976"/>
              <a:gd name="connsiteY6" fmla="*/ 960107 h 1152128"/>
              <a:gd name="connsiteX7" fmla="*/ 8728734 w 8784976"/>
              <a:gd name="connsiteY7" fmla="*/ 1095886 h 1152128"/>
              <a:gd name="connsiteX8" fmla="*/ 8592955 w 8784976"/>
              <a:gd name="connsiteY8" fmla="*/ 1152128 h 1152128"/>
              <a:gd name="connsiteX9" fmla="*/ 192021 w 8784976"/>
              <a:gd name="connsiteY9" fmla="*/ 1152128 h 1152128"/>
              <a:gd name="connsiteX10" fmla="*/ 56242 w 8784976"/>
              <a:gd name="connsiteY10" fmla="*/ 1095886 h 1152128"/>
              <a:gd name="connsiteX11" fmla="*/ 0 w 8784976"/>
              <a:gd name="connsiteY11" fmla="*/ 960107 h 1152128"/>
              <a:gd name="connsiteX12" fmla="*/ 0 w 8784976"/>
              <a:gd name="connsiteY12" fmla="*/ 192021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1152128">
                <a:moveTo>
                  <a:pt x="0" y="192021"/>
                </a:moveTo>
                <a:cubicBezTo>
                  <a:pt x="0" y="141094"/>
                  <a:pt x="20231" y="92253"/>
                  <a:pt x="56242" y="56242"/>
                </a:cubicBezTo>
                <a:cubicBezTo>
                  <a:pt x="92253" y="20231"/>
                  <a:pt x="141094" y="0"/>
                  <a:pt x="192021" y="1"/>
                </a:cubicBezTo>
                <a:lnTo>
                  <a:pt x="8592955" y="0"/>
                </a:lnTo>
                <a:cubicBezTo>
                  <a:pt x="8643882" y="0"/>
                  <a:pt x="8692723" y="20231"/>
                  <a:pt x="8728734" y="56242"/>
                </a:cubicBezTo>
                <a:cubicBezTo>
                  <a:pt x="8764745" y="92253"/>
                  <a:pt x="8784976" y="141094"/>
                  <a:pt x="8784975" y="192021"/>
                </a:cubicBezTo>
                <a:cubicBezTo>
                  <a:pt x="8784975" y="448050"/>
                  <a:pt x="8784976" y="704078"/>
                  <a:pt x="8784976" y="960107"/>
                </a:cubicBezTo>
                <a:cubicBezTo>
                  <a:pt x="8784976" y="1011034"/>
                  <a:pt x="8764745" y="1059875"/>
                  <a:pt x="8728734" y="1095886"/>
                </a:cubicBezTo>
                <a:cubicBezTo>
                  <a:pt x="8692723" y="1131897"/>
                  <a:pt x="8643882" y="1152128"/>
                  <a:pt x="8592955" y="1152128"/>
                </a:cubicBezTo>
                <a:lnTo>
                  <a:pt x="192021" y="1152128"/>
                </a:lnTo>
                <a:cubicBezTo>
                  <a:pt x="141094" y="1152128"/>
                  <a:pt x="92253" y="1131897"/>
                  <a:pt x="56242" y="1095886"/>
                </a:cubicBezTo>
                <a:cubicBezTo>
                  <a:pt x="20231" y="1059875"/>
                  <a:pt x="0" y="1011034"/>
                  <a:pt x="0" y="960107"/>
                </a:cubicBezTo>
                <a:lnTo>
                  <a:pt x="0" y="192021"/>
                </a:lnTo>
                <a:close/>
              </a:path>
            </a:pathLst>
          </a:custGeom>
          <a:solidFill>
            <a:srgbClr val="2A742A"/>
          </a:solidFill>
          <a:ln w="12700">
            <a:solidFill>
              <a:srgbClr val="2A742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Советский район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4788024" y="1556792"/>
            <a:ext cx="4176464" cy="288032"/>
          </a:xfrm>
          <a:custGeom>
            <a:avLst/>
            <a:gdLst>
              <a:gd name="connsiteX0" fmla="*/ 0 w 8784976"/>
              <a:gd name="connsiteY0" fmla="*/ 192021 h 1152128"/>
              <a:gd name="connsiteX1" fmla="*/ 56242 w 8784976"/>
              <a:gd name="connsiteY1" fmla="*/ 56242 h 1152128"/>
              <a:gd name="connsiteX2" fmla="*/ 192021 w 8784976"/>
              <a:gd name="connsiteY2" fmla="*/ 1 h 1152128"/>
              <a:gd name="connsiteX3" fmla="*/ 8592955 w 8784976"/>
              <a:gd name="connsiteY3" fmla="*/ 0 h 1152128"/>
              <a:gd name="connsiteX4" fmla="*/ 8728734 w 8784976"/>
              <a:gd name="connsiteY4" fmla="*/ 56242 h 1152128"/>
              <a:gd name="connsiteX5" fmla="*/ 8784975 w 8784976"/>
              <a:gd name="connsiteY5" fmla="*/ 192021 h 1152128"/>
              <a:gd name="connsiteX6" fmla="*/ 8784976 w 8784976"/>
              <a:gd name="connsiteY6" fmla="*/ 960107 h 1152128"/>
              <a:gd name="connsiteX7" fmla="*/ 8728734 w 8784976"/>
              <a:gd name="connsiteY7" fmla="*/ 1095886 h 1152128"/>
              <a:gd name="connsiteX8" fmla="*/ 8592955 w 8784976"/>
              <a:gd name="connsiteY8" fmla="*/ 1152128 h 1152128"/>
              <a:gd name="connsiteX9" fmla="*/ 192021 w 8784976"/>
              <a:gd name="connsiteY9" fmla="*/ 1152128 h 1152128"/>
              <a:gd name="connsiteX10" fmla="*/ 56242 w 8784976"/>
              <a:gd name="connsiteY10" fmla="*/ 1095886 h 1152128"/>
              <a:gd name="connsiteX11" fmla="*/ 0 w 8784976"/>
              <a:gd name="connsiteY11" fmla="*/ 960107 h 1152128"/>
              <a:gd name="connsiteX12" fmla="*/ 0 w 8784976"/>
              <a:gd name="connsiteY12" fmla="*/ 192021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1152128">
                <a:moveTo>
                  <a:pt x="0" y="192021"/>
                </a:moveTo>
                <a:cubicBezTo>
                  <a:pt x="0" y="141094"/>
                  <a:pt x="20231" y="92253"/>
                  <a:pt x="56242" y="56242"/>
                </a:cubicBezTo>
                <a:cubicBezTo>
                  <a:pt x="92253" y="20231"/>
                  <a:pt x="141094" y="0"/>
                  <a:pt x="192021" y="1"/>
                </a:cubicBezTo>
                <a:lnTo>
                  <a:pt x="8592955" y="0"/>
                </a:lnTo>
                <a:cubicBezTo>
                  <a:pt x="8643882" y="0"/>
                  <a:pt x="8692723" y="20231"/>
                  <a:pt x="8728734" y="56242"/>
                </a:cubicBezTo>
                <a:cubicBezTo>
                  <a:pt x="8764745" y="92253"/>
                  <a:pt x="8784976" y="141094"/>
                  <a:pt x="8784975" y="192021"/>
                </a:cubicBezTo>
                <a:cubicBezTo>
                  <a:pt x="8784975" y="448050"/>
                  <a:pt x="8784976" y="704078"/>
                  <a:pt x="8784976" y="960107"/>
                </a:cubicBezTo>
                <a:cubicBezTo>
                  <a:pt x="8784976" y="1011034"/>
                  <a:pt x="8764745" y="1059875"/>
                  <a:pt x="8728734" y="1095886"/>
                </a:cubicBezTo>
                <a:cubicBezTo>
                  <a:pt x="8692723" y="1131897"/>
                  <a:pt x="8643882" y="1152128"/>
                  <a:pt x="8592955" y="1152128"/>
                </a:cubicBezTo>
                <a:lnTo>
                  <a:pt x="192021" y="1152128"/>
                </a:lnTo>
                <a:cubicBezTo>
                  <a:pt x="141094" y="1152128"/>
                  <a:pt x="92253" y="1131897"/>
                  <a:pt x="56242" y="1095886"/>
                </a:cubicBezTo>
                <a:cubicBezTo>
                  <a:pt x="20231" y="1059875"/>
                  <a:pt x="0" y="1011034"/>
                  <a:pt x="0" y="960107"/>
                </a:cubicBezTo>
                <a:lnTo>
                  <a:pt x="0" y="192021"/>
                </a:lnTo>
                <a:close/>
              </a:path>
            </a:pathLst>
          </a:custGeom>
          <a:solidFill>
            <a:srgbClr val="2A742A"/>
          </a:solidFill>
          <a:ln w="12700">
            <a:solidFill>
              <a:srgbClr val="2A742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Ленинский район</a:t>
            </a:r>
          </a:p>
        </p:txBody>
      </p:sp>
      <p:pic>
        <p:nvPicPr>
          <p:cNvPr id="16" name="Picture 3" descr="C:\Users\vvivannikova\Desktop\ПРЕЗЕНТАЦИИ (по всем вопросам)-2016\ПРЕЗЕНТАЦИЯ 15.08.2016 (под-ка к ОП 2016-2017)\ФОТО тек.ремонт+промывка МКД\СОВЕТСКИЙ\Домостроителей д. 9 ремонт кровли сн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" y="1970327"/>
            <a:ext cx="4186478" cy="2184322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17" name="Picture 4" descr="C:\Users\vvivannikova\Desktop\ПРЕЗЕНТАЦИИ (по всем вопросам)-2016\ПРЕЗЕНТАЦИЯ 15.08.2016 (под-ка к ОП 2016-2017)\ФОТО тек.ремонт+промывка МКД\СОВЕТСКИЙ\ул. Южно-Моравская д. 38 ремонт меж.пан. шв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7" y="4154649"/>
            <a:ext cx="2124235" cy="2418914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18" name="Picture 6" descr="C:\Users\vvivannikova\Desktop\ПРЕЗЕНТАЦИИ (по всем вопросам)-2016\ПРЕЗЕНТАЦИЯ 15.08.2016 (под-ка к ОП 2016-2017)\ФОТО тек.ремонт+промывка МКД\СОВЕТСКИЙ\Ю.Моравская, 21 ремонт системы отоплен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4" y="4154650"/>
            <a:ext cx="2062243" cy="2428670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19" name="Picture 2" descr="C:\Users\vvivannikova\Desktop\ПРЕЗЕНТАЦИИ (по всем вопросам)-2016\ПРЕЗЕНТАЦИЯ 15.08.2016 (под-ка к ОП 2016-2017)\ФОТО тек.ремонт+промывка МКД\ЛЕНИНСКИЙ\Плехановская д. 41 ремонт ХВ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6423"/>
            <a:ext cx="4176464" cy="2356895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20" name="Picture 3" descr="C:\Users\vvivannikova\Desktop\ПРЕЗЕНТАЦИИ (по всем вопросам)-2016\ПРЕЗЕНТАЦИЯ 15.08.2016 (под-ка к ОП 2016-2017)\ФОТО тек.ремонт+промывка МКД\ЛЕНИНСКИЙ\ЧЕЛЮСКИНЦЕВ 136а восстановление теплоизоляции на сист. отопления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70327"/>
            <a:ext cx="2353540" cy="2256097"/>
          </a:xfrm>
          <a:prstGeom prst="rect">
            <a:avLst/>
          </a:prstGeom>
          <a:solidFill>
            <a:srgbClr val="2A742A"/>
          </a:solidFill>
          <a:ln w="28575">
            <a:solidFill>
              <a:srgbClr val="2A742A"/>
            </a:solidFill>
          </a:ln>
          <a:extLst/>
        </p:spPr>
      </p:pic>
      <p:pic>
        <p:nvPicPr>
          <p:cNvPr id="21" name="Picture 4" descr="C:\Users\vvivannikova\Desktop\ПРЕЗЕНТАЦИИ (по всем вопросам)-2016\ПРЕЗЕНТАЦИЯ 15.08.2016 (под-ка к ОП 2016-2017)\ФОТО тек.ремонт+промывка МКД\ЛЕНИНСКИЙ\ул. Моисеева д. 45 кровл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14" y="1970327"/>
            <a:ext cx="1764704" cy="2256097"/>
          </a:xfrm>
          <a:prstGeom prst="rect">
            <a:avLst/>
          </a:prstGeom>
          <a:noFill/>
          <a:ln w="28575">
            <a:solidFill>
              <a:srgbClr val="2A742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9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42900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2A742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0324"/>
            <a:ext cx="792088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8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2A742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Документы регламентирующие подготовку </a:t>
            </a:r>
          </a:p>
          <a:p>
            <a:pPr algn="ctr"/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к отопительному периоду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0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16632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лилиния 10"/>
          <p:cNvSpPr/>
          <p:nvPr/>
        </p:nvSpPr>
        <p:spPr>
          <a:xfrm>
            <a:off x="179512" y="1196752"/>
            <a:ext cx="8784976" cy="5472608"/>
          </a:xfrm>
          <a:custGeom>
            <a:avLst/>
            <a:gdLst>
              <a:gd name="connsiteX0" fmla="*/ 0 w 8784976"/>
              <a:gd name="connsiteY0" fmla="*/ 192021 h 1152128"/>
              <a:gd name="connsiteX1" fmla="*/ 56242 w 8784976"/>
              <a:gd name="connsiteY1" fmla="*/ 56242 h 1152128"/>
              <a:gd name="connsiteX2" fmla="*/ 192021 w 8784976"/>
              <a:gd name="connsiteY2" fmla="*/ 1 h 1152128"/>
              <a:gd name="connsiteX3" fmla="*/ 8592955 w 8784976"/>
              <a:gd name="connsiteY3" fmla="*/ 0 h 1152128"/>
              <a:gd name="connsiteX4" fmla="*/ 8728734 w 8784976"/>
              <a:gd name="connsiteY4" fmla="*/ 56242 h 1152128"/>
              <a:gd name="connsiteX5" fmla="*/ 8784975 w 8784976"/>
              <a:gd name="connsiteY5" fmla="*/ 192021 h 1152128"/>
              <a:gd name="connsiteX6" fmla="*/ 8784976 w 8784976"/>
              <a:gd name="connsiteY6" fmla="*/ 960107 h 1152128"/>
              <a:gd name="connsiteX7" fmla="*/ 8728734 w 8784976"/>
              <a:gd name="connsiteY7" fmla="*/ 1095886 h 1152128"/>
              <a:gd name="connsiteX8" fmla="*/ 8592955 w 8784976"/>
              <a:gd name="connsiteY8" fmla="*/ 1152128 h 1152128"/>
              <a:gd name="connsiteX9" fmla="*/ 192021 w 8784976"/>
              <a:gd name="connsiteY9" fmla="*/ 1152128 h 1152128"/>
              <a:gd name="connsiteX10" fmla="*/ 56242 w 8784976"/>
              <a:gd name="connsiteY10" fmla="*/ 1095886 h 1152128"/>
              <a:gd name="connsiteX11" fmla="*/ 0 w 8784976"/>
              <a:gd name="connsiteY11" fmla="*/ 960107 h 1152128"/>
              <a:gd name="connsiteX12" fmla="*/ 0 w 8784976"/>
              <a:gd name="connsiteY12" fmla="*/ 192021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4976" h="1152128">
                <a:moveTo>
                  <a:pt x="0" y="192021"/>
                </a:moveTo>
                <a:cubicBezTo>
                  <a:pt x="0" y="141094"/>
                  <a:pt x="20231" y="92253"/>
                  <a:pt x="56242" y="56242"/>
                </a:cubicBezTo>
                <a:cubicBezTo>
                  <a:pt x="92253" y="20231"/>
                  <a:pt x="141094" y="0"/>
                  <a:pt x="192021" y="1"/>
                </a:cubicBezTo>
                <a:lnTo>
                  <a:pt x="8592955" y="0"/>
                </a:lnTo>
                <a:cubicBezTo>
                  <a:pt x="8643882" y="0"/>
                  <a:pt x="8692723" y="20231"/>
                  <a:pt x="8728734" y="56242"/>
                </a:cubicBezTo>
                <a:cubicBezTo>
                  <a:pt x="8764745" y="92253"/>
                  <a:pt x="8784976" y="141094"/>
                  <a:pt x="8784975" y="192021"/>
                </a:cubicBezTo>
                <a:cubicBezTo>
                  <a:pt x="8784975" y="448050"/>
                  <a:pt x="8784976" y="704078"/>
                  <a:pt x="8784976" y="960107"/>
                </a:cubicBezTo>
                <a:cubicBezTo>
                  <a:pt x="8784976" y="1011034"/>
                  <a:pt x="8764745" y="1059875"/>
                  <a:pt x="8728734" y="1095886"/>
                </a:cubicBezTo>
                <a:cubicBezTo>
                  <a:pt x="8692723" y="1131897"/>
                  <a:pt x="8643882" y="1152128"/>
                  <a:pt x="8592955" y="1152128"/>
                </a:cubicBezTo>
                <a:lnTo>
                  <a:pt x="192021" y="1152128"/>
                </a:lnTo>
                <a:cubicBezTo>
                  <a:pt x="141094" y="1152128"/>
                  <a:pt x="92253" y="1131897"/>
                  <a:pt x="56242" y="1095886"/>
                </a:cubicBezTo>
                <a:cubicBezTo>
                  <a:pt x="20231" y="1059875"/>
                  <a:pt x="0" y="1011034"/>
                  <a:pt x="0" y="960107"/>
                </a:cubicBezTo>
                <a:lnTo>
                  <a:pt x="0" y="192021"/>
                </a:lnTo>
                <a:close/>
              </a:path>
            </a:pathLst>
          </a:custGeom>
          <a:solidFill>
            <a:srgbClr val="2A742A">
              <a:alpha val="95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Федеральный закон от 27.07.2010 №190-ФЗ «О теплоснабжении»</a:t>
            </a:r>
          </a:p>
          <a:p>
            <a:pPr marL="457200" indent="-457200"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Федеральный закон от 07.12.2011 №416-ФЗ «О водоснабжении и водоотведении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>
              <a:buAutoNum type="arabicPeriod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Приказ Министерства энергетики Российской Федерации от 24.04.2013 № 103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Распоряжение Правительства Воронежской области от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12.04.2017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277-р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«О подготовке объектов жилищно-коммунального хозяйства, теплоэнергетике     и социальной сферы Воронежской области к отопительному периоду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годов»</a:t>
            </a:r>
          </a:p>
          <a:p>
            <a:pPr marL="457200" indent="-457200"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Постановление администрации городского округа от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27.11.2017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658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«О мероприятиях по подготовке теплоэнергетического хозяйства городского округа город Воронеж к отопительному периоду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годов и временном отключении горячего водоснабжения»</a:t>
            </a:r>
          </a:p>
          <a:p>
            <a:pPr marL="457200" indent="-457200">
              <a:buAutoNum type="arabicPeriod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Постановление администрации городского округа от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25.07.2018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446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 О проведении уполномоченным органом администрации городского округа город Воронеж проверок готовности к отопительному периоду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2018-2018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годов теплоснабжающих и теплосетевых организаций»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8239236" y="6348387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162C81-BF66-416A-9997-69B182DFF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0243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1268758"/>
          </a:xfrm>
          <a:prstGeom prst="rect">
            <a:avLst/>
          </a:prstGeom>
          <a:solidFill>
            <a:srgbClr val="2A7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Фактические показатели, выполненных мероприятий по подготовке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отопительному периоду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ед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274340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5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4051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"/>
            <a:ext cx="9144000" cy="1268758"/>
          </a:xfrm>
          <a:prstGeom prst="rect">
            <a:avLst/>
          </a:prstGeom>
          <a:solidFill>
            <a:srgbClr val="2A7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Ремонт инженерных 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сетей </a:t>
            </a:r>
            <a:endParaRPr lang="ru-RU" sz="2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состоянию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 24.09.2018 </a:t>
            </a:r>
            <a:r>
              <a:rPr lang="ru-RU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4046" y="274340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812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1268758"/>
          </a:xfrm>
          <a:prstGeom prst="rect">
            <a:avLst/>
          </a:prstGeom>
          <a:solidFill>
            <a:srgbClr val="2A7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4046" y="274340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917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Фактические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проведения проверок готовности к отопительному периоду 2018-2019 годов теплоснабжающих и теплосетевых организаций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166868"/>
              </p:ext>
            </p:extLst>
          </p:nvPr>
        </p:nvGraphicFramePr>
        <p:xfrm>
          <a:off x="395535" y="1412776"/>
          <a:ext cx="848180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341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1268758"/>
          </a:xfrm>
          <a:prstGeom prst="rect">
            <a:avLst/>
          </a:prstGeom>
          <a:solidFill>
            <a:srgbClr val="2A7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3421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многоквартирных домов, к которым будет произведено восстановление внешних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линий циркуляции горячего водоснабжения в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ед.</a:t>
            </a: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274340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722673"/>
              </p:ext>
            </p:extLst>
          </p:nvPr>
        </p:nvGraphicFramePr>
        <p:xfrm>
          <a:off x="755576" y="1700808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701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2A742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8434" y="310344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РАБОТЫ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предоставлению паспортов готовности многоквартирных домов и объектов социальной сферы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отопительному периоду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2018-2019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098615"/>
              </p:ext>
            </p:extLst>
          </p:nvPr>
        </p:nvGraphicFramePr>
        <p:xfrm>
          <a:off x="282352" y="1484784"/>
          <a:ext cx="8538121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2410"/>
                <a:gridCol w="1857318"/>
                <a:gridCol w="1872208"/>
                <a:gridCol w="1656185"/>
              </a:tblGrid>
              <a:tr h="4199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42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A74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99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42A"/>
                    </a:solidFill>
                  </a:tcPr>
                </a:tc>
              </a:tr>
              <a:tr h="1104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Многоквартирные дома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42A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социальной сферы: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A742A"/>
                    </a:solidFill>
                  </a:tcPr>
                </a:tc>
              </a:tr>
              <a:tr h="54728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дошкольные учреждения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учреждения образования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лечебные учреждения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A742A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A742A"/>
                    </a:solidFill>
                  </a:tcPr>
                </a:tc>
              </a:tr>
              <a:tr h="604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A742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76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2C81-BF66-416A-9997-69B182DFFAC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2A742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8434" y="310344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512" y="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РАБОТЫ </a:t>
            </a:r>
          </a:p>
          <a:p>
            <a:pPr algn="ctr"/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предоставлению паспортов готовности на многоквартирные дома к отопительному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периоду 2018-2019 </a:t>
            </a:r>
            <a:r>
              <a:rPr lang="ru-R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262638"/>
              </p:ext>
            </p:extLst>
          </p:nvPr>
        </p:nvGraphicFramePr>
        <p:xfrm>
          <a:off x="559385" y="1772816"/>
          <a:ext cx="8045063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360"/>
                <a:gridCol w="2512223"/>
                <a:gridCol w="1533688"/>
                <a:gridCol w="1623805"/>
                <a:gridCol w="1792987"/>
              </a:tblGrid>
              <a:tr h="89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МКД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Представлено паспортов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предоставления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</a:tr>
              <a:tr h="432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Железнодорожный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</a:tr>
              <a:tr h="432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Коминтерновский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1212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</a:tr>
              <a:tr h="432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Левобережный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</a:tr>
              <a:tr h="432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Ленинский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</a:tr>
              <a:tr h="432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Советский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</a:tr>
              <a:tr h="432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Центральный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</a:tr>
              <a:tr h="83565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Представлено паспортов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МКД из 4562 МКД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2A742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58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2A742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pPr lvl="0" algn="ctr"/>
            <a:r>
              <a:rPr lang="ru-RU" sz="1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текущему ремонту инженерных сетей, конструктивных элементов </a:t>
            </a:r>
            <a:endParaRPr lang="ru-RU" sz="1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восстановлению теплового контура многоквартирных домов, выполненные управляющими организациями </a:t>
            </a:r>
            <a:endParaRPr lang="ru-RU" sz="1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1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подготовки к </a:t>
            </a:r>
            <a:r>
              <a:rPr lang="ru-RU" sz="1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отопительному периоду </a:t>
            </a:r>
            <a:r>
              <a:rPr lang="ru-RU" sz="1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1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годов, </a:t>
            </a:r>
          </a:p>
          <a:p>
            <a:pPr lvl="0" algn="ctr"/>
            <a:r>
              <a:rPr lang="ru-RU" sz="1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sz="1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21.09.2018</a:t>
            </a:r>
            <a:endParaRPr lang="ru-RU" sz="1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" descr="Администрация Воронежской обла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946" y="526368"/>
            <a:ext cx="36658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31"/>
          <p:cNvGrpSpPr/>
          <p:nvPr/>
        </p:nvGrpSpPr>
        <p:grpSpPr>
          <a:xfrm>
            <a:off x="139561" y="2497515"/>
            <a:ext cx="8856984" cy="3600400"/>
            <a:chOff x="179512" y="2564904"/>
            <a:chExt cx="8856984" cy="2880320"/>
          </a:xfrm>
        </p:grpSpPr>
        <p:sp>
          <p:nvSpPr>
            <p:cNvPr id="17" name="Полилиния 16"/>
            <p:cNvSpPr/>
            <p:nvPr/>
          </p:nvSpPr>
          <p:spPr>
            <a:xfrm>
              <a:off x="179512" y="5183377"/>
              <a:ext cx="4824536" cy="261847"/>
            </a:xfrm>
            <a:custGeom>
              <a:avLst/>
              <a:gdLst>
                <a:gd name="connsiteX0" fmla="*/ 0 w 8784976"/>
                <a:gd name="connsiteY0" fmla="*/ 708079 h 4248472"/>
                <a:gd name="connsiteX1" fmla="*/ 207392 w 8784976"/>
                <a:gd name="connsiteY1" fmla="*/ 207392 h 4248472"/>
                <a:gd name="connsiteX2" fmla="*/ 708080 w 8784976"/>
                <a:gd name="connsiteY2" fmla="*/ 1 h 4248472"/>
                <a:gd name="connsiteX3" fmla="*/ 8076897 w 8784976"/>
                <a:gd name="connsiteY3" fmla="*/ 0 h 4248472"/>
                <a:gd name="connsiteX4" fmla="*/ 8577584 w 8784976"/>
                <a:gd name="connsiteY4" fmla="*/ 207392 h 4248472"/>
                <a:gd name="connsiteX5" fmla="*/ 8784975 w 8784976"/>
                <a:gd name="connsiteY5" fmla="*/ 708080 h 4248472"/>
                <a:gd name="connsiteX6" fmla="*/ 8784976 w 8784976"/>
                <a:gd name="connsiteY6" fmla="*/ 3540393 h 4248472"/>
                <a:gd name="connsiteX7" fmla="*/ 8577584 w 8784976"/>
                <a:gd name="connsiteY7" fmla="*/ 4041081 h 4248472"/>
                <a:gd name="connsiteX8" fmla="*/ 8076896 w 8784976"/>
                <a:gd name="connsiteY8" fmla="*/ 4248472 h 4248472"/>
                <a:gd name="connsiteX9" fmla="*/ 708079 w 8784976"/>
                <a:gd name="connsiteY9" fmla="*/ 4248472 h 4248472"/>
                <a:gd name="connsiteX10" fmla="*/ 207392 w 8784976"/>
                <a:gd name="connsiteY10" fmla="*/ 4041080 h 4248472"/>
                <a:gd name="connsiteX11" fmla="*/ 1 w 8784976"/>
                <a:gd name="connsiteY11" fmla="*/ 3540392 h 4248472"/>
                <a:gd name="connsiteX12" fmla="*/ 0 w 8784976"/>
                <a:gd name="connsiteY12" fmla="*/ 708079 h 4248472"/>
                <a:gd name="connsiteX0" fmla="*/ 60188 w 8845164"/>
                <a:gd name="connsiteY0" fmla="*/ 708079 h 4248473"/>
                <a:gd name="connsiteX1" fmla="*/ 132791 w 8845164"/>
                <a:gd name="connsiteY1" fmla="*/ 144016 h 4248473"/>
                <a:gd name="connsiteX2" fmla="*/ 768268 w 8845164"/>
                <a:gd name="connsiteY2" fmla="*/ 1 h 4248473"/>
                <a:gd name="connsiteX3" fmla="*/ 8137085 w 8845164"/>
                <a:gd name="connsiteY3" fmla="*/ 0 h 4248473"/>
                <a:gd name="connsiteX4" fmla="*/ 8637772 w 8845164"/>
                <a:gd name="connsiteY4" fmla="*/ 207392 h 4248473"/>
                <a:gd name="connsiteX5" fmla="*/ 8845163 w 8845164"/>
                <a:gd name="connsiteY5" fmla="*/ 708080 h 4248473"/>
                <a:gd name="connsiteX6" fmla="*/ 8845164 w 8845164"/>
                <a:gd name="connsiteY6" fmla="*/ 3540393 h 4248473"/>
                <a:gd name="connsiteX7" fmla="*/ 8637772 w 8845164"/>
                <a:gd name="connsiteY7" fmla="*/ 4041081 h 4248473"/>
                <a:gd name="connsiteX8" fmla="*/ 8137084 w 8845164"/>
                <a:gd name="connsiteY8" fmla="*/ 4248472 h 4248473"/>
                <a:gd name="connsiteX9" fmla="*/ 768267 w 8845164"/>
                <a:gd name="connsiteY9" fmla="*/ 4248472 h 4248473"/>
                <a:gd name="connsiteX10" fmla="*/ 267580 w 8845164"/>
                <a:gd name="connsiteY10" fmla="*/ 4041080 h 4248473"/>
                <a:gd name="connsiteX11" fmla="*/ 60189 w 8845164"/>
                <a:gd name="connsiteY11" fmla="*/ 3540392 h 4248473"/>
                <a:gd name="connsiteX12" fmla="*/ 60188 w 8845164"/>
                <a:gd name="connsiteY12" fmla="*/ 708079 h 4248473"/>
                <a:gd name="connsiteX0" fmla="*/ 60188 w 8845164"/>
                <a:gd name="connsiteY0" fmla="*/ 708079 h 4248473"/>
                <a:gd name="connsiteX1" fmla="*/ 132791 w 8845164"/>
                <a:gd name="connsiteY1" fmla="*/ 144016 h 4248473"/>
                <a:gd name="connsiteX2" fmla="*/ 768268 w 8845164"/>
                <a:gd name="connsiteY2" fmla="*/ 1 h 4248473"/>
                <a:gd name="connsiteX3" fmla="*/ 8137085 w 8845164"/>
                <a:gd name="connsiteY3" fmla="*/ 0 h 4248473"/>
                <a:gd name="connsiteX4" fmla="*/ 8699959 w 8845164"/>
                <a:gd name="connsiteY4" fmla="*/ 144016 h 4248473"/>
                <a:gd name="connsiteX5" fmla="*/ 8845163 w 8845164"/>
                <a:gd name="connsiteY5" fmla="*/ 708080 h 4248473"/>
                <a:gd name="connsiteX6" fmla="*/ 8845164 w 8845164"/>
                <a:gd name="connsiteY6" fmla="*/ 3540393 h 4248473"/>
                <a:gd name="connsiteX7" fmla="*/ 8637772 w 8845164"/>
                <a:gd name="connsiteY7" fmla="*/ 4041081 h 4248473"/>
                <a:gd name="connsiteX8" fmla="*/ 8137084 w 8845164"/>
                <a:gd name="connsiteY8" fmla="*/ 4248472 h 4248473"/>
                <a:gd name="connsiteX9" fmla="*/ 768267 w 8845164"/>
                <a:gd name="connsiteY9" fmla="*/ 4248472 h 4248473"/>
                <a:gd name="connsiteX10" fmla="*/ 267580 w 8845164"/>
                <a:gd name="connsiteY10" fmla="*/ 4041080 h 4248473"/>
                <a:gd name="connsiteX11" fmla="*/ 60189 w 8845164"/>
                <a:gd name="connsiteY11" fmla="*/ 3540392 h 4248473"/>
                <a:gd name="connsiteX12" fmla="*/ 60188 w 8845164"/>
                <a:gd name="connsiteY12" fmla="*/ 708079 h 4248473"/>
                <a:gd name="connsiteX0" fmla="*/ 60188 w 8845164"/>
                <a:gd name="connsiteY0" fmla="*/ 708079 h 4248473"/>
                <a:gd name="connsiteX1" fmla="*/ 132791 w 8845164"/>
                <a:gd name="connsiteY1" fmla="*/ 144016 h 4248473"/>
                <a:gd name="connsiteX2" fmla="*/ 768268 w 8845164"/>
                <a:gd name="connsiteY2" fmla="*/ 1 h 4248473"/>
                <a:gd name="connsiteX3" fmla="*/ 8137085 w 8845164"/>
                <a:gd name="connsiteY3" fmla="*/ 0 h 4248473"/>
                <a:gd name="connsiteX4" fmla="*/ 8699959 w 8845164"/>
                <a:gd name="connsiteY4" fmla="*/ 144016 h 4248473"/>
                <a:gd name="connsiteX5" fmla="*/ 8845163 w 8845164"/>
                <a:gd name="connsiteY5" fmla="*/ 708080 h 4248473"/>
                <a:gd name="connsiteX6" fmla="*/ 8845164 w 8845164"/>
                <a:gd name="connsiteY6" fmla="*/ 3540393 h 4248473"/>
                <a:gd name="connsiteX7" fmla="*/ 8699959 w 8845164"/>
                <a:gd name="connsiteY7" fmla="*/ 4104456 h 4248473"/>
                <a:gd name="connsiteX8" fmla="*/ 8137084 w 8845164"/>
                <a:gd name="connsiteY8" fmla="*/ 4248472 h 4248473"/>
                <a:gd name="connsiteX9" fmla="*/ 768267 w 8845164"/>
                <a:gd name="connsiteY9" fmla="*/ 4248472 h 4248473"/>
                <a:gd name="connsiteX10" fmla="*/ 267580 w 8845164"/>
                <a:gd name="connsiteY10" fmla="*/ 4041080 h 4248473"/>
                <a:gd name="connsiteX11" fmla="*/ 60189 w 8845164"/>
                <a:gd name="connsiteY11" fmla="*/ 3540392 h 4248473"/>
                <a:gd name="connsiteX12" fmla="*/ 60188 w 8845164"/>
                <a:gd name="connsiteY12" fmla="*/ 708079 h 4248473"/>
                <a:gd name="connsiteX0" fmla="*/ 60188 w 8845164"/>
                <a:gd name="connsiteY0" fmla="*/ 708079 h 4248473"/>
                <a:gd name="connsiteX1" fmla="*/ 132791 w 8845164"/>
                <a:gd name="connsiteY1" fmla="*/ 144016 h 4248473"/>
                <a:gd name="connsiteX2" fmla="*/ 768268 w 8845164"/>
                <a:gd name="connsiteY2" fmla="*/ 1 h 4248473"/>
                <a:gd name="connsiteX3" fmla="*/ 8137085 w 8845164"/>
                <a:gd name="connsiteY3" fmla="*/ 0 h 4248473"/>
                <a:gd name="connsiteX4" fmla="*/ 8699959 w 8845164"/>
                <a:gd name="connsiteY4" fmla="*/ 144016 h 4248473"/>
                <a:gd name="connsiteX5" fmla="*/ 8845163 w 8845164"/>
                <a:gd name="connsiteY5" fmla="*/ 708080 h 4248473"/>
                <a:gd name="connsiteX6" fmla="*/ 8845164 w 8845164"/>
                <a:gd name="connsiteY6" fmla="*/ 3540393 h 4248473"/>
                <a:gd name="connsiteX7" fmla="*/ 8699959 w 8845164"/>
                <a:gd name="connsiteY7" fmla="*/ 4104456 h 4248473"/>
                <a:gd name="connsiteX8" fmla="*/ 8137084 w 8845164"/>
                <a:gd name="connsiteY8" fmla="*/ 4248472 h 4248473"/>
                <a:gd name="connsiteX9" fmla="*/ 768267 w 8845164"/>
                <a:gd name="connsiteY9" fmla="*/ 4248472 h 4248473"/>
                <a:gd name="connsiteX10" fmla="*/ 205396 w 8845164"/>
                <a:gd name="connsiteY10" fmla="*/ 4104456 h 4248473"/>
                <a:gd name="connsiteX11" fmla="*/ 60189 w 8845164"/>
                <a:gd name="connsiteY11" fmla="*/ 3540392 h 4248473"/>
                <a:gd name="connsiteX12" fmla="*/ 60188 w 8845164"/>
                <a:gd name="connsiteY12" fmla="*/ 708079 h 4248473"/>
                <a:gd name="connsiteX0" fmla="*/ 0 w 8784976"/>
                <a:gd name="connsiteY0" fmla="*/ 708079 h 4248473"/>
                <a:gd name="connsiteX1" fmla="*/ 157316 w 8784976"/>
                <a:gd name="connsiteY1" fmla="*/ 144016 h 4248473"/>
                <a:gd name="connsiteX2" fmla="*/ 708080 w 8784976"/>
                <a:gd name="connsiteY2" fmla="*/ 1 h 4248473"/>
                <a:gd name="connsiteX3" fmla="*/ 8076897 w 8784976"/>
                <a:gd name="connsiteY3" fmla="*/ 0 h 4248473"/>
                <a:gd name="connsiteX4" fmla="*/ 8639771 w 8784976"/>
                <a:gd name="connsiteY4" fmla="*/ 144016 h 4248473"/>
                <a:gd name="connsiteX5" fmla="*/ 8784975 w 8784976"/>
                <a:gd name="connsiteY5" fmla="*/ 708080 h 4248473"/>
                <a:gd name="connsiteX6" fmla="*/ 8784976 w 8784976"/>
                <a:gd name="connsiteY6" fmla="*/ 3540393 h 4248473"/>
                <a:gd name="connsiteX7" fmla="*/ 8639771 w 8784976"/>
                <a:gd name="connsiteY7" fmla="*/ 4104456 h 4248473"/>
                <a:gd name="connsiteX8" fmla="*/ 8076896 w 8784976"/>
                <a:gd name="connsiteY8" fmla="*/ 4248472 h 4248473"/>
                <a:gd name="connsiteX9" fmla="*/ 708079 w 8784976"/>
                <a:gd name="connsiteY9" fmla="*/ 4248472 h 4248473"/>
                <a:gd name="connsiteX10" fmla="*/ 145208 w 8784976"/>
                <a:gd name="connsiteY10" fmla="*/ 4104456 h 4248473"/>
                <a:gd name="connsiteX11" fmla="*/ 1 w 8784976"/>
                <a:gd name="connsiteY11" fmla="*/ 3540392 h 4248473"/>
                <a:gd name="connsiteX12" fmla="*/ 0 w 8784976"/>
                <a:gd name="connsiteY12" fmla="*/ 708079 h 4248473"/>
                <a:gd name="connsiteX0" fmla="*/ 192979 w 8977955"/>
                <a:gd name="connsiteY0" fmla="*/ 840869 h 4381263"/>
                <a:gd name="connsiteX1" fmla="*/ 132791 w 8977955"/>
                <a:gd name="connsiteY1" fmla="*/ 132790 h 4381263"/>
                <a:gd name="connsiteX2" fmla="*/ 901059 w 8977955"/>
                <a:gd name="connsiteY2" fmla="*/ 132791 h 4381263"/>
                <a:gd name="connsiteX3" fmla="*/ 8269876 w 8977955"/>
                <a:gd name="connsiteY3" fmla="*/ 132790 h 4381263"/>
                <a:gd name="connsiteX4" fmla="*/ 8832750 w 8977955"/>
                <a:gd name="connsiteY4" fmla="*/ 276806 h 4381263"/>
                <a:gd name="connsiteX5" fmla="*/ 8977954 w 8977955"/>
                <a:gd name="connsiteY5" fmla="*/ 840870 h 4381263"/>
                <a:gd name="connsiteX6" fmla="*/ 8977955 w 8977955"/>
                <a:gd name="connsiteY6" fmla="*/ 3673183 h 4381263"/>
                <a:gd name="connsiteX7" fmla="*/ 8832750 w 8977955"/>
                <a:gd name="connsiteY7" fmla="*/ 4237246 h 4381263"/>
                <a:gd name="connsiteX8" fmla="*/ 8269875 w 8977955"/>
                <a:gd name="connsiteY8" fmla="*/ 4381262 h 4381263"/>
                <a:gd name="connsiteX9" fmla="*/ 901058 w 8977955"/>
                <a:gd name="connsiteY9" fmla="*/ 4381262 h 4381263"/>
                <a:gd name="connsiteX10" fmla="*/ 338187 w 8977955"/>
                <a:gd name="connsiteY10" fmla="*/ 4237246 h 4381263"/>
                <a:gd name="connsiteX11" fmla="*/ 192980 w 8977955"/>
                <a:gd name="connsiteY11" fmla="*/ 3673182 h 4381263"/>
                <a:gd name="connsiteX12" fmla="*/ 192979 w 8977955"/>
                <a:gd name="connsiteY12" fmla="*/ 840869 h 4381263"/>
                <a:gd name="connsiteX0" fmla="*/ 47976 w 8832952"/>
                <a:gd name="connsiteY0" fmla="*/ 708079 h 4248473"/>
                <a:gd name="connsiteX1" fmla="*/ 132791 w 8832952"/>
                <a:gd name="connsiteY1" fmla="*/ 144016 h 4248473"/>
                <a:gd name="connsiteX2" fmla="*/ 756056 w 8832952"/>
                <a:gd name="connsiteY2" fmla="*/ 1 h 4248473"/>
                <a:gd name="connsiteX3" fmla="*/ 8124873 w 8832952"/>
                <a:gd name="connsiteY3" fmla="*/ 0 h 4248473"/>
                <a:gd name="connsiteX4" fmla="*/ 8687747 w 8832952"/>
                <a:gd name="connsiteY4" fmla="*/ 144016 h 4248473"/>
                <a:gd name="connsiteX5" fmla="*/ 8832951 w 8832952"/>
                <a:gd name="connsiteY5" fmla="*/ 708080 h 4248473"/>
                <a:gd name="connsiteX6" fmla="*/ 8832952 w 8832952"/>
                <a:gd name="connsiteY6" fmla="*/ 3540393 h 4248473"/>
                <a:gd name="connsiteX7" fmla="*/ 8687747 w 8832952"/>
                <a:gd name="connsiteY7" fmla="*/ 4104456 h 4248473"/>
                <a:gd name="connsiteX8" fmla="*/ 8124872 w 8832952"/>
                <a:gd name="connsiteY8" fmla="*/ 4248472 h 4248473"/>
                <a:gd name="connsiteX9" fmla="*/ 756055 w 8832952"/>
                <a:gd name="connsiteY9" fmla="*/ 4248472 h 4248473"/>
                <a:gd name="connsiteX10" fmla="*/ 193184 w 8832952"/>
                <a:gd name="connsiteY10" fmla="*/ 4104456 h 4248473"/>
                <a:gd name="connsiteX11" fmla="*/ 47977 w 8832952"/>
                <a:gd name="connsiteY11" fmla="*/ 3540392 h 4248473"/>
                <a:gd name="connsiteX12" fmla="*/ 47976 w 8832952"/>
                <a:gd name="connsiteY12" fmla="*/ 708079 h 4248473"/>
                <a:gd name="connsiteX0" fmla="*/ 0 w 8784976"/>
                <a:gd name="connsiteY0" fmla="*/ 708079 h 4248473"/>
                <a:gd name="connsiteX1" fmla="*/ 169528 w 8784976"/>
                <a:gd name="connsiteY1" fmla="*/ 144016 h 4248473"/>
                <a:gd name="connsiteX2" fmla="*/ 708080 w 8784976"/>
                <a:gd name="connsiteY2" fmla="*/ 1 h 4248473"/>
                <a:gd name="connsiteX3" fmla="*/ 8076897 w 8784976"/>
                <a:gd name="connsiteY3" fmla="*/ 0 h 4248473"/>
                <a:gd name="connsiteX4" fmla="*/ 8639771 w 8784976"/>
                <a:gd name="connsiteY4" fmla="*/ 144016 h 4248473"/>
                <a:gd name="connsiteX5" fmla="*/ 8784975 w 8784976"/>
                <a:gd name="connsiteY5" fmla="*/ 708080 h 4248473"/>
                <a:gd name="connsiteX6" fmla="*/ 8784976 w 8784976"/>
                <a:gd name="connsiteY6" fmla="*/ 3540393 h 4248473"/>
                <a:gd name="connsiteX7" fmla="*/ 8639771 w 8784976"/>
                <a:gd name="connsiteY7" fmla="*/ 4104456 h 4248473"/>
                <a:gd name="connsiteX8" fmla="*/ 8076896 w 8784976"/>
                <a:gd name="connsiteY8" fmla="*/ 4248472 h 4248473"/>
                <a:gd name="connsiteX9" fmla="*/ 708079 w 8784976"/>
                <a:gd name="connsiteY9" fmla="*/ 4248472 h 4248473"/>
                <a:gd name="connsiteX10" fmla="*/ 145208 w 8784976"/>
                <a:gd name="connsiteY10" fmla="*/ 4104456 h 4248473"/>
                <a:gd name="connsiteX11" fmla="*/ 1 w 8784976"/>
                <a:gd name="connsiteY11" fmla="*/ 3540392 h 4248473"/>
                <a:gd name="connsiteX12" fmla="*/ 0 w 8784976"/>
                <a:gd name="connsiteY12" fmla="*/ 708079 h 42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4248473">
                  <a:moveTo>
                    <a:pt x="0" y="708079"/>
                  </a:moveTo>
                  <a:cubicBezTo>
                    <a:pt x="0" y="520285"/>
                    <a:pt x="36737" y="276806"/>
                    <a:pt x="169528" y="144016"/>
                  </a:cubicBezTo>
                  <a:cubicBezTo>
                    <a:pt x="302319" y="11226"/>
                    <a:pt x="520286" y="1"/>
                    <a:pt x="708080" y="1"/>
                  </a:cubicBezTo>
                  <a:lnTo>
                    <a:pt x="8076897" y="0"/>
                  </a:lnTo>
                  <a:cubicBezTo>
                    <a:pt x="8264691" y="0"/>
                    <a:pt x="8506981" y="11225"/>
                    <a:pt x="8639771" y="144016"/>
                  </a:cubicBezTo>
                  <a:cubicBezTo>
                    <a:pt x="8772561" y="276807"/>
                    <a:pt x="8784975" y="520286"/>
                    <a:pt x="8784975" y="708080"/>
                  </a:cubicBezTo>
                  <a:cubicBezTo>
                    <a:pt x="8784975" y="1652184"/>
                    <a:pt x="8784976" y="2596289"/>
                    <a:pt x="8784976" y="3540393"/>
                  </a:cubicBezTo>
                  <a:cubicBezTo>
                    <a:pt x="8784976" y="3728187"/>
                    <a:pt x="8772562" y="3971665"/>
                    <a:pt x="8639771" y="4104456"/>
                  </a:cubicBezTo>
                  <a:cubicBezTo>
                    <a:pt x="8506980" y="4237247"/>
                    <a:pt x="8264691" y="4248473"/>
                    <a:pt x="8076896" y="4248472"/>
                  </a:cubicBezTo>
                  <a:lnTo>
                    <a:pt x="708079" y="4248472"/>
                  </a:lnTo>
                  <a:cubicBezTo>
                    <a:pt x="520285" y="4248472"/>
                    <a:pt x="277998" y="4237247"/>
                    <a:pt x="145208" y="4104456"/>
                  </a:cubicBezTo>
                  <a:cubicBezTo>
                    <a:pt x="12417" y="3971665"/>
                    <a:pt x="1" y="3728186"/>
                    <a:pt x="1" y="3540392"/>
                  </a:cubicBezTo>
                  <a:cubicBezTo>
                    <a:pt x="1" y="2596288"/>
                    <a:pt x="0" y="1652183"/>
                    <a:pt x="0" y="708079"/>
                  </a:cubicBez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установка КИП – 415 ед.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148064" y="2564904"/>
              <a:ext cx="3888432" cy="1571083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indent="-180975">
                <a:buFont typeface="Arial" pitchFamily="34" charset="0"/>
                <a:buChar char="•"/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ремонт внутридомовых инженерных систем:</a:t>
              </a:r>
            </a:p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  - холодного водоснабжения – 3,6 тыс. п/м.</a:t>
              </a:r>
            </a:p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  - горячего водоснабжения – 5,9 тыс. п/м.</a:t>
              </a:r>
            </a:p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  - водоотведения – 2,8 тыс. п/м.</a:t>
              </a:r>
            </a:p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  - отопления – 4,1тыс. п/м.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79512" y="3546831"/>
              <a:ext cx="4824536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восстановление отопления  подъездов – 100 ед.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97943" y="3249791"/>
              <a:ext cx="4824536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теплоизоляция трубопроводов – 5,7 тыс. п/м</a:t>
              </a:r>
              <a:r>
                <a:rPr lang="ru-RU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142308" y="4189252"/>
              <a:ext cx="3850882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ремонт межпанельных швов – 8,6 тыс. п/м.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79512" y="4528759"/>
              <a:ext cx="4824536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ремонт слуховых окон – 144 ед.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79512" y="3874140"/>
              <a:ext cx="4824536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восстановление остекления – 1,8 тыс. кв.м.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164414" y="4856067"/>
              <a:ext cx="3850882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ремонт отмостки – 2,2 тыс. кв.м.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79512" y="2564904"/>
              <a:ext cx="4824536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ремонт входных дверей в подвальные помещения – 108 ед.</a:t>
              </a: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79512" y="4201449"/>
              <a:ext cx="4824536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ремонт кровли – 38,5 тыс. кв.м.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184576" y="4528759"/>
              <a:ext cx="3850882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ремонт запорной арматуры – 6118 ед.</a:t>
              </a: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79512" y="4856068"/>
              <a:ext cx="4824536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ремонт оголовков – 211 ед.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179512" y="2892213"/>
              <a:ext cx="4824536" cy="261847"/>
            </a:xfrm>
            <a:custGeom>
              <a:avLst/>
              <a:gdLst>
                <a:gd name="connsiteX0" fmla="*/ 0 w 8784976"/>
                <a:gd name="connsiteY0" fmla="*/ 192021 h 1152128"/>
                <a:gd name="connsiteX1" fmla="*/ 56242 w 8784976"/>
                <a:gd name="connsiteY1" fmla="*/ 56242 h 1152128"/>
                <a:gd name="connsiteX2" fmla="*/ 192021 w 8784976"/>
                <a:gd name="connsiteY2" fmla="*/ 1 h 1152128"/>
                <a:gd name="connsiteX3" fmla="*/ 8592955 w 8784976"/>
                <a:gd name="connsiteY3" fmla="*/ 0 h 1152128"/>
                <a:gd name="connsiteX4" fmla="*/ 8728734 w 8784976"/>
                <a:gd name="connsiteY4" fmla="*/ 56242 h 1152128"/>
                <a:gd name="connsiteX5" fmla="*/ 8784975 w 8784976"/>
                <a:gd name="connsiteY5" fmla="*/ 192021 h 1152128"/>
                <a:gd name="connsiteX6" fmla="*/ 8784976 w 8784976"/>
                <a:gd name="connsiteY6" fmla="*/ 960107 h 1152128"/>
                <a:gd name="connsiteX7" fmla="*/ 8728734 w 8784976"/>
                <a:gd name="connsiteY7" fmla="*/ 1095886 h 1152128"/>
                <a:gd name="connsiteX8" fmla="*/ 8592955 w 8784976"/>
                <a:gd name="connsiteY8" fmla="*/ 1152128 h 1152128"/>
                <a:gd name="connsiteX9" fmla="*/ 192021 w 8784976"/>
                <a:gd name="connsiteY9" fmla="*/ 1152128 h 1152128"/>
                <a:gd name="connsiteX10" fmla="*/ 56242 w 8784976"/>
                <a:gd name="connsiteY10" fmla="*/ 1095886 h 1152128"/>
                <a:gd name="connsiteX11" fmla="*/ 0 w 8784976"/>
                <a:gd name="connsiteY11" fmla="*/ 960107 h 1152128"/>
                <a:gd name="connsiteX12" fmla="*/ 0 w 8784976"/>
                <a:gd name="connsiteY12" fmla="*/ 192021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1152128">
                  <a:moveTo>
                    <a:pt x="0" y="192021"/>
                  </a:moveTo>
                  <a:cubicBezTo>
                    <a:pt x="0" y="141094"/>
                    <a:pt x="20231" y="92253"/>
                    <a:pt x="56242" y="56242"/>
                  </a:cubicBezTo>
                  <a:cubicBezTo>
                    <a:pt x="92253" y="20231"/>
                    <a:pt x="141094" y="0"/>
                    <a:pt x="192021" y="1"/>
                  </a:cubicBezTo>
                  <a:lnTo>
                    <a:pt x="8592955" y="0"/>
                  </a:lnTo>
                  <a:cubicBezTo>
                    <a:pt x="8643882" y="0"/>
                    <a:pt x="8692723" y="20231"/>
                    <a:pt x="8728734" y="56242"/>
                  </a:cubicBezTo>
                  <a:cubicBezTo>
                    <a:pt x="8764745" y="92253"/>
                    <a:pt x="8784976" y="141094"/>
                    <a:pt x="8784975" y="192021"/>
                  </a:cubicBezTo>
                  <a:cubicBezTo>
                    <a:pt x="8784975" y="448050"/>
                    <a:pt x="8784976" y="704078"/>
                    <a:pt x="8784976" y="960107"/>
                  </a:cubicBezTo>
                  <a:cubicBezTo>
                    <a:pt x="8784976" y="1011034"/>
                    <a:pt x="8764745" y="1059875"/>
                    <a:pt x="8728734" y="1095886"/>
                  </a:cubicBezTo>
                  <a:cubicBezTo>
                    <a:pt x="8692723" y="1131897"/>
                    <a:pt x="8643882" y="1152128"/>
                    <a:pt x="8592955" y="1152128"/>
                  </a:cubicBezTo>
                  <a:lnTo>
                    <a:pt x="192021" y="1152128"/>
                  </a:lnTo>
                  <a:cubicBezTo>
                    <a:pt x="141094" y="1152128"/>
                    <a:pt x="92253" y="1131897"/>
                    <a:pt x="56242" y="1095886"/>
                  </a:cubicBezTo>
                  <a:cubicBezTo>
                    <a:pt x="20231" y="1059875"/>
                    <a:pt x="0" y="1011034"/>
                    <a:pt x="0" y="960107"/>
                  </a:cubicBezTo>
                  <a:lnTo>
                    <a:pt x="0" y="192021"/>
                  </a:ln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ремонт входных дверей в технические этажи – 101 ед.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5184576" y="5183376"/>
              <a:ext cx="3850882" cy="261847"/>
            </a:xfrm>
            <a:custGeom>
              <a:avLst/>
              <a:gdLst>
                <a:gd name="connsiteX0" fmla="*/ 0 w 8784976"/>
                <a:gd name="connsiteY0" fmla="*/ 708079 h 4248472"/>
                <a:gd name="connsiteX1" fmla="*/ 207392 w 8784976"/>
                <a:gd name="connsiteY1" fmla="*/ 207392 h 4248472"/>
                <a:gd name="connsiteX2" fmla="*/ 708080 w 8784976"/>
                <a:gd name="connsiteY2" fmla="*/ 1 h 4248472"/>
                <a:gd name="connsiteX3" fmla="*/ 8076897 w 8784976"/>
                <a:gd name="connsiteY3" fmla="*/ 0 h 4248472"/>
                <a:gd name="connsiteX4" fmla="*/ 8577584 w 8784976"/>
                <a:gd name="connsiteY4" fmla="*/ 207392 h 4248472"/>
                <a:gd name="connsiteX5" fmla="*/ 8784975 w 8784976"/>
                <a:gd name="connsiteY5" fmla="*/ 708080 h 4248472"/>
                <a:gd name="connsiteX6" fmla="*/ 8784976 w 8784976"/>
                <a:gd name="connsiteY6" fmla="*/ 3540393 h 4248472"/>
                <a:gd name="connsiteX7" fmla="*/ 8577584 w 8784976"/>
                <a:gd name="connsiteY7" fmla="*/ 4041081 h 4248472"/>
                <a:gd name="connsiteX8" fmla="*/ 8076896 w 8784976"/>
                <a:gd name="connsiteY8" fmla="*/ 4248472 h 4248472"/>
                <a:gd name="connsiteX9" fmla="*/ 708079 w 8784976"/>
                <a:gd name="connsiteY9" fmla="*/ 4248472 h 4248472"/>
                <a:gd name="connsiteX10" fmla="*/ 207392 w 8784976"/>
                <a:gd name="connsiteY10" fmla="*/ 4041080 h 4248472"/>
                <a:gd name="connsiteX11" fmla="*/ 1 w 8784976"/>
                <a:gd name="connsiteY11" fmla="*/ 3540392 h 4248472"/>
                <a:gd name="connsiteX12" fmla="*/ 0 w 8784976"/>
                <a:gd name="connsiteY12" fmla="*/ 708079 h 4248472"/>
                <a:gd name="connsiteX0" fmla="*/ 60188 w 8845164"/>
                <a:gd name="connsiteY0" fmla="*/ 708079 h 4248473"/>
                <a:gd name="connsiteX1" fmla="*/ 132791 w 8845164"/>
                <a:gd name="connsiteY1" fmla="*/ 144016 h 4248473"/>
                <a:gd name="connsiteX2" fmla="*/ 768268 w 8845164"/>
                <a:gd name="connsiteY2" fmla="*/ 1 h 4248473"/>
                <a:gd name="connsiteX3" fmla="*/ 8137085 w 8845164"/>
                <a:gd name="connsiteY3" fmla="*/ 0 h 4248473"/>
                <a:gd name="connsiteX4" fmla="*/ 8637772 w 8845164"/>
                <a:gd name="connsiteY4" fmla="*/ 207392 h 4248473"/>
                <a:gd name="connsiteX5" fmla="*/ 8845163 w 8845164"/>
                <a:gd name="connsiteY5" fmla="*/ 708080 h 4248473"/>
                <a:gd name="connsiteX6" fmla="*/ 8845164 w 8845164"/>
                <a:gd name="connsiteY6" fmla="*/ 3540393 h 4248473"/>
                <a:gd name="connsiteX7" fmla="*/ 8637772 w 8845164"/>
                <a:gd name="connsiteY7" fmla="*/ 4041081 h 4248473"/>
                <a:gd name="connsiteX8" fmla="*/ 8137084 w 8845164"/>
                <a:gd name="connsiteY8" fmla="*/ 4248472 h 4248473"/>
                <a:gd name="connsiteX9" fmla="*/ 768267 w 8845164"/>
                <a:gd name="connsiteY9" fmla="*/ 4248472 h 4248473"/>
                <a:gd name="connsiteX10" fmla="*/ 267580 w 8845164"/>
                <a:gd name="connsiteY10" fmla="*/ 4041080 h 4248473"/>
                <a:gd name="connsiteX11" fmla="*/ 60189 w 8845164"/>
                <a:gd name="connsiteY11" fmla="*/ 3540392 h 4248473"/>
                <a:gd name="connsiteX12" fmla="*/ 60188 w 8845164"/>
                <a:gd name="connsiteY12" fmla="*/ 708079 h 4248473"/>
                <a:gd name="connsiteX0" fmla="*/ 60188 w 8845164"/>
                <a:gd name="connsiteY0" fmla="*/ 708079 h 4248473"/>
                <a:gd name="connsiteX1" fmla="*/ 132791 w 8845164"/>
                <a:gd name="connsiteY1" fmla="*/ 144016 h 4248473"/>
                <a:gd name="connsiteX2" fmla="*/ 768268 w 8845164"/>
                <a:gd name="connsiteY2" fmla="*/ 1 h 4248473"/>
                <a:gd name="connsiteX3" fmla="*/ 8137085 w 8845164"/>
                <a:gd name="connsiteY3" fmla="*/ 0 h 4248473"/>
                <a:gd name="connsiteX4" fmla="*/ 8699959 w 8845164"/>
                <a:gd name="connsiteY4" fmla="*/ 144016 h 4248473"/>
                <a:gd name="connsiteX5" fmla="*/ 8845163 w 8845164"/>
                <a:gd name="connsiteY5" fmla="*/ 708080 h 4248473"/>
                <a:gd name="connsiteX6" fmla="*/ 8845164 w 8845164"/>
                <a:gd name="connsiteY6" fmla="*/ 3540393 h 4248473"/>
                <a:gd name="connsiteX7" fmla="*/ 8637772 w 8845164"/>
                <a:gd name="connsiteY7" fmla="*/ 4041081 h 4248473"/>
                <a:gd name="connsiteX8" fmla="*/ 8137084 w 8845164"/>
                <a:gd name="connsiteY8" fmla="*/ 4248472 h 4248473"/>
                <a:gd name="connsiteX9" fmla="*/ 768267 w 8845164"/>
                <a:gd name="connsiteY9" fmla="*/ 4248472 h 4248473"/>
                <a:gd name="connsiteX10" fmla="*/ 267580 w 8845164"/>
                <a:gd name="connsiteY10" fmla="*/ 4041080 h 4248473"/>
                <a:gd name="connsiteX11" fmla="*/ 60189 w 8845164"/>
                <a:gd name="connsiteY11" fmla="*/ 3540392 h 4248473"/>
                <a:gd name="connsiteX12" fmla="*/ 60188 w 8845164"/>
                <a:gd name="connsiteY12" fmla="*/ 708079 h 4248473"/>
                <a:gd name="connsiteX0" fmla="*/ 60188 w 8845164"/>
                <a:gd name="connsiteY0" fmla="*/ 708079 h 4248473"/>
                <a:gd name="connsiteX1" fmla="*/ 132791 w 8845164"/>
                <a:gd name="connsiteY1" fmla="*/ 144016 h 4248473"/>
                <a:gd name="connsiteX2" fmla="*/ 768268 w 8845164"/>
                <a:gd name="connsiteY2" fmla="*/ 1 h 4248473"/>
                <a:gd name="connsiteX3" fmla="*/ 8137085 w 8845164"/>
                <a:gd name="connsiteY3" fmla="*/ 0 h 4248473"/>
                <a:gd name="connsiteX4" fmla="*/ 8699959 w 8845164"/>
                <a:gd name="connsiteY4" fmla="*/ 144016 h 4248473"/>
                <a:gd name="connsiteX5" fmla="*/ 8845163 w 8845164"/>
                <a:gd name="connsiteY5" fmla="*/ 708080 h 4248473"/>
                <a:gd name="connsiteX6" fmla="*/ 8845164 w 8845164"/>
                <a:gd name="connsiteY6" fmla="*/ 3540393 h 4248473"/>
                <a:gd name="connsiteX7" fmla="*/ 8699959 w 8845164"/>
                <a:gd name="connsiteY7" fmla="*/ 4104456 h 4248473"/>
                <a:gd name="connsiteX8" fmla="*/ 8137084 w 8845164"/>
                <a:gd name="connsiteY8" fmla="*/ 4248472 h 4248473"/>
                <a:gd name="connsiteX9" fmla="*/ 768267 w 8845164"/>
                <a:gd name="connsiteY9" fmla="*/ 4248472 h 4248473"/>
                <a:gd name="connsiteX10" fmla="*/ 267580 w 8845164"/>
                <a:gd name="connsiteY10" fmla="*/ 4041080 h 4248473"/>
                <a:gd name="connsiteX11" fmla="*/ 60189 w 8845164"/>
                <a:gd name="connsiteY11" fmla="*/ 3540392 h 4248473"/>
                <a:gd name="connsiteX12" fmla="*/ 60188 w 8845164"/>
                <a:gd name="connsiteY12" fmla="*/ 708079 h 4248473"/>
                <a:gd name="connsiteX0" fmla="*/ 60188 w 8845164"/>
                <a:gd name="connsiteY0" fmla="*/ 708079 h 4248473"/>
                <a:gd name="connsiteX1" fmla="*/ 132791 w 8845164"/>
                <a:gd name="connsiteY1" fmla="*/ 144016 h 4248473"/>
                <a:gd name="connsiteX2" fmla="*/ 768268 w 8845164"/>
                <a:gd name="connsiteY2" fmla="*/ 1 h 4248473"/>
                <a:gd name="connsiteX3" fmla="*/ 8137085 w 8845164"/>
                <a:gd name="connsiteY3" fmla="*/ 0 h 4248473"/>
                <a:gd name="connsiteX4" fmla="*/ 8699959 w 8845164"/>
                <a:gd name="connsiteY4" fmla="*/ 144016 h 4248473"/>
                <a:gd name="connsiteX5" fmla="*/ 8845163 w 8845164"/>
                <a:gd name="connsiteY5" fmla="*/ 708080 h 4248473"/>
                <a:gd name="connsiteX6" fmla="*/ 8845164 w 8845164"/>
                <a:gd name="connsiteY6" fmla="*/ 3540393 h 4248473"/>
                <a:gd name="connsiteX7" fmla="*/ 8699959 w 8845164"/>
                <a:gd name="connsiteY7" fmla="*/ 4104456 h 4248473"/>
                <a:gd name="connsiteX8" fmla="*/ 8137084 w 8845164"/>
                <a:gd name="connsiteY8" fmla="*/ 4248472 h 4248473"/>
                <a:gd name="connsiteX9" fmla="*/ 768267 w 8845164"/>
                <a:gd name="connsiteY9" fmla="*/ 4248472 h 4248473"/>
                <a:gd name="connsiteX10" fmla="*/ 205396 w 8845164"/>
                <a:gd name="connsiteY10" fmla="*/ 4104456 h 4248473"/>
                <a:gd name="connsiteX11" fmla="*/ 60189 w 8845164"/>
                <a:gd name="connsiteY11" fmla="*/ 3540392 h 4248473"/>
                <a:gd name="connsiteX12" fmla="*/ 60188 w 8845164"/>
                <a:gd name="connsiteY12" fmla="*/ 708079 h 4248473"/>
                <a:gd name="connsiteX0" fmla="*/ 0 w 8784976"/>
                <a:gd name="connsiteY0" fmla="*/ 708079 h 4248473"/>
                <a:gd name="connsiteX1" fmla="*/ 157316 w 8784976"/>
                <a:gd name="connsiteY1" fmla="*/ 144016 h 4248473"/>
                <a:gd name="connsiteX2" fmla="*/ 708080 w 8784976"/>
                <a:gd name="connsiteY2" fmla="*/ 1 h 4248473"/>
                <a:gd name="connsiteX3" fmla="*/ 8076897 w 8784976"/>
                <a:gd name="connsiteY3" fmla="*/ 0 h 4248473"/>
                <a:gd name="connsiteX4" fmla="*/ 8639771 w 8784976"/>
                <a:gd name="connsiteY4" fmla="*/ 144016 h 4248473"/>
                <a:gd name="connsiteX5" fmla="*/ 8784975 w 8784976"/>
                <a:gd name="connsiteY5" fmla="*/ 708080 h 4248473"/>
                <a:gd name="connsiteX6" fmla="*/ 8784976 w 8784976"/>
                <a:gd name="connsiteY6" fmla="*/ 3540393 h 4248473"/>
                <a:gd name="connsiteX7" fmla="*/ 8639771 w 8784976"/>
                <a:gd name="connsiteY7" fmla="*/ 4104456 h 4248473"/>
                <a:gd name="connsiteX8" fmla="*/ 8076896 w 8784976"/>
                <a:gd name="connsiteY8" fmla="*/ 4248472 h 4248473"/>
                <a:gd name="connsiteX9" fmla="*/ 708079 w 8784976"/>
                <a:gd name="connsiteY9" fmla="*/ 4248472 h 4248473"/>
                <a:gd name="connsiteX10" fmla="*/ 145208 w 8784976"/>
                <a:gd name="connsiteY10" fmla="*/ 4104456 h 4248473"/>
                <a:gd name="connsiteX11" fmla="*/ 1 w 8784976"/>
                <a:gd name="connsiteY11" fmla="*/ 3540392 h 4248473"/>
                <a:gd name="connsiteX12" fmla="*/ 0 w 8784976"/>
                <a:gd name="connsiteY12" fmla="*/ 708079 h 4248473"/>
                <a:gd name="connsiteX0" fmla="*/ 192979 w 8977955"/>
                <a:gd name="connsiteY0" fmla="*/ 840869 h 4381263"/>
                <a:gd name="connsiteX1" fmla="*/ 132791 w 8977955"/>
                <a:gd name="connsiteY1" fmla="*/ 132790 h 4381263"/>
                <a:gd name="connsiteX2" fmla="*/ 901059 w 8977955"/>
                <a:gd name="connsiteY2" fmla="*/ 132791 h 4381263"/>
                <a:gd name="connsiteX3" fmla="*/ 8269876 w 8977955"/>
                <a:gd name="connsiteY3" fmla="*/ 132790 h 4381263"/>
                <a:gd name="connsiteX4" fmla="*/ 8832750 w 8977955"/>
                <a:gd name="connsiteY4" fmla="*/ 276806 h 4381263"/>
                <a:gd name="connsiteX5" fmla="*/ 8977954 w 8977955"/>
                <a:gd name="connsiteY5" fmla="*/ 840870 h 4381263"/>
                <a:gd name="connsiteX6" fmla="*/ 8977955 w 8977955"/>
                <a:gd name="connsiteY6" fmla="*/ 3673183 h 4381263"/>
                <a:gd name="connsiteX7" fmla="*/ 8832750 w 8977955"/>
                <a:gd name="connsiteY7" fmla="*/ 4237246 h 4381263"/>
                <a:gd name="connsiteX8" fmla="*/ 8269875 w 8977955"/>
                <a:gd name="connsiteY8" fmla="*/ 4381262 h 4381263"/>
                <a:gd name="connsiteX9" fmla="*/ 901058 w 8977955"/>
                <a:gd name="connsiteY9" fmla="*/ 4381262 h 4381263"/>
                <a:gd name="connsiteX10" fmla="*/ 338187 w 8977955"/>
                <a:gd name="connsiteY10" fmla="*/ 4237246 h 4381263"/>
                <a:gd name="connsiteX11" fmla="*/ 192980 w 8977955"/>
                <a:gd name="connsiteY11" fmla="*/ 3673182 h 4381263"/>
                <a:gd name="connsiteX12" fmla="*/ 192979 w 8977955"/>
                <a:gd name="connsiteY12" fmla="*/ 840869 h 4381263"/>
                <a:gd name="connsiteX0" fmla="*/ 47976 w 8832952"/>
                <a:gd name="connsiteY0" fmla="*/ 708079 h 4248473"/>
                <a:gd name="connsiteX1" fmla="*/ 132791 w 8832952"/>
                <a:gd name="connsiteY1" fmla="*/ 144016 h 4248473"/>
                <a:gd name="connsiteX2" fmla="*/ 756056 w 8832952"/>
                <a:gd name="connsiteY2" fmla="*/ 1 h 4248473"/>
                <a:gd name="connsiteX3" fmla="*/ 8124873 w 8832952"/>
                <a:gd name="connsiteY3" fmla="*/ 0 h 4248473"/>
                <a:gd name="connsiteX4" fmla="*/ 8687747 w 8832952"/>
                <a:gd name="connsiteY4" fmla="*/ 144016 h 4248473"/>
                <a:gd name="connsiteX5" fmla="*/ 8832951 w 8832952"/>
                <a:gd name="connsiteY5" fmla="*/ 708080 h 4248473"/>
                <a:gd name="connsiteX6" fmla="*/ 8832952 w 8832952"/>
                <a:gd name="connsiteY6" fmla="*/ 3540393 h 4248473"/>
                <a:gd name="connsiteX7" fmla="*/ 8687747 w 8832952"/>
                <a:gd name="connsiteY7" fmla="*/ 4104456 h 4248473"/>
                <a:gd name="connsiteX8" fmla="*/ 8124872 w 8832952"/>
                <a:gd name="connsiteY8" fmla="*/ 4248472 h 4248473"/>
                <a:gd name="connsiteX9" fmla="*/ 756055 w 8832952"/>
                <a:gd name="connsiteY9" fmla="*/ 4248472 h 4248473"/>
                <a:gd name="connsiteX10" fmla="*/ 193184 w 8832952"/>
                <a:gd name="connsiteY10" fmla="*/ 4104456 h 4248473"/>
                <a:gd name="connsiteX11" fmla="*/ 47977 w 8832952"/>
                <a:gd name="connsiteY11" fmla="*/ 3540392 h 4248473"/>
                <a:gd name="connsiteX12" fmla="*/ 47976 w 8832952"/>
                <a:gd name="connsiteY12" fmla="*/ 708079 h 4248473"/>
                <a:gd name="connsiteX0" fmla="*/ 0 w 8784976"/>
                <a:gd name="connsiteY0" fmla="*/ 708079 h 4248473"/>
                <a:gd name="connsiteX1" fmla="*/ 169528 w 8784976"/>
                <a:gd name="connsiteY1" fmla="*/ 144016 h 4248473"/>
                <a:gd name="connsiteX2" fmla="*/ 708080 w 8784976"/>
                <a:gd name="connsiteY2" fmla="*/ 1 h 4248473"/>
                <a:gd name="connsiteX3" fmla="*/ 8076897 w 8784976"/>
                <a:gd name="connsiteY3" fmla="*/ 0 h 4248473"/>
                <a:gd name="connsiteX4" fmla="*/ 8639771 w 8784976"/>
                <a:gd name="connsiteY4" fmla="*/ 144016 h 4248473"/>
                <a:gd name="connsiteX5" fmla="*/ 8784975 w 8784976"/>
                <a:gd name="connsiteY5" fmla="*/ 708080 h 4248473"/>
                <a:gd name="connsiteX6" fmla="*/ 8784976 w 8784976"/>
                <a:gd name="connsiteY6" fmla="*/ 3540393 h 4248473"/>
                <a:gd name="connsiteX7" fmla="*/ 8639771 w 8784976"/>
                <a:gd name="connsiteY7" fmla="*/ 4104456 h 4248473"/>
                <a:gd name="connsiteX8" fmla="*/ 8076896 w 8784976"/>
                <a:gd name="connsiteY8" fmla="*/ 4248472 h 4248473"/>
                <a:gd name="connsiteX9" fmla="*/ 708079 w 8784976"/>
                <a:gd name="connsiteY9" fmla="*/ 4248472 h 4248473"/>
                <a:gd name="connsiteX10" fmla="*/ 145208 w 8784976"/>
                <a:gd name="connsiteY10" fmla="*/ 4104456 h 4248473"/>
                <a:gd name="connsiteX11" fmla="*/ 1 w 8784976"/>
                <a:gd name="connsiteY11" fmla="*/ 3540392 h 4248473"/>
                <a:gd name="connsiteX12" fmla="*/ 0 w 8784976"/>
                <a:gd name="connsiteY12" fmla="*/ 708079 h 42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84976" h="4248473">
                  <a:moveTo>
                    <a:pt x="0" y="708079"/>
                  </a:moveTo>
                  <a:cubicBezTo>
                    <a:pt x="0" y="520285"/>
                    <a:pt x="36737" y="276806"/>
                    <a:pt x="169528" y="144016"/>
                  </a:cubicBezTo>
                  <a:cubicBezTo>
                    <a:pt x="302319" y="11226"/>
                    <a:pt x="520286" y="1"/>
                    <a:pt x="708080" y="1"/>
                  </a:cubicBezTo>
                  <a:lnTo>
                    <a:pt x="8076897" y="0"/>
                  </a:lnTo>
                  <a:cubicBezTo>
                    <a:pt x="8264691" y="0"/>
                    <a:pt x="8506981" y="11225"/>
                    <a:pt x="8639771" y="144016"/>
                  </a:cubicBezTo>
                  <a:cubicBezTo>
                    <a:pt x="8772561" y="276807"/>
                    <a:pt x="8784975" y="520286"/>
                    <a:pt x="8784975" y="708080"/>
                  </a:cubicBezTo>
                  <a:cubicBezTo>
                    <a:pt x="8784975" y="1652184"/>
                    <a:pt x="8784976" y="2596289"/>
                    <a:pt x="8784976" y="3540393"/>
                  </a:cubicBezTo>
                  <a:cubicBezTo>
                    <a:pt x="8784976" y="3728187"/>
                    <a:pt x="8772562" y="3971665"/>
                    <a:pt x="8639771" y="4104456"/>
                  </a:cubicBezTo>
                  <a:cubicBezTo>
                    <a:pt x="8506980" y="4237247"/>
                    <a:pt x="8264691" y="4248473"/>
                    <a:pt x="8076896" y="4248472"/>
                  </a:cubicBezTo>
                  <a:lnTo>
                    <a:pt x="708079" y="4248472"/>
                  </a:lnTo>
                  <a:cubicBezTo>
                    <a:pt x="520285" y="4248472"/>
                    <a:pt x="277998" y="4237247"/>
                    <a:pt x="145208" y="4104456"/>
                  </a:cubicBezTo>
                  <a:cubicBezTo>
                    <a:pt x="12417" y="3971665"/>
                    <a:pt x="1" y="3728186"/>
                    <a:pt x="1" y="3540392"/>
                  </a:cubicBezTo>
                  <a:cubicBezTo>
                    <a:pt x="1" y="2596288"/>
                    <a:pt x="0" y="1652183"/>
                    <a:pt x="0" y="708079"/>
                  </a:cubicBezTo>
                  <a:close/>
                </a:path>
              </a:pathLst>
            </a:custGeom>
            <a:solidFill>
              <a:srgbClr val="2A742A">
                <a:alpha val="95000"/>
              </a:srgb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lvl="0" indent="-180975">
                <a:buClr>
                  <a:schemeClr val="bg1"/>
                </a:buClr>
                <a:buFont typeface="Arial" pitchFamily="34" charset="0"/>
                <a:buChar char="•"/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ремонт приямков – 76 ед.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Номер слайда 2"/>
          <p:cNvSpPr txBox="1">
            <a:spLocks/>
          </p:cNvSpPr>
          <p:nvPr/>
        </p:nvSpPr>
        <p:spPr>
          <a:xfrm>
            <a:off x="8239236" y="6348387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162C81-BF66-416A-9997-69B182DFF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656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6679</TotalTime>
  <Words>596</Words>
  <Application>Microsoft Office PowerPoint</Application>
  <PresentationFormat>Экран (4:3)</PresentationFormat>
  <Paragraphs>138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обращениями граждан в администрации городского округа город Воронеж</dc:title>
  <dc:creator>Анастасия</dc:creator>
  <cp:lastModifiedBy>Алексеев И.М.</cp:lastModifiedBy>
  <cp:revision>454</cp:revision>
  <cp:lastPrinted>2018-09-14T11:56:03Z</cp:lastPrinted>
  <dcterms:created xsi:type="dcterms:W3CDTF">2014-04-03T04:56:24Z</dcterms:created>
  <dcterms:modified xsi:type="dcterms:W3CDTF">2018-09-24T13:33:59Z</dcterms:modified>
</cp:coreProperties>
</file>