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5"/>
  </p:notesMasterIdLst>
  <p:handoutMasterIdLst>
    <p:handoutMasterId r:id="rId16"/>
  </p:handoutMasterIdLst>
  <p:sldIdLst>
    <p:sldId id="327" r:id="rId2"/>
    <p:sldId id="475" r:id="rId3"/>
    <p:sldId id="476" r:id="rId4"/>
    <p:sldId id="465" r:id="rId5"/>
    <p:sldId id="462" r:id="rId6"/>
    <p:sldId id="463" r:id="rId7"/>
    <p:sldId id="466" r:id="rId8"/>
    <p:sldId id="464" r:id="rId9"/>
    <p:sldId id="469" r:id="rId10"/>
    <p:sldId id="470" r:id="rId11"/>
    <p:sldId id="471" r:id="rId12"/>
    <p:sldId id="473" r:id="rId13"/>
    <p:sldId id="468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010" autoAdjust="0"/>
  </p:normalViewPr>
  <p:slideViewPr>
    <p:cSldViewPr>
      <p:cViewPr varScale="1">
        <p:scale>
          <a:sx n="103" d="100"/>
          <a:sy n="103" d="100"/>
        </p:scale>
        <p:origin x="-2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gruzda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73499963478077"/>
          <c:y val="3.7952109680072413E-2"/>
          <c:w val="0.57667773145655743"/>
          <c:h val="0.8074940189046586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799485880879141E-2"/>
          <c:y val="9.1938293658277756E-2"/>
          <c:w val="0.84661889419694103"/>
          <c:h val="0.82950448518799569"/>
        </c:manualLayout>
      </c:layout>
      <c:pie3DChart>
        <c:varyColors val="1"/>
        <c:ser>
          <c:idx val="0"/>
          <c:order val="0"/>
          <c:tx>
            <c:strRef>
              <c:f>Лист1!$D$4</c:f>
              <c:strCache>
                <c:ptCount val="1"/>
                <c:pt idx="0">
                  <c:v>Кол-во чел.</c:v>
                </c:pt>
              </c:strCache>
            </c:strRef>
          </c:tx>
          <c:dLbls>
            <c:dLbl>
              <c:idx val="0"/>
              <c:layout>
                <c:manualLayout>
                  <c:x val="-0.17100334956396934"/>
                  <c:y val="9.6691840643437832E-2"/>
                </c:manualLayout>
              </c:layout>
              <c:tx>
                <c:rich>
                  <a:bodyPr/>
                  <a:lstStyle/>
                  <a:p>
                    <a:pPr>
                      <a:defRPr sz="1050" b="1" baseline="0">
                        <a:latin typeface="Times New Roman" pitchFamily="18" charset="0"/>
                      </a:defRPr>
                    </a:pPr>
                    <a:r>
                      <a:rPr lang="ru-RU" sz="1050" b="1" baseline="0" dirty="0"/>
                      <a:t>Железнодорожный </a:t>
                    </a:r>
                    <a:r>
                      <a:rPr lang="ru-RU" sz="1050" b="1" baseline="0" dirty="0" smtClean="0"/>
                      <a:t> </a:t>
                    </a:r>
                  </a:p>
                  <a:p>
                    <a:pPr>
                      <a:defRPr sz="1050" b="1" baseline="0">
                        <a:latin typeface="Times New Roman" pitchFamily="18" charset="0"/>
                      </a:defRPr>
                    </a:pPr>
                    <a:r>
                      <a:rPr lang="ru-RU" sz="1050" b="1" baseline="0" dirty="0" smtClean="0"/>
                      <a:t>21976 чел.</a:t>
                    </a:r>
                    <a:endParaRPr lang="ru-RU" sz="1050" baseline="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99044422905771"/>
                  <c:y val="-0.13560526383998006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baseline="0" dirty="0"/>
                      <a:t>Коминтерновский </a:t>
                    </a:r>
                    <a:endParaRPr lang="ru-RU" sz="1100" b="1" baseline="0" dirty="0" smtClean="0"/>
                  </a:p>
                  <a:p>
                    <a:r>
                      <a:rPr lang="ru-RU" sz="1100" b="1" baseline="0" dirty="0" smtClean="0"/>
                      <a:t>25109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812193919704962"/>
                  <c:y val="-0.236215546108963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Левобережный </a:t>
                    </a:r>
                    <a:r>
                      <a:rPr lang="ru-RU" dirty="0" smtClean="0"/>
                      <a:t>20453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291214769240199"/>
                  <c:y val="-0.1792640157251835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baseline="0" smtClean="0"/>
                      <a:t>Ленинский район</a:t>
                    </a:r>
                  </a:p>
                  <a:p>
                    <a:r>
                      <a:rPr lang="ru-RU" sz="1100" b="1" baseline="0" smtClean="0"/>
                      <a:t> 25187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967637056929819"/>
                  <c:y val="4.433602380692987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baseline="0" dirty="0" smtClean="0"/>
                      <a:t>Советский</a:t>
                    </a:r>
                  </a:p>
                  <a:p>
                    <a:r>
                      <a:rPr lang="ru-RU" sz="1100" b="1" baseline="0" dirty="0" smtClean="0"/>
                      <a:t> 14328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100" b="1" baseline="0" dirty="0" smtClean="0"/>
                      <a:t>Центральный  18468 чел.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Лист1!$C$5:$C$10</c:f>
              <c:strCache>
                <c:ptCount val="6"/>
                <c:pt idx="0">
                  <c:v>Железнодорожный </c:v>
                </c:pt>
                <c:pt idx="1">
                  <c:v>Коминтерновский </c:v>
                </c:pt>
                <c:pt idx="2">
                  <c:v>Левобережный </c:v>
                </c:pt>
                <c:pt idx="3">
                  <c:v>Ленинский </c:v>
                </c:pt>
                <c:pt idx="4">
                  <c:v>Советский</c:v>
                </c:pt>
                <c:pt idx="5">
                  <c:v>Центральный </c:v>
                </c:pt>
              </c:strCache>
            </c:strRef>
          </c:cat>
          <c:val>
            <c:numRef>
              <c:f>Лист1!$D$5:$D$10</c:f>
              <c:numCache>
                <c:formatCode>General</c:formatCode>
                <c:ptCount val="6"/>
                <c:pt idx="0">
                  <c:v>21976</c:v>
                </c:pt>
                <c:pt idx="1">
                  <c:v>25109</c:v>
                </c:pt>
                <c:pt idx="2">
                  <c:v>20453</c:v>
                </c:pt>
                <c:pt idx="3">
                  <c:v>25187</c:v>
                </c:pt>
                <c:pt idx="4">
                  <c:v>14328</c:v>
                </c:pt>
                <c:pt idx="5">
                  <c:v>18468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Лист2!$C$3</c:f>
              <c:strCache>
                <c:ptCount val="1"/>
                <c:pt idx="0">
                  <c:v>Кол-во чел.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Работники </a:t>
                    </a:r>
                    <a:r>
                      <a:rPr lang="ru-RU" smtClean="0"/>
                      <a:t>ЖКХ 18948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Студенты, </a:t>
                    </a:r>
                    <a:r>
                      <a:rPr lang="ru-RU" smtClean="0"/>
                      <a:t>школьники</a:t>
                    </a:r>
                  </a:p>
                  <a:p>
                    <a:r>
                      <a:rPr lang="ru-RU" smtClean="0"/>
                      <a:t> 32338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77145132416208E-2"/>
                  <c:y val="-0.1588011488306854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Работники предприятий, организаций, </a:t>
                    </a:r>
                    <a:r>
                      <a:rPr lang="ru-RU" smtClean="0"/>
                      <a:t>учреждений</a:t>
                    </a:r>
                  </a:p>
                  <a:p>
                    <a:r>
                      <a:rPr lang="ru-RU" smtClean="0"/>
                      <a:t> 84390 чел.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Жители</a:t>
                    </a:r>
                  </a:p>
                  <a:p>
                    <a:r>
                      <a:rPr lang="ru-RU" smtClean="0"/>
                      <a:t>47539 чел. 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Лист2!$B$4:$B$7</c:f>
              <c:strCache>
                <c:ptCount val="4"/>
                <c:pt idx="0">
                  <c:v>Работники ЖКХ</c:v>
                </c:pt>
                <c:pt idx="1">
                  <c:v>Студенты, школьники</c:v>
                </c:pt>
                <c:pt idx="2">
                  <c:v>Работники предприятий, организаций, учреждений</c:v>
                </c:pt>
                <c:pt idx="3">
                  <c:v>Жители</c:v>
                </c:pt>
              </c:strCache>
            </c:strRef>
          </c:cat>
          <c:val>
            <c:numRef>
              <c:f>Лист2!$C$4:$C$7</c:f>
              <c:numCache>
                <c:formatCode>General</c:formatCode>
                <c:ptCount val="4"/>
                <c:pt idx="0">
                  <c:v>18948</c:v>
                </c:pt>
                <c:pt idx="1">
                  <c:v>32338</c:v>
                </c:pt>
                <c:pt idx="2">
                  <c:v>84390</c:v>
                </c:pt>
                <c:pt idx="3">
                  <c:v>47539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Лист3!$C$3:$E$3</c:f>
              <c:numCache>
                <c:formatCode>General</c:formatCode>
                <c:ptCount val="3"/>
                <c:pt idx="0">
                  <c:v>1453</c:v>
                </c:pt>
                <c:pt idx="1">
                  <c:v>1715</c:v>
                </c:pt>
                <c:pt idx="2">
                  <c:v>2147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522688"/>
        <c:axId val="84140032"/>
      </c:barChart>
      <c:catAx>
        <c:axId val="8152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84140032"/>
        <c:crosses val="autoZero"/>
        <c:auto val="1"/>
        <c:lblAlgn val="ctr"/>
        <c:lblOffset val="100"/>
        <c:noMultiLvlLbl val="0"/>
      </c:catAx>
      <c:valAx>
        <c:axId val="8414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22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06EE4-BB93-448F-B399-BCC1FA855DD5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F281-D92B-4133-9FF3-524DA0B37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9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FC341A16-0235-4323-9D60-589ABCBF75AB}" type="datetime1">
              <a:rPr lang="ru-RU"/>
              <a:pPr>
                <a:defRPr/>
              </a:pPr>
              <a:t>09.11.2018</a:t>
            </a:fld>
            <a:endParaRPr/>
          </a:p>
        </p:txBody>
      </p:sp>
      <p:sp>
        <p:nvSpPr>
          <p:cNvPr id="1638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>
              <a:defRPr/>
            </a:pPr>
            <a:fld id="{9FCC5836-4184-4208-B87C-E954ABBBA78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4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ru-RU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C5836-4184-4208-B87C-E954ABBBA78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7D126-1CFD-4A97-AF46-1738C11197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BA51-F3AA-4292-BA32-3B9E83960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048C-8019-4298-8534-7DA870DC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05744-9AC1-499E-89A6-E89F91C2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A9AB-9066-413A-BC90-C89A192F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8CF9-8055-4117-80A9-240C3506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A1-8F8C-4820-BFC9-55FA7FA68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F209-FB9C-4B20-BC40-5DA3A55A9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0373-2103-4DB1-9C4E-DB296AC5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C4C6-5F4F-4286-8D98-E377D241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51B3-D36E-4F9F-BE21-8622C4C95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D81F-F429-493B-8A29-F7151FCC0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77E236-59DC-4264-A22E-123A4C91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дорожного  хозяйства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4209" y="5857892"/>
            <a:ext cx="2995949" cy="73866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ДОРОЖНОГО ХОЗЯЙСТВА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О.В. КОТОВ 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285868" y="2060848"/>
            <a:ext cx="7102556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8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hangingPunct="0"/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Об итогах проведения </a:t>
            </a:r>
          </a:p>
          <a:p>
            <a:pPr algn="ctr" hangingPunct="0"/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месячника по </a:t>
            </a:r>
          </a:p>
          <a:p>
            <a:pPr algn="ctr" hangingPunct="0"/>
            <a:r>
              <a:rPr lang="ru-RU" sz="3600" b="1" kern="10" dirty="0">
                <a:ln/>
                <a:solidFill>
                  <a:srgbClr val="C00000"/>
                </a:solidFill>
                <a:latin typeface="Impact"/>
              </a:rPr>
              <a:t> </a:t>
            </a:r>
            <a:r>
              <a:rPr lang="ru-RU" sz="3600" b="1" kern="10" dirty="0" smtClean="0">
                <a:ln/>
                <a:solidFill>
                  <a:srgbClr val="C00000"/>
                </a:solidFill>
                <a:latin typeface="Impact"/>
              </a:rPr>
              <a:t>благоустройству</a:t>
            </a:r>
            <a:endParaRPr lang="ru-RU" sz="3600" b="1" kern="10" dirty="0">
              <a:ln/>
              <a:solidFill>
                <a:srgbClr val="C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24671"/>
              </p:ext>
            </p:extLst>
          </p:nvPr>
        </p:nvGraphicFramePr>
        <p:xfrm>
          <a:off x="304860" y="896942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озеленению территории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349493" y="1769693"/>
            <a:ext cx="5886803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 «Комсомольский»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C:\Users\lvzizevskikh\AppData\Local\Microsoft\Windows\Temporary Internet Files\Content.Outlook\YNZM04JC\Image-1 (1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223"/>
            <a:ext cx="1800200" cy="34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lvzizevskikh\AppData\Local\Microsoft\Windows\Temporary Internet Files\Content.Outlook\YNZM04JC\Image-1 (4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143223"/>
            <a:ext cx="1818054" cy="34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lvzizevskikh\AppData\Local\Microsoft\Windows\Temporary Internet Files\Content.Outlook\YNZM04JC\Image-1 (15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3223"/>
            <a:ext cx="4985959" cy="3446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32978"/>
              </p:ext>
            </p:extLst>
          </p:nvPr>
        </p:nvGraphicFramePr>
        <p:xfrm>
          <a:off x="304860" y="764704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озеленению территории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aagruzda\Desktop\фото\Новая папка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056805"/>
            <a:ext cx="3334519" cy="24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39553" y="1628800"/>
            <a:ext cx="4176464" cy="4032448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– 2253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 - 7219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Кронирование деревьев – 1205 шт.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сухостоя – 1195 шт.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07110" y="371703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кустарника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12519" r="17890" b="16881"/>
          <a:stretch/>
        </p:blipFill>
        <p:spPr bwMode="auto">
          <a:xfrm>
            <a:off x="5220071" y="1772816"/>
            <a:ext cx="3334519" cy="18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907110" y="1356501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сухостоя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12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736"/>
              </p:ext>
            </p:extLst>
          </p:nvPr>
        </p:nvGraphicFramePr>
        <p:xfrm>
          <a:off x="304860" y="75292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Уборка дворовых территорий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880900" y="398335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Артамонова, 30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785" y="3990909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Острогожская, 168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142763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Остужева, 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0033" y="1349177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Чапаева, 132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agruzda\Desktop\Месячник благоустройства октябрь 2018\Общегородской субботник\ОТЧЕТЫ\ФОТОМАТЕРИАЛЫ\ЖД\Остужева 3 (4)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"/>
          <a:stretch/>
        </p:blipFill>
        <p:spPr bwMode="auto">
          <a:xfrm>
            <a:off x="565481" y="1823652"/>
            <a:ext cx="3358447" cy="21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agruzda\Desktop\Месячник благоустройства октябрь 2018\Общегородской субботник\ОТЧЕТЫ\ФОТОМАТЕРИАЛЫ\Ленинский\чапаева 132\Чапаева 132, уборка дворовой территори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 bwMode="auto">
          <a:xfrm>
            <a:off x="5103463" y="1823652"/>
            <a:ext cx="3552800" cy="21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agruzda\Desktop\Месячник благоустройства октябрь 2018\Общегородской субботник\ОТЧЕТЫ\ФОТОМАТЕРИАЛЫ\ВЫБОРКА НА ОТЧЕТ\Городской округ город воронеж фото\Артамонова 30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19109" r="306" b="-4578"/>
          <a:stretch/>
        </p:blipFill>
        <p:spPr bwMode="auto">
          <a:xfrm>
            <a:off x="5140449" y="4460292"/>
            <a:ext cx="3478828" cy="21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agruzda\Desktop\Месячник благоустройства октябрь 2018\Общегородской субботник\ОТЧЕТЫ\ФОТОМАТЕРИАЛЫ\Советский\сан.уборка и рыхление клумб дс № 170 ул. Острогожская, 168 п (4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3"/>
          <a:stretch/>
        </p:blipFill>
        <p:spPr bwMode="auto">
          <a:xfrm>
            <a:off x="565481" y="4399921"/>
            <a:ext cx="3358447" cy="20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3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220486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за 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66884"/>
              </p:ext>
            </p:extLst>
          </p:nvPr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Распоряжение администрации городского округа город Воронеж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от 21.09.2018 №807-р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agruzda\Desktop\Месячник благоустройства октябрь 2018\Распоряжение №807-р от 21.09.2018\для презентации\10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" y="2060848"/>
            <a:ext cx="2175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agruzda\Desktop\Месячник благоустройства октябрь 2018\Распоряжение №807-р от 21.09.2018\для презентации\102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21344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agruzda\Desktop\Месячник благоустройства октябрь 2018\Распоряжение №807-р от 21.09.2018\для презентации\102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21298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agruzda\Desktop\Месячник благоустройства октябрь 2018\Распоряжение №807-р от 21.09.2018\для презентации\102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14" y="2060848"/>
            <a:ext cx="22290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7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Основные мероприятия месячника по благоустройству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691680" y="1734194"/>
            <a:ext cx="5760640" cy="64807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Сентябрь-октябрь 2018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03648" y="2526282"/>
            <a:ext cx="6520505" cy="504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33164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499992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812360" y="2598290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2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5856" y="3030338"/>
            <a:ext cx="2592288" cy="1182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субботники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44208" y="3030338"/>
            <a:ext cx="2520280" cy="11907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Общегородские субботники</a:t>
            </a:r>
            <a:endParaRPr lang="ru-RU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33164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57200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812360" y="4254474"/>
            <a:ext cx="128085" cy="3969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3581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03, 10, 17, 24 октября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47864" y="4686522"/>
            <a:ext cx="2592288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06, 13 октября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44208" y="4686522"/>
            <a:ext cx="2544702" cy="1190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октября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2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53326"/>
              </p:ext>
            </p:extLst>
          </p:nvPr>
        </p:nvGraphicFramePr>
        <p:xfrm>
          <a:off x="304860" y="997103"/>
          <a:ext cx="8496944" cy="87587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87587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районов в месячнике по благоустройству</a:t>
                      </a:r>
                      <a:endParaRPr lang="ru-RU" altLang="ru-RU" sz="20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64457"/>
              </p:ext>
            </p:extLst>
          </p:nvPr>
        </p:nvGraphicFramePr>
        <p:xfrm>
          <a:off x="179512" y="1684944"/>
          <a:ext cx="52565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5596"/>
              </p:ext>
            </p:extLst>
          </p:nvPr>
        </p:nvGraphicFramePr>
        <p:xfrm>
          <a:off x="5461445" y="1988840"/>
          <a:ext cx="3431035" cy="3107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286"/>
                <a:gridCol w="1576581"/>
                <a:gridCol w="1512168"/>
              </a:tblGrid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Железнодорожный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Коминтерновский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Левобережный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14328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410620"/>
              </p:ext>
            </p:extLst>
          </p:nvPr>
        </p:nvGraphicFramePr>
        <p:xfrm>
          <a:off x="-396552" y="1555778"/>
          <a:ext cx="6264696" cy="474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8539"/>
              </p:ext>
            </p:extLst>
          </p:nvPr>
        </p:nvGraphicFramePr>
        <p:xfrm>
          <a:off x="304860" y="1040958"/>
          <a:ext cx="8496944" cy="614929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51583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месячника по благоустройству</a:t>
                      </a:r>
                      <a:endParaRPr lang="ru-RU" altLang="ru-RU" sz="20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49818"/>
              </p:ext>
            </p:extLst>
          </p:nvPr>
        </p:nvGraphicFramePr>
        <p:xfrm>
          <a:off x="5508104" y="2133779"/>
          <a:ext cx="3024337" cy="3023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349"/>
                <a:gridCol w="1273988"/>
              </a:tblGrid>
              <a:tr h="521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ЖКХ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школьники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предприятий, организаций, учреждений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539698"/>
              </p:ext>
            </p:extLst>
          </p:nvPr>
        </p:nvGraphicFramePr>
        <p:xfrm>
          <a:off x="53336" y="1556792"/>
          <a:ext cx="63188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09888"/>
              </p:ext>
            </p:extLst>
          </p:nvPr>
        </p:nvGraphicFramePr>
        <p:xfrm>
          <a:off x="304860" y="1040958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более 20 видов работ, среди основных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81659"/>
              </p:ext>
            </p:extLst>
          </p:nvPr>
        </p:nvGraphicFramePr>
        <p:xfrm>
          <a:off x="395536" y="1628800"/>
          <a:ext cx="8425251" cy="4207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2840"/>
                <a:gridCol w="4455897"/>
                <a:gridCol w="1698201"/>
                <a:gridCol w="1758313"/>
              </a:tblGrid>
              <a:tr h="396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озелененных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прилегающих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225,9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бесхозяйных территорий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Уборка дворовых территорий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кв. 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11940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Очистка прилотковой зоны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  <a:tr h="635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Вывоз мусора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куб.м.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28152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1" marR="9001" marT="8401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93017"/>
              </p:ext>
            </p:extLst>
          </p:nvPr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kern="12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4749113" y="1196752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мусора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49113" y="4077072"/>
            <a:ext cx="3895028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озелененных территорий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552" y="119335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скамеек и урн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aagruzda\Desktop\Месячник благоустройства октябрь 2018\Общегородской субботник\ОТЧЕТЫ\ФОТОМАТЕРИАЛЫ\ВЫБОРКА НА ОТЧЕТ\Городской округ город воронеж фото\пр. Революции сквер у пам. Пятницкому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30015" r="-181" b="70"/>
          <a:stretch/>
        </p:blipFill>
        <p:spPr bwMode="auto">
          <a:xfrm>
            <a:off x="756427" y="1744472"/>
            <a:ext cx="3526690" cy="21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C:\Users\lvzizevskikh\AppData\Local\Microsoft\Windows\Temporary Internet Files\Content.Outlook\YNZM04JC\Image-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10791"/>
          <a:stretch/>
        </p:blipFill>
        <p:spPr bwMode="auto">
          <a:xfrm>
            <a:off x="4958062" y="4437112"/>
            <a:ext cx="357437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agruzda\Desktop\Месячник благоустройства октябрь 2018\Общегородской субботник\ОТЧЕТЫ\ФОТОМАТЕРИАЛЫ\ЖД\Артамонова 30а (5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37" y="1744472"/>
            <a:ext cx="3567303" cy="21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agruzda\Desktop\Месячник благоустройства октябрь 2018\Районный субботник 06.10.2018\Фото Советский\ул. перхоровича, устройство газонов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/>
          <a:stretch/>
        </p:blipFill>
        <p:spPr bwMode="auto">
          <a:xfrm>
            <a:off x="756427" y="4437111"/>
            <a:ext cx="3526690" cy="22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539552" y="4080908"/>
            <a:ext cx="3895028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газонов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1561" y="6563910"/>
            <a:ext cx="797834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60" y="1040958"/>
          <a:ext cx="8496944" cy="919729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marL="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Техническое обеспечение месячника по благоустройству</a:t>
                      </a:r>
                    </a:p>
                    <a:p>
                      <a:pPr algn="ctr" eaLnBrk="0" hangingPunct="0"/>
                      <a:endParaRPr lang="ru-RU" sz="20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683569" y="1628800"/>
            <a:ext cx="4032447" cy="2016224"/>
          </a:xfrm>
          <a:prstGeom prst="roundRect">
            <a:avLst/>
          </a:prstGeom>
          <a:ln w="31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lvl="0"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технического обеспечения работ было задействовано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2147 единиц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9779"/>
              </p:ext>
            </p:extLst>
          </p:nvPr>
        </p:nvGraphicFramePr>
        <p:xfrm>
          <a:off x="5364088" y="4581128"/>
          <a:ext cx="3276089" cy="1224136"/>
        </p:xfrm>
        <a:graphic>
          <a:graphicData uri="http://schemas.openxmlformats.org/drawingml/2006/table">
            <a:tbl>
              <a:tblPr/>
              <a:tblGrid>
                <a:gridCol w="1335861"/>
                <a:gridCol w="591450"/>
                <a:gridCol w="674389"/>
                <a:gridCol w="674389"/>
              </a:tblGrid>
              <a:tr h="416903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07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техники (ед.)</a:t>
                      </a: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" marR="1143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aagruzda\Desktop\фото\Новая папка\IMG-20180428-WA00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7"/>
          <a:stretch/>
        </p:blipFill>
        <p:spPr bwMode="auto">
          <a:xfrm>
            <a:off x="5148064" y="1613132"/>
            <a:ext cx="3729870" cy="23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928088"/>
              </p:ext>
            </p:extLst>
          </p:nvPr>
        </p:nvGraphicFramePr>
        <p:xfrm>
          <a:off x="467544" y="37271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36221" y="6291670"/>
            <a:ext cx="9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6291670"/>
            <a:ext cx="9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925" y="6291670"/>
            <a:ext cx="9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vpanasiy\Рабочий стол\фон серый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881885"/>
            <a:ext cx="9144000" cy="609329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0"/>
          <a:ext cx="8496944" cy="764704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987824" y="3356992"/>
            <a:ext cx="834580" cy="370109"/>
            <a:chOff x="504055" y="211660"/>
            <a:chExt cx="517032" cy="596203"/>
          </a:xfrm>
        </p:grpSpPr>
        <p:sp>
          <p:nvSpPr>
            <p:cNvPr id="21" name="Прямоугольник с двумя скругленными противолежащими углами 20"/>
            <p:cNvSpPr/>
            <p:nvPr/>
          </p:nvSpPr>
          <p:spPr>
            <a:xfrm>
              <a:off x="504055" y="211660"/>
              <a:ext cx="517032" cy="596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29294" y="236899"/>
              <a:ext cx="466554" cy="545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50684" bIns="0" numCol="1" spcCol="1270" anchor="t" anchorCtr="0">
              <a:noAutofit/>
            </a:bodyPr>
            <a:lstStyle/>
            <a:p>
              <a:pPr algn="r" defTabSz="800045">
                <a:lnSpc>
                  <a:spcPct val="90000"/>
                </a:lnSpc>
                <a:spcAft>
                  <a:spcPct val="35000"/>
                </a:spcAft>
              </a:pP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059832" y="3284985"/>
            <a:ext cx="517032" cy="596203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168590" y="24419"/>
            <a:ext cx="975346" cy="334981"/>
          </a:xfrm>
          <a:prstGeom prst="rect">
            <a:avLst/>
          </a:prstGeom>
          <a:noFill/>
        </p:spPr>
        <p:txBody>
          <a:bodyPr wrap="square" lIns="79681" tIns="39840" rIns="79681" bIns="39840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78771"/>
              </p:ext>
            </p:extLst>
          </p:nvPr>
        </p:nvGraphicFramePr>
        <p:xfrm>
          <a:off x="304860" y="692696"/>
          <a:ext cx="8496944" cy="731858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318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Уборка территории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" marR="5329" marT="53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0" y="6923950"/>
            <a:ext cx="913658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9" y="6746569"/>
            <a:ext cx="8496944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67544" y="126875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Артомонава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8942" y="1268758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«Динамо»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8942" y="4028506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Дарвина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agruzda\Desktop\Месячник благоустройства октябрь 2018\Общегородской субботник\ОТЧЕТЫ\ФОТОМАТЕРИАЛЫ\ЖД\Артамонова 30а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agruzda\Desktop\Месячник благоустройства октябрь 2018\Общегородской субботник\ОТЧЕТЫ\ФОТОМАТЕРИАЛЫ\Центральный\Динамо (5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4937297" y="1628800"/>
            <a:ext cx="33322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agruzda\Desktop\Месячник благоустройства октябрь 2018\Общегородской субботник\ОТЧЕТЫ\ФОТОМАТЕРИАЛЫ\Центральный\Дарвина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/>
        </p:blipFill>
        <p:spPr bwMode="auto">
          <a:xfrm>
            <a:off x="4972978" y="4460554"/>
            <a:ext cx="3312368" cy="21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72658" y="4100514"/>
            <a:ext cx="3960440" cy="2880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927" tIns="52464" rIns="104927" bIns="5246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«Патриотов»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Users\aagruzda\Desktop\Месячник благоустройства октябрь 2018\Общегородской субботник\ОТЧЕТЫ\ФОТОМАТЕРИАЛЫ\Левобережный\20181020_091927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1119"/>
            <a:ext cx="3960440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400</Words>
  <Application>Microsoft Office PowerPoint</Application>
  <PresentationFormat>Экран (4:3)</PresentationFormat>
  <Paragraphs>172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Грузда А.А.</cp:lastModifiedBy>
  <cp:revision>772</cp:revision>
  <cp:lastPrinted>2018-11-09T11:16:01Z</cp:lastPrinted>
  <dcterms:created xsi:type="dcterms:W3CDTF">1601-01-01T00:00:00Z</dcterms:created>
  <dcterms:modified xsi:type="dcterms:W3CDTF">2018-11-09T11:17:03Z</dcterms:modified>
</cp:coreProperties>
</file>