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3" r:id="rId4"/>
    <p:sldId id="265" r:id="rId5"/>
    <p:sldId id="266" r:id="rId6"/>
    <p:sldId id="272" r:id="rId7"/>
    <p:sldId id="270" r:id="rId8"/>
    <p:sldId id="267" r:id="rId9"/>
    <p:sldId id="260" r:id="rId10"/>
    <p:sldId id="269" r:id="rId11"/>
    <p:sldId id="271" r:id="rId12"/>
    <p:sldId id="26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Всего 1486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спортивных сооружений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из них 1226 в муниципальной собственности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727738742268289"/>
          <c:y val="1.05827625204035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166885133707433E-2"/>
          <c:y val="0.18379319194418703"/>
          <c:w val="0.50579715948873893"/>
          <c:h val="0.815597919675592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Спортивные учреждения муниципальной собственности</c:v>
                </c:pt>
              </c:strCache>
            </c:strRef>
          </c:tx>
          <c:dPt>
            <c:idx val="0"/>
            <c:bubble3D val="0"/>
            <c:spPr>
              <a:ln w="28575"/>
            </c:spPr>
          </c:dPt>
          <c:dPt>
            <c:idx val="4"/>
            <c:bubble3D val="0"/>
            <c:explosion val="3"/>
          </c:dPt>
          <c:dLbls>
            <c:dLbl>
              <c:idx val="0"/>
              <c:layout>
                <c:manualLayout>
                  <c:x val="-0.14196785355664965"/>
                  <c:y val="-9.88644383139796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0.11428510322801415"/>
                  <c:y val="-5.33779877730025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1886270482245E-2"/>
                  <c:y val="2.11910482168648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201102598264521E-2"/>
                  <c:y val="-1.318232072528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975550078816427E-2"/>
                  <c:y val="0.12626563327619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Плоскостные сооружения, в том числе стадионы с трибунами</c:v>
                </c:pt>
                <c:pt idx="2">
                  <c:v>Спортивные залы</c:v>
                </c:pt>
                <c:pt idx="3">
                  <c:v>Крытые бассейны</c:v>
                </c:pt>
                <c:pt idx="4">
                  <c:v>Лыжные базы</c:v>
                </c:pt>
                <c:pt idx="5">
                  <c:v>Тиры</c:v>
                </c:pt>
                <c:pt idx="6">
                  <c:v>Крытые спортивные объекты с исскуственным льдом</c:v>
                </c:pt>
                <c:pt idx="7">
                  <c:v>Другие спортивные сооружения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641</c:v>
                </c:pt>
                <c:pt idx="2">
                  <c:v>301</c:v>
                </c:pt>
                <c:pt idx="3">
                  <c:v>23</c:v>
                </c:pt>
                <c:pt idx="4">
                  <c:v>5</c:v>
                </c:pt>
                <c:pt idx="5">
                  <c:v>22</c:v>
                </c:pt>
                <c:pt idx="6">
                  <c:v>3</c:v>
                </c:pt>
                <c:pt idx="7">
                  <c:v>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1438375443724746"/>
          <c:y val="0.151144384837166"/>
          <c:w val="0.38561624556275254"/>
          <c:h val="0.79661408572496595"/>
        </c:manualLayout>
      </c:layout>
      <c:overlay val="0"/>
      <c:spPr>
        <a:ln w="28575">
          <a:prstDash val="lgDash"/>
        </a:ln>
        <a:effectLst>
          <a:glow rad="63500">
            <a:schemeClr val="accent5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935111825360547E-2"/>
          <c:y val="0.13771549961890733"/>
          <c:w val="0.85436252232997034"/>
          <c:h val="0.64909104991288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50</c:v>
                </c:pt>
                <c:pt idx="2">
                  <c:v>69.5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671104"/>
        <c:axId val="102672640"/>
        <c:axId val="0"/>
      </c:bar3DChart>
      <c:catAx>
        <c:axId val="10267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672640"/>
        <c:crosses val="autoZero"/>
        <c:auto val="1"/>
        <c:lblAlgn val="ctr"/>
        <c:lblOffset val="100"/>
        <c:noMultiLvlLbl val="0"/>
      </c:catAx>
      <c:valAx>
        <c:axId val="10267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67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57071767020445"/>
          <c:y val="4.4743558793100581E-2"/>
          <c:w val="0.85436252232997034"/>
          <c:h val="0.64909104991288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</c:v>
                </c:pt>
                <c:pt idx="1">
                  <c:v>302.60000000000002</c:v>
                </c:pt>
                <c:pt idx="2">
                  <c:v>234.5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999424"/>
        <c:axId val="102691584"/>
        <c:axId val="0"/>
      </c:bar3DChart>
      <c:catAx>
        <c:axId val="11299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691584"/>
        <c:crosses val="autoZero"/>
        <c:auto val="1"/>
        <c:lblAlgn val="ctr"/>
        <c:lblOffset val="100"/>
        <c:noMultiLvlLbl val="0"/>
      </c:catAx>
      <c:valAx>
        <c:axId val="10269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99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3030385147167E-2"/>
          <c:y val="0.1221388573306959"/>
          <c:w val="0.99575054897107518"/>
          <c:h val="0.62498913599427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показатель2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9.9153857341579121E-3"/>
                  <c:y val="7.3487205125356446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37,6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17482232452177E-3"/>
                  <c:y val="1.700787317215583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40,3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102308076880346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42,6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45,2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48</a:t>
                    </a:r>
                    <a:r>
                      <a:rPr lang="en-US" sz="1600" b="1" dirty="0" smtClean="0"/>
                      <a:t>,</a:t>
                    </a:r>
                    <a:r>
                      <a:rPr lang="ru-RU" sz="1600" b="1" dirty="0" smtClean="0"/>
                      <a:t>0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51,5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55,0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600" b="1" dirty="0"/>
                      <a:t>86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37.6</c:v>
                </c:pt>
                <c:pt idx="1">
                  <c:v>40.299999999999997</c:v>
                </c:pt>
                <c:pt idx="2">
                  <c:v>42.6</c:v>
                </c:pt>
                <c:pt idx="3">
                  <c:v>45.2</c:v>
                </c:pt>
                <c:pt idx="4">
                  <c:v>48</c:v>
                </c:pt>
                <c:pt idx="5">
                  <c:v>51.5</c:v>
                </c:pt>
                <c:pt idx="6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355072"/>
        <c:axId val="100360960"/>
      </c:barChart>
      <c:catAx>
        <c:axId val="10035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0360960"/>
        <c:crosses val="autoZero"/>
        <c:auto val="1"/>
        <c:lblAlgn val="ctr"/>
        <c:lblOffset val="100"/>
        <c:noMultiLvlLbl val="0"/>
      </c:catAx>
      <c:valAx>
        <c:axId val="1003609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0035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82279564565687E-3"/>
          <c:y val="0.27258049541055301"/>
          <c:w val="0.99575054897107518"/>
          <c:h val="0.62498913599427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мероприятий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9.9153857341579121E-3"/>
                  <c:y val="7.3487205125356446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53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17482232452177E-3"/>
                  <c:y val="1.700787317215583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67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102308076880346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75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83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91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100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600" dirty="0"/>
                      <a:t>85,2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600" dirty="0"/>
                      <a:t>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</c:v>
                </c:pt>
                <c:pt idx="1">
                  <c:v>67</c:v>
                </c:pt>
                <c:pt idx="2">
                  <c:v>75</c:v>
                </c:pt>
                <c:pt idx="3">
                  <c:v>83</c:v>
                </c:pt>
                <c:pt idx="4">
                  <c:v>91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01088"/>
        <c:axId val="102602624"/>
      </c:barChart>
      <c:catAx>
        <c:axId val="10260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602624"/>
        <c:crosses val="autoZero"/>
        <c:auto val="1"/>
        <c:lblAlgn val="ctr"/>
        <c:lblOffset val="100"/>
        <c:noMultiLvlLbl val="0"/>
      </c:catAx>
      <c:valAx>
        <c:axId val="1026026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0260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0.62219</cdr:x>
      <cdr:y>0.17333</cdr:y>
    </cdr:from>
    <cdr:to>
      <cdr:x>0.63805</cdr:x>
      <cdr:y>0.19612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52120" y="1095215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0.62219</cdr:x>
      <cdr:y>0.28729</cdr:y>
    </cdr:from>
    <cdr:to>
      <cdr:x>0.63805</cdr:x>
      <cdr:y>0.31008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652120" y="1815295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0.62219</cdr:x>
      <cdr:y>0.40125</cdr:y>
    </cdr:from>
    <cdr:to>
      <cdr:x>0.63805</cdr:x>
      <cdr:y>0.42404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52120" y="2535375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0.62219</cdr:x>
      <cdr:y>0.5152</cdr:y>
    </cdr:from>
    <cdr:to>
      <cdr:x>0.63805</cdr:x>
      <cdr:y>0.538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52120" y="3255455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0.62219</cdr:x>
      <cdr:y>0.62916</cdr:y>
    </cdr:from>
    <cdr:to>
      <cdr:x>0.63805</cdr:x>
      <cdr:y>0.65195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652120" y="3975535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0.62219</cdr:x>
      <cdr:y>0.74312</cdr:y>
    </cdr:from>
    <cdr:to>
      <cdr:x>0.63805</cdr:x>
      <cdr:y>0.76591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652120" y="4695615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0.62219</cdr:x>
      <cdr:y>0.85708</cdr:y>
    </cdr:from>
    <cdr:to>
      <cdr:x>0.63805</cdr:x>
      <cdr:y>0.87987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652120" y="5415695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chemeClr val="accent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0.6831</cdr:x>
      <cdr:y>0.08053</cdr:y>
    </cdr:from>
    <cdr:to>
      <cdr:x>0.89197</cdr:x>
      <cdr:y>0.22396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9101" y="251753"/>
          <a:ext cx="1017924" cy="448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69,5 млн </a:t>
          </a:r>
        </a:p>
        <a:p xmlns:a="http://schemas.openxmlformats.org/drawingml/2006/main">
          <a:pPr algn="ctr"/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0.46327</cdr:x>
      <cdr:y>0.19327</cdr:y>
    </cdr:from>
    <cdr:to>
      <cdr:x>0.65535</cdr:x>
      <cdr:y>0.30371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57719" y="604179"/>
          <a:ext cx="936104" cy="345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50 млн.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0.19275</cdr:x>
      <cdr:y>0.14964</cdr:y>
    </cdr:from>
    <cdr:to>
      <cdr:x>0.40416</cdr:x>
      <cdr:y>0.28769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39344" y="467777"/>
          <a:ext cx="1030343" cy="431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64 млн.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0.68972</cdr:x>
      <cdr:y>0.13647</cdr:y>
    </cdr:from>
    <cdr:to>
      <cdr:x>0.92612</cdr:x>
      <cdr:y>0.25032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61324" y="431554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234,5 млн. </a:t>
          </a:r>
        </a:p>
        <a:p xmlns:a="http://schemas.openxmlformats.org/drawingml/2006/main">
          <a:pPr algn="ctr"/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0.43438</cdr:x>
      <cdr:y>0.09092</cdr:y>
    </cdr:from>
    <cdr:to>
      <cdr:x>0.67494</cdr:x>
      <cdr:y>0.20137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6950" y="287538"/>
          <a:ext cx="1172366" cy="349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302,6 млн.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0.2169</cdr:x>
      <cdr:y>0.15924</cdr:y>
    </cdr:from>
    <cdr:to>
      <cdr:x>0.43115</cdr:x>
      <cdr:y>0.27452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57068" y="503562"/>
          <a:ext cx="1044116" cy="364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255 млн.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C31DC-204E-4C4B-9DAF-D55D2B393485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16369-AE81-4920-8C75-B44DF5C52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9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D988-8BA7-4CC4-9DE0-F210A5A6D3A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39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5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1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9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3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1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6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8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9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5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29F9-14E9-476A-824D-93AD61D8FEF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A4E9-8A91-45B8-881E-A0134A221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Управление физической культуры и спорта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ходе развития спортивной инфраструктуры городского округа город Воронеж»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42789" y="5857892"/>
            <a:ext cx="3298788" cy="7386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УПРАВЛЕНИЯ </a:t>
            </a:r>
          </a:p>
          <a:p>
            <a:pPr algn="ctr"/>
            <a:r>
              <a:rPr lang="ru-RU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ФИЗИЧЕСКОЙ КУЛЬТУРЫ И СПОРТА</a:t>
            </a:r>
          </a:p>
          <a:p>
            <a:pPr algn="ctr"/>
            <a:r>
              <a:rPr lang="ru-RU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БАХТИН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А.Ю.</a:t>
            </a:r>
            <a:endParaRPr lang="ru-RU" sz="1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000100" y="1844824"/>
            <a:ext cx="7244308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kern="10" dirty="0" smtClean="0">
                <a:ln/>
                <a:solidFill>
                  <a:srgbClr val="C00000"/>
                </a:solidFill>
                <a:latin typeface="Impact"/>
              </a:rPr>
              <a:t> </a:t>
            </a:r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 </a:t>
            </a:r>
            <a:endParaRPr lang="ru-RU" sz="3600" b="1" kern="10" dirty="0">
              <a:ln/>
              <a:solidFill>
                <a:srgbClr val="C00000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117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fsemenov\Desktop\СК Гран-При_альбом_ЭП-13-01-2017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12" y="1124744"/>
            <a:ext cx="395673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000"/>
            <a:ext cx="9136582" cy="6746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 центр «Гран-При» </a:t>
            </a: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dfsemenov\Desktop\9gWwpz6SM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5057"/>
            <a:ext cx="3600400" cy="2653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fsemenov\Desktop\2bpFlnX3NY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57592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fsemenov\Desktop\Скаладром\n_UEVEKsqe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69" y="4105434"/>
            <a:ext cx="3800374" cy="2535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3789040"/>
            <a:ext cx="356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Реконструированный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скаладром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8345" y="757782"/>
            <a:ext cx="5465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Реконструкция  спортивного комплекса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«Энергия» </a:t>
            </a:r>
          </a:p>
        </p:txBody>
      </p:sp>
      <p:sp>
        <p:nvSpPr>
          <p:cNvPr id="9" name="Овал 8"/>
          <p:cNvSpPr/>
          <p:nvPr/>
        </p:nvSpPr>
        <p:spPr>
          <a:xfrm>
            <a:off x="8312584" y="6412798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000"/>
            <a:ext cx="9136582" cy="6746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инфраструктуры автомобильного спорта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866552"/>
            <a:ext cx="3907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реконструкции автодрома 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ул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Острогожской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4701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Трасса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 автомобильному кроссу </a:t>
            </a:r>
          </a:p>
        </p:txBody>
      </p:sp>
      <p:pic>
        <p:nvPicPr>
          <p:cNvPr id="4099" name="Picture 3" descr="C:\Users\ayubaxtin\Desktop\DiKutM5id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332658"/>
            <a:ext cx="3542763" cy="265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yubaxtin\Desktop\xHV5LdG1GT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2" y="4031216"/>
            <a:ext cx="4262843" cy="250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yubaxtin\Desktop\dJge1dpAEx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936866" cy="2468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yubaxtin\AppData\Local\Microsoft\Windows\Temporary Internet Files\Content.Outlook\N9W0ZMOF\IMG-20181114-WA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0" y="1484784"/>
            <a:ext cx="4160090" cy="2151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8312584" y="6412798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925"/>
            <a:ext cx="9136582" cy="54867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«Демография»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667566"/>
            <a:ext cx="7848872" cy="9612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проект «Спорт-норма жизни»</a:t>
            </a:r>
          </a:p>
        </p:txBody>
      </p:sp>
      <p:pic>
        <p:nvPicPr>
          <p:cNvPr id="1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1"/>
            <a:ext cx="378251" cy="55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8312584" y="6412798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684991" y="1628801"/>
            <a:ext cx="590865" cy="93610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185960"/>
              </p:ext>
            </p:extLst>
          </p:nvPr>
        </p:nvGraphicFramePr>
        <p:xfrm>
          <a:off x="123548" y="3703295"/>
          <a:ext cx="4444744" cy="284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9543" y="2564904"/>
            <a:ext cx="4427983" cy="11383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оля граждан,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систематически занимающихся физической культурой 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спортом».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220379"/>
              </p:ext>
            </p:extLst>
          </p:nvPr>
        </p:nvGraphicFramePr>
        <p:xfrm>
          <a:off x="4671725" y="3068960"/>
          <a:ext cx="4392488" cy="312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4568291" y="2564904"/>
            <a:ext cx="4555212" cy="113839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 показатель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«Уровень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обеспеченности граждан спортивными сооружениями, исходя из единовременной пропускной способности объектов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291926" y="1628801"/>
            <a:ext cx="576043" cy="93610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925"/>
            <a:ext cx="9136582" cy="54867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проекта «Спорт – норма жизни».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1"/>
            <a:ext cx="378251" cy="55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5798" y="4608281"/>
            <a:ext cx="2000765" cy="9952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футбола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417927"/>
            <a:ext cx="5706842" cy="49854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Закупка спортивно-технологического оборудования для площадок ГТО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972106"/>
            <a:ext cx="5717326" cy="49902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Закупка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спортивно-технологического оборудования для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ФОКОТов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ФОКов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5" y="4530678"/>
            <a:ext cx="5706843" cy="5259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 объектов спортивной инфраструктуры спортивно-технологическим оборудованием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102530"/>
            <a:ext cx="5712252" cy="50099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 модернизация объектов спортивной инфраструктуры (строительство манежа на 2021 год, и т.д.)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5662224"/>
            <a:ext cx="5717326" cy="51921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спортивного оборудования и инвентаря для приведения организаций спортивной подготовки в нормативное состояние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5" y="6234325"/>
            <a:ext cx="5717327" cy="50106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 модернизация объектов спортивной инфраструктуры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(Строительство катка на 2022 год)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3449" y="3461163"/>
            <a:ext cx="1985462" cy="10695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массового спорта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7866" y="5706870"/>
            <a:ext cx="2000766" cy="10285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хоккея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1457" y="937578"/>
            <a:ext cx="1985462" cy="10876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ФЦП «Развитие физической культуры и спорта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2049" y="2314433"/>
            <a:ext cx="1976862" cy="10709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Федеральная Программа «Наследие </a:t>
            </a:r>
          </a:p>
          <a:p>
            <a:pPr algn="ctr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ЧМ-2018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672100"/>
            <a:ext cx="5706843" cy="49854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Закупка спортивного оборудования для спортивных школ олимпийского резерва и училищ олимпийского резерва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75856" y="1239264"/>
            <a:ext cx="5727809" cy="49854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Закупка комплектов искусственных покрытий для футбольных полей для спортивных школ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1775989"/>
            <a:ext cx="5727809" cy="49854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инфраструктуры региональных спортивно-тренировочных центров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2351384"/>
            <a:ext cx="5727809" cy="49854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тренировочной площадки на стадионе «Локомотив»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2886879"/>
            <a:ext cx="5706842" cy="49854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тренировочной площадки на стадионе «Чайка»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Соединительная линия уступом 69"/>
          <p:cNvCxnSpPr>
            <a:endCxn id="23" idx="1"/>
          </p:cNvCxnSpPr>
          <p:nvPr/>
        </p:nvCxnSpPr>
        <p:spPr>
          <a:xfrm flipV="1">
            <a:off x="2256919" y="921372"/>
            <a:ext cx="1018937" cy="567163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endCxn id="24" idx="1"/>
          </p:cNvCxnSpPr>
          <p:nvPr/>
        </p:nvCxnSpPr>
        <p:spPr>
          <a:xfrm>
            <a:off x="2256919" y="1488535"/>
            <a:ext cx="1018937" cy="1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>
            <a:endCxn id="25" idx="1"/>
          </p:cNvCxnSpPr>
          <p:nvPr/>
        </p:nvCxnSpPr>
        <p:spPr>
          <a:xfrm>
            <a:off x="2256919" y="1481419"/>
            <a:ext cx="1018937" cy="543842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>
            <a:endCxn id="26" idx="1"/>
          </p:cNvCxnSpPr>
          <p:nvPr/>
        </p:nvCxnSpPr>
        <p:spPr>
          <a:xfrm flipV="1">
            <a:off x="2236563" y="2600656"/>
            <a:ext cx="1039293" cy="249271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endCxn id="27" idx="1"/>
          </p:cNvCxnSpPr>
          <p:nvPr/>
        </p:nvCxnSpPr>
        <p:spPr>
          <a:xfrm>
            <a:off x="2228632" y="2849927"/>
            <a:ext cx="1047224" cy="286224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/>
          <p:cNvCxnSpPr>
            <a:endCxn id="10" idx="1"/>
          </p:cNvCxnSpPr>
          <p:nvPr/>
        </p:nvCxnSpPr>
        <p:spPr>
          <a:xfrm flipV="1">
            <a:off x="2228632" y="3667199"/>
            <a:ext cx="1047224" cy="328721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16" idx="3"/>
            <a:endCxn id="11" idx="1"/>
          </p:cNvCxnSpPr>
          <p:nvPr/>
        </p:nvCxnSpPr>
        <p:spPr>
          <a:xfrm>
            <a:off x="2228911" y="3995921"/>
            <a:ext cx="1046945" cy="225696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>
            <a:endCxn id="12" idx="1"/>
          </p:cNvCxnSpPr>
          <p:nvPr/>
        </p:nvCxnSpPr>
        <p:spPr>
          <a:xfrm flipV="1">
            <a:off x="2236563" y="4793637"/>
            <a:ext cx="1039292" cy="312264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2" name="Соединительная линия уступом 91"/>
          <p:cNvCxnSpPr>
            <a:endCxn id="13" idx="1"/>
          </p:cNvCxnSpPr>
          <p:nvPr/>
        </p:nvCxnSpPr>
        <p:spPr>
          <a:xfrm>
            <a:off x="2236563" y="5102530"/>
            <a:ext cx="1039293" cy="250496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>
            <a:stCxn id="17" idx="3"/>
            <a:endCxn id="14" idx="1"/>
          </p:cNvCxnSpPr>
          <p:nvPr/>
        </p:nvCxnSpPr>
        <p:spPr>
          <a:xfrm flipV="1">
            <a:off x="2228632" y="5921833"/>
            <a:ext cx="1047224" cy="299299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>
            <a:endCxn id="15" idx="1"/>
          </p:cNvCxnSpPr>
          <p:nvPr/>
        </p:nvCxnSpPr>
        <p:spPr>
          <a:xfrm>
            <a:off x="2228632" y="6234325"/>
            <a:ext cx="1047223" cy="250535"/>
          </a:xfrm>
          <a:prstGeom prst="bentConnector3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1068561" y="209549"/>
            <a:ext cx="6072330" cy="648072"/>
          </a:xfrm>
          <a:prstGeom prst="rect">
            <a:avLst/>
          </a:prstGeom>
        </p:spPr>
        <p:txBody>
          <a:bodyPr vert="horz" lIns="95247" tIns="47624" rIns="95247" bIns="4762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34383816"/>
              </p:ext>
            </p:extLst>
          </p:nvPr>
        </p:nvGraphicFramePr>
        <p:xfrm>
          <a:off x="0" y="533585"/>
          <a:ext cx="9084179" cy="6318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21684" y="6377900"/>
            <a:ext cx="326587" cy="293121"/>
          </a:xfrm>
          <a:prstGeom prst="rect">
            <a:avLst/>
          </a:prstGeom>
          <a:noFill/>
        </p:spPr>
        <p:txBody>
          <a:bodyPr wrap="square" lIns="84664" tIns="42332" rIns="84664" bIns="42332" rtlCol="0">
            <a:spAutoFit/>
          </a:bodyPr>
          <a:lstStyle/>
          <a:p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18" y="-15094"/>
            <a:ext cx="9136582" cy="54867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инфраструктура городского округа город Воронеж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33" y="0"/>
            <a:ext cx="403460" cy="59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8312584" y="6412798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8" y="-15094"/>
            <a:ext cx="9136582" cy="59977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спортивной инфраструктуры</a:t>
            </a: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-1"/>
            <a:ext cx="394983" cy="5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81153" y="1122473"/>
            <a:ext cx="4394556" cy="12491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объектов для массового и школьного спорта (ФОК и ФОКОТЫ)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5709" y="3356992"/>
            <a:ext cx="4394556" cy="12491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современных спортивных объектов , пригодных для проведения всероссийских и международных соревнований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160" y="5194313"/>
            <a:ext cx="4394556" cy="12491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и модернизация действующих объектов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05239" y="1495004"/>
            <a:ext cx="50405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23928" y="3675912"/>
            <a:ext cx="50405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60032" y="5566844"/>
            <a:ext cx="504056" cy="5040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C:\Users\dfsemenov\Desktop\Фото отражающие\ДЮСШ № 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50" y="4714794"/>
            <a:ext cx="3298584" cy="2126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8441853" y="6443431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yubaxtin\Desktop\w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610842" cy="2407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yubaxtin\Desktop\pavlic_morozov-2-1024x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95" y="642953"/>
            <a:ext cx="3816286" cy="2545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3" y="738238"/>
            <a:ext cx="4100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Многофункциональная спортивная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площадка  площадью 1334 м</a:t>
            </a:r>
            <a:r>
              <a:rPr lang="ru-RU" sz="16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i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ОТЧЕТ ЗА ГОД\181029 Пешков Соц объекты 2018, 19-20\ФОКОТы\Репное\IMG_20181026_1551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604" y="4149080"/>
            <a:ext cx="3974264" cy="226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1" y="3769294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Площадка ГТО площадью 200,8  м</a:t>
            </a:r>
            <a:r>
              <a:rPr lang="ru-RU" sz="16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i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ОТЧЕТ ЗА ГОД\181029 Пешков Соц объекты 2018, 19-20\ФОКОТы\Краснознаменная\IMG_20181026_100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999044" cy="2283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36582" cy="63485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Строящиеся объекты спорта </a:t>
            </a: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2585" y="-1"/>
            <a:ext cx="403997" cy="63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96" y="1700809"/>
            <a:ext cx="4243387" cy="2222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938572"/>
            <a:ext cx="4230687" cy="247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32355" y="762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Спортивные залы: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СОШ №23 по адресу:  ул. Димитрова, 81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СОШ №75 по адресу: ул. Ю.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Янониса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4</a:t>
            </a:r>
          </a:p>
        </p:txBody>
      </p:sp>
      <p:sp>
        <p:nvSpPr>
          <p:cNvPr id="12" name="Овал 11"/>
          <p:cNvSpPr/>
          <p:nvPr/>
        </p:nvSpPr>
        <p:spPr>
          <a:xfrm>
            <a:off x="8312584" y="6412798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30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759751"/>
            <a:ext cx="37497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Физкультурно-оздоровительный комплекс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территории гимназии № 7 по адресу: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ул. Ростовская, 36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apeshkov\Desktop\Школы доклад\20181024_081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8"/>
          <a:stretch/>
        </p:blipFill>
        <p:spPr bwMode="auto">
          <a:xfrm>
            <a:off x="323528" y="4077072"/>
            <a:ext cx="3925528" cy="2457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005" y="0"/>
            <a:ext cx="9136582" cy="62068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Строящиеся объекты спорта </a:t>
            </a: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0695" y="-4775"/>
            <a:ext cx="381892" cy="62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fsemenov\Desktop\Гимназия №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2500"/>
            <a:ext cx="3925528" cy="1963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fsemenov\Desktop\1b7510edb054a1ac7e21209950eaf1f4_lgc189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50" y="1587932"/>
            <a:ext cx="3689218" cy="245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fsemenov\Desktop\0_cccfd_e4d4f621_XX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03" y="4122400"/>
            <a:ext cx="3691312" cy="2431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0120" y="759751"/>
            <a:ext cx="387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Лыжероллерная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трасса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территории спортивной школы № 12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г. Воронеж, ул. Херсонская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312584" y="6412798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125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5" y="0"/>
            <a:ext cx="9136582" cy="62068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физической культуры и спорта»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0695" y="-4775"/>
            <a:ext cx="381892" cy="62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26547543"/>
              </p:ext>
            </p:extLst>
          </p:nvPr>
        </p:nvGraphicFramePr>
        <p:xfrm>
          <a:off x="4474521" y="1737087"/>
          <a:ext cx="4873492" cy="312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829226"/>
            <a:ext cx="429061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выделенные из бюджета городского округа г. Воронеж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312584" y="6412798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4832509"/>
            <a:ext cx="3240360" cy="15496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текущий и капитальный ремонт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 израсходовано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8,3 млн.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89597" y="5137023"/>
            <a:ext cx="3190583" cy="9986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объектов спорта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185217" y="4956729"/>
            <a:ext cx="1061598" cy="145252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6049" y="836712"/>
            <a:ext cx="424847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выделенные на строительство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реконструкцию физкультурно-спортивных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сооружений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037745262"/>
              </p:ext>
            </p:extLst>
          </p:nvPr>
        </p:nvGraphicFramePr>
        <p:xfrm>
          <a:off x="-144879" y="1976801"/>
          <a:ext cx="4873492" cy="316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C:\Users\dfsemenov\Desktop\img_15217029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64" y="484899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000"/>
            <a:ext cx="9136582" cy="6746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модернизация действующих объектов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9" y="1286762"/>
            <a:ext cx="3819513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910256"/>
            <a:ext cx="456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Площадка в парке «Танаис»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271" y="91025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МАУ «СК «Юбилейный»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dfsemenov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0" y="4042811"/>
            <a:ext cx="4093702" cy="2641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fsemenov\Desktop\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60" y="1400887"/>
            <a:ext cx="4177157" cy="253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2590" y="3933056"/>
            <a:ext cx="339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Зал бокса на ул. Новосибирской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ayubaxtin\Desktop\Фото Боец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75386"/>
            <a:ext cx="4100747" cy="244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8312584" y="6412798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000"/>
            <a:ext cx="9136582" cy="6746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внебюджетных средств</a:t>
            </a: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7412" y="-1"/>
            <a:ext cx="415978" cy="61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51768" y="77069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Корты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: 4 - Коминтерновский район,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3 - Железнодорожный район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7" y="72452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 площадки для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воркаута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Ленинском районе.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597517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Тиры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Коминтерновский район,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 Центральный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dfsemenov\Desktop\Фото к презентации\Ddfhy8W2Uo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3" y="1041811"/>
            <a:ext cx="4330022" cy="2560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yubaxtin\Desktop\6e80657f330ff4dcaf73433bf7d30a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9" y="4221088"/>
            <a:ext cx="4249131" cy="2544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312584" y="6412798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yubaxtin\Desktop\red-ball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62" y="1268761"/>
            <a:ext cx="3192867" cy="2989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yubaxtin\Desktop\slid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08" y="4257836"/>
            <a:ext cx="3599921" cy="2432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60414" y="6377899"/>
            <a:ext cx="611560" cy="365125"/>
          </a:xfrm>
        </p:spPr>
        <p:txBody>
          <a:bodyPr/>
          <a:lstStyle/>
          <a:p>
            <a:fld id="{35AD0733-FAB3-491A-AB26-98AFAF665392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000"/>
            <a:ext cx="9136582" cy="6746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5223" tIns="47613" rIns="95223" bIns="47613" rtlCol="0" anchor="ctr"/>
          <a:lstStyle/>
          <a:p>
            <a:pPr algn="ctr" defTabSz="952359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площадки для проведения спортивных соревнований межрегионального, всероссийского и международного уровня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6540" y="72065"/>
            <a:ext cx="415978" cy="61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60032" y="794972"/>
            <a:ext cx="38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Центр гребли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426" y="807876"/>
            <a:ext cx="38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Бассейн, парк «Южный».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dfsemenov\Desktop\DSC01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64304"/>
            <a:ext cx="4064257" cy="2552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fsemenov\Desktop\018a6d4bf76633f531278a906a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22" y="3789040"/>
            <a:ext cx="4412250" cy="250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fsemenov\Desktop\236070882960c62881a91f92ba34e41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17" y="1271895"/>
            <a:ext cx="4347948" cy="2445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yubaxtin\Desktop\Фото 23.10\DSC01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036528" cy="2268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312584" y="6412798"/>
            <a:ext cx="583728" cy="2774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069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550</Words>
  <Application>Microsoft Office PowerPoint</Application>
  <PresentationFormat>Экран (4:3)</PresentationFormat>
  <Paragraphs>121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 Д.Ф.</dc:creator>
  <cp:lastModifiedBy>Мамонова Д.А.</cp:lastModifiedBy>
  <cp:revision>161</cp:revision>
  <dcterms:created xsi:type="dcterms:W3CDTF">2018-10-29T09:52:41Z</dcterms:created>
  <dcterms:modified xsi:type="dcterms:W3CDTF">2018-11-19T12:37:33Z</dcterms:modified>
</cp:coreProperties>
</file>