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300" r:id="rId3"/>
    <p:sldId id="299" r:id="rId4"/>
    <p:sldId id="258" r:id="rId5"/>
    <p:sldId id="283" r:id="rId6"/>
    <p:sldId id="287" r:id="rId7"/>
    <p:sldId id="293" r:id="rId8"/>
    <p:sldId id="285" r:id="rId9"/>
    <p:sldId id="295" r:id="rId10"/>
    <p:sldId id="265" r:id="rId11"/>
    <p:sldId id="298" r:id="rId1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C9D"/>
    <a:srgbClr val="531E1D"/>
    <a:srgbClr val="05AFD1"/>
    <a:srgbClr val="009999"/>
    <a:srgbClr val="602322"/>
    <a:srgbClr val="831F30"/>
    <a:srgbClr val="F12F1B"/>
    <a:srgbClr val="6699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52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b="1" i="0"/>
            </a:pP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молодых граждан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вовлеченных в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программы и проекты</a:t>
            </a:r>
            <a:endParaRPr lang="ru-RU" sz="1600" b="1" i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5631621738998694"/>
          <c:y val="6.9994346564206014E-2"/>
        </c:manualLayout>
      </c:layout>
      <c:overlay val="0"/>
      <c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title>
    <c:autoTitleDeleted val="0"/>
    <c:plotArea>
      <c:layout>
        <c:manualLayout>
          <c:layoutTarget val="inner"/>
          <c:xMode val="edge"/>
          <c:yMode val="edge"/>
          <c:x val="0.23420936945703352"/>
          <c:y val="0.32642912512030908"/>
          <c:w val="0.76579063054296648"/>
          <c:h val="0.532791768546215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молодых граждан, вовлеченных в программы и проекты, чел.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marker>
            <c:spPr>
              <a:solidFill>
                <a:schemeClr val="bg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marker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56800</c:v>
                </c:pt>
                <c:pt idx="1">
                  <c:v>55000</c:v>
                </c:pt>
                <c:pt idx="2">
                  <c:v>80595</c:v>
                </c:pt>
                <c:pt idx="3">
                  <c:v>81395</c:v>
                </c:pt>
                <c:pt idx="4">
                  <c:v>81495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42272"/>
        <c:axId val="62344192"/>
      </c:lineChart>
      <c:catAx>
        <c:axId val="623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62344192"/>
        <c:crosses val="autoZero"/>
        <c:auto val="1"/>
        <c:lblAlgn val="ctr"/>
        <c:lblOffset val="100"/>
        <c:noMultiLvlLbl val="0"/>
      </c:catAx>
      <c:valAx>
        <c:axId val="62344192"/>
        <c:scaling>
          <c:orientation val="minMax"/>
        </c:scaling>
        <c:delete val="0"/>
        <c:axPos val="l"/>
        <c:majorGridlines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 Narrow" panose="020B0606020202030204" pitchFamily="34" charset="0"/>
              </a:defRPr>
            </a:pPr>
            <a:endParaRPr lang="ru-RU"/>
          </a:p>
        </c:txPr>
        <c:crossAx val="62342272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relaxedInse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97655007020116"/>
          <c:y val="0.10909423860059123"/>
          <c:w val="0.80258118182097393"/>
          <c:h val="0.550711418447756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3823</c:v>
                </c:pt>
                <c:pt idx="1">
                  <c:v>3678</c:v>
                </c:pt>
                <c:pt idx="2">
                  <c:v>1972</c:v>
                </c:pt>
                <c:pt idx="3">
                  <c:v>2769</c:v>
                </c:pt>
                <c:pt idx="4">
                  <c:v>2769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755968"/>
        <c:axId val="62757504"/>
        <c:axId val="0"/>
      </c:bar3DChart>
      <c:catAx>
        <c:axId val="6275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62757504"/>
        <c:crosses val="autoZero"/>
        <c:auto val="1"/>
        <c:lblAlgn val="ctr"/>
        <c:lblOffset val="100"/>
        <c:noMultiLvlLbl val="0"/>
      </c:catAx>
      <c:valAx>
        <c:axId val="62757504"/>
        <c:scaling>
          <c:orientation val="minMax"/>
          <c:max val="4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6275596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0.22685</cdr:y>
    </cdr:from>
    <cdr:to>
      <cdr:x>0.1804</cdr:x>
      <cdr:y>0.31283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92088"/>
          <a:ext cx="648072" cy="300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чел.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0.07253</cdr:x>
      <cdr:y>0.02106</cdr:y>
    </cdr:from>
    <cdr:to>
      <cdr:x>0.2001</cdr:x>
      <cdr:y>0.20288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382" y="31676"/>
          <a:ext cx="544107" cy="273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Arial Narrow" panose="020B0606020202030204" pitchFamily="34" charset="0"/>
            </a:rPr>
            <a:t>тыс. руб</a:t>
          </a:r>
          <a:r>
            <a:rPr lang="ru-RU" sz="1100" b="0" dirty="0" smtClean="0">
              <a:latin typeface="Arial Narrow" panose="020B0606020202030204" pitchFamily="34" charset="0"/>
            </a:rPr>
            <a:t>.</a:t>
          </a:r>
          <a:endParaRPr lang="ru-RU" sz="1100" b="0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14CA-AE16-4D2A-85D5-817B8BE59E64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B098-9D0C-42AE-B86B-245076065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0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4B098-9D0C-42AE-B86B-245076065D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2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4B098-9D0C-42AE-B86B-245076065D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3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4B098-9D0C-42AE-B86B-245076065D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9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CFA6-A38A-4DF3-989B-3CB3D16EB6DB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D4D4-5F47-4CCB-8B74-72E905C1FFD6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0F30-9C07-4D7F-83BA-DF6263257661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7F-8E78-4361-B12E-27374C0FD71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F035-2EC0-4539-9641-417800C6F057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B27F-3092-4648-965C-296BECC8AE1B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B192-A975-4367-AE00-47048EF9A663}" type="datetime1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AFF-D895-43AD-852F-A7254AED3D77}" type="datetime1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777-D9DB-4EAE-B1A5-69098CA74E6D}" type="datetime1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4749-51B6-4D8F-A75D-C0CA96445384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28FA-4A6B-4D1C-9769-4329A04B76F8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D7CD-889D-40D9-9F89-07D54D3735FA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5.pn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2.png"/><Relationship Id="rId10" Type="http://schemas.openxmlformats.org/officeDocument/2006/relationships/image" Target="../media/image36.jpe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16"/>
            <a:ext cx="9144000" cy="34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204"/>
            <a:ext cx="900194" cy="13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397349"/>
            <a:ext cx="914400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ru-RU" sz="2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200" b="1" dirty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2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200" b="1" dirty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2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r>
              <a:rPr lang="ru-RU" b="1" dirty="0" smtClean="0">
                <a:ln w="1905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parajita" pitchFamily="34" charset="0"/>
              </a:rPr>
              <a:t>АСПЕКТЫ  МОЛОДЕЖНОЙ  ПОЛИТИКИ  В  ДЕЯТЕЛЬНОСТИ АДМИНИСТРАЦИИ  ГОРОДСКОГО  ОКРУГА  ГОРОД  ВОРОНЕЖ</a:t>
            </a:r>
            <a:endParaRPr lang="ru-RU" sz="8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8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800" b="1" dirty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9558" y="4587923"/>
            <a:ext cx="7154441" cy="1063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5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parajita" pitchFamily="34" charset="0"/>
              </a:rPr>
              <a:t>НАДЕЖДА  ПЕТРОВНА САВИЦКАЯ,</a:t>
            </a:r>
          </a:p>
          <a:p>
            <a:pPr lvl="0" algn="r"/>
            <a:r>
              <a:rPr lang="ru-RU" sz="1300" b="1" dirty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parajita" pitchFamily="34" charset="0"/>
              </a:rPr>
              <a:t>заместитель главы администрации</a:t>
            </a:r>
          </a:p>
          <a:p>
            <a:pPr lvl="0" algn="r"/>
            <a:r>
              <a:rPr lang="ru-RU" sz="1300" b="1" dirty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parajita" pitchFamily="34" charset="0"/>
              </a:rPr>
              <a:t>городского округа город Воронеж</a:t>
            </a:r>
          </a:p>
          <a:p>
            <a:pPr lvl="0" algn="r"/>
            <a:r>
              <a:rPr lang="ru-RU" sz="1300" b="1" dirty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parajita" pitchFamily="34" charset="0"/>
              </a:rPr>
              <a:t>по социальной политике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44" y="4494112"/>
            <a:ext cx="3904236" cy="11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5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8" y="714375"/>
            <a:ext cx="9144000" cy="4286250"/>
          </a:xfrm>
          <a:prstGeom prst="rect">
            <a:avLst/>
          </a:prstGeom>
        </p:spPr>
      </p:pic>
      <p:pic>
        <p:nvPicPr>
          <p:cNvPr id="2050" name="Picture 2" descr="C:\Users\nvkarmazina\Desktop\эмблема эстафета поколе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10" y="2973774"/>
            <a:ext cx="1440160" cy="12157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vkarmazina\Desktop\волонтеры 1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9389"/>
            <a:ext cx="1728191" cy="19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73524"/>
            <a:ext cx="1224135" cy="10942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01611" y="4167730"/>
            <a:ext cx="626373" cy="454064"/>
          </a:xfrm>
          <a:prstGeom prst="rect">
            <a:avLst/>
          </a:prstGeom>
          <a:solidFill>
            <a:srgbClr val="05AFD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4870" y="4046696"/>
            <a:ext cx="1079138" cy="76944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6618" y="714376"/>
            <a:ext cx="6732240" cy="10265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latin typeface="Arial Narrow" pitchFamily="34" charset="0"/>
              </a:rPr>
              <a:t>  </a:t>
            </a:r>
            <a:r>
              <a:rPr lang="ru-RU" sz="2800" b="1" dirty="0" smtClean="0">
                <a:latin typeface="Arial Narrow" pitchFamily="34" charset="0"/>
              </a:rPr>
              <a:t>Участие  волонтеров</a:t>
            </a:r>
          </a:p>
          <a:p>
            <a:pPr algn="ctr"/>
            <a:r>
              <a:rPr lang="ru-RU" sz="2800" b="1" dirty="0" smtClean="0">
                <a:latin typeface="Arial Narrow" pitchFamily="34" charset="0"/>
              </a:rPr>
              <a:t> в  общероссийских  акциях</a:t>
            </a: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8" y="641933"/>
            <a:ext cx="3077996" cy="117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9667"/>
            <a:ext cx="936104" cy="140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6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16"/>
            <a:ext cx="9144000" cy="34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204"/>
            <a:ext cx="900194" cy="13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397349"/>
            <a:ext cx="914400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ru-RU" sz="2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200" b="1" dirty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2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200" b="1" dirty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2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r>
              <a:rPr lang="ru-RU" b="1" dirty="0" smtClean="0">
                <a:ln w="1905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parajita" pitchFamily="34" charset="0"/>
              </a:rPr>
              <a:t>АСПЕКТЫ  МОЛОДЕЖНОЙ  ПОЛИТИКИ  В  ДЕЯТЕЛЬНОСТИ АДМИНИСТРАЦИИ  ГОРОДСКОГО  ОКРУГА  ГОРОД  ВОРОНЕЖ</a:t>
            </a:r>
            <a:endParaRPr lang="ru-RU" sz="8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800" b="1" dirty="0" smtClean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  <a:p>
            <a:pPr algn="ctr"/>
            <a:endParaRPr lang="ru-RU" sz="800" b="1" dirty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parajit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9558" y="4587923"/>
            <a:ext cx="7154441" cy="1063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5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parajita" pitchFamily="34" charset="0"/>
              </a:rPr>
              <a:t>НАДЕЖДА  ПЕТРОВНА САВИЦКАЯ,</a:t>
            </a:r>
          </a:p>
          <a:p>
            <a:pPr lvl="0" algn="r"/>
            <a:r>
              <a:rPr lang="ru-RU" sz="1300" b="1" dirty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parajita" pitchFamily="34" charset="0"/>
              </a:rPr>
              <a:t>заместитель главы администрации</a:t>
            </a:r>
          </a:p>
          <a:p>
            <a:pPr lvl="0" algn="r"/>
            <a:r>
              <a:rPr lang="ru-RU" sz="1300" b="1" dirty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parajita" pitchFamily="34" charset="0"/>
              </a:rPr>
              <a:t>городского округа город Воронеж</a:t>
            </a:r>
          </a:p>
          <a:p>
            <a:pPr lvl="0" algn="r"/>
            <a:r>
              <a:rPr lang="ru-RU" sz="1300" b="1" dirty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parajita" pitchFamily="34" charset="0"/>
              </a:rPr>
              <a:t>по социальной политике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44" y="4494112"/>
            <a:ext cx="3904236" cy="11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6161495" y="3756613"/>
            <a:ext cx="2733453" cy="1083821"/>
          </a:xfrm>
          <a:prstGeom prst="wedgeEllipseCallout">
            <a:avLst>
              <a:gd name="adj1" fmla="val -15606"/>
              <a:gd name="adj2" fmla="val 7304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75C9D"/>
                </a:solidFill>
                <a:latin typeface="Arial Narrow" panose="020B0606020202030204" pitchFamily="34" charset="0"/>
              </a:rPr>
              <a:t>Молодежный совет при администрации городского округа город Воронеж </a:t>
            </a:r>
            <a:endParaRPr lang="ru-RU" sz="1400" dirty="0">
              <a:solidFill>
                <a:srgbClr val="275C9D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9559" y="625251"/>
            <a:ext cx="7154441" cy="1063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                </a:t>
            </a:r>
            <a:r>
              <a:rPr lang="ru-RU" sz="26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Основные направления муниципальной </a:t>
            </a:r>
          </a:p>
          <a:p>
            <a:pPr algn="ctr"/>
            <a:r>
              <a:rPr lang="ru-RU" sz="26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             молодежной политики</a:t>
            </a:r>
            <a:endParaRPr lang="ru-RU" sz="2600" b="1" dirty="0">
              <a:latin typeface="Arial Narrow" panose="020B0606020202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392586" y="2047336"/>
            <a:ext cx="270284" cy="222213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90952" y="3361972"/>
            <a:ext cx="270284" cy="222213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547166"/>
            <a:ext cx="33464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3" y="247425"/>
            <a:ext cx="900194" cy="13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751741" y="1747837"/>
            <a:ext cx="4293096" cy="766219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Патриотическое воспитание детей и молодежи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50293" y="3105063"/>
            <a:ext cx="3726346" cy="71913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Развитие молодежного самоуправления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955009" y="3738766"/>
            <a:ext cx="3750121" cy="77422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Развитие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волонтерского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движения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51742" y="4437671"/>
            <a:ext cx="5684348" cy="71939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Профилактика негативных проявлений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 молодежной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среде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920178" y="2466431"/>
            <a:ext cx="3467794" cy="69220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Поддержка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детского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движения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4-конечная звезда 20"/>
          <p:cNvSpPr/>
          <p:nvPr/>
        </p:nvSpPr>
        <p:spPr>
          <a:xfrm>
            <a:off x="615151" y="4035372"/>
            <a:ext cx="270284" cy="222213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392586" y="4725860"/>
            <a:ext cx="270284" cy="222213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70915" y="2707648"/>
            <a:ext cx="270284" cy="222213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4860031" y="2818754"/>
            <a:ext cx="2805461" cy="1058578"/>
          </a:xfrm>
          <a:prstGeom prst="wedgeEllipseCallout">
            <a:avLst>
              <a:gd name="adj1" fmla="val -14043"/>
              <a:gd name="adj2" fmla="val 65199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Координационный совет по молодежной политике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436096" y="1764033"/>
            <a:ext cx="3222612" cy="996114"/>
          </a:xfrm>
          <a:prstGeom prst="wedgeEllipseCallout">
            <a:avLst>
              <a:gd name="adj1" fmla="val -10784"/>
              <a:gd name="adj2" fmla="val 68238"/>
            </a:avLst>
          </a:prstGeo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Координационный совет по патриотическому воспитанию детей и молодежи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85292"/>
            <a:ext cx="50424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9559" y="625251"/>
            <a:ext cx="7154441" cy="1063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            Динамика охвата молодежи</a:t>
            </a:r>
          </a:p>
          <a:p>
            <a:pPr algn="ctr"/>
            <a:r>
              <a:rPr lang="ru-RU" sz="26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            организованной деятельностью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0" y="553244"/>
            <a:ext cx="3347864" cy="116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0789"/>
            <a:ext cx="900194" cy="13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3072923"/>
              </p:ext>
            </p:extLst>
          </p:nvPr>
        </p:nvGraphicFramePr>
        <p:xfrm>
          <a:off x="179512" y="1777802"/>
          <a:ext cx="3960440" cy="349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Блок-схема: альтернативный процесс 8"/>
          <p:cNvSpPr/>
          <p:nvPr/>
        </p:nvSpPr>
        <p:spPr>
          <a:xfrm>
            <a:off x="4490653" y="1793776"/>
            <a:ext cx="4221088" cy="87627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Численность населения молодежного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возраста</a:t>
            </a:r>
          </a:p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(от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14 до 30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лет) – 234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тыс. человек  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(22,1% от общей численности </a:t>
            </a:r>
            <a:r>
              <a:rPr lang="ru-RU" sz="1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населения)</a:t>
            </a:r>
            <a:endParaRPr lang="ru-RU" sz="1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742681" y="2746065"/>
            <a:ext cx="4100983" cy="77990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Доля молодежи, охваченной организованной деятельностью – 43,8%</a:t>
            </a:r>
            <a:endParaRPr lang="ru-RU" sz="16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932040" y="2638053"/>
            <a:ext cx="2146548" cy="21602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9 месяцев 2018 г.</a:t>
            </a:r>
            <a:endParaRPr lang="ru-RU" sz="1600" b="1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6131548"/>
              </p:ext>
            </p:extLst>
          </p:nvPr>
        </p:nvGraphicFramePr>
        <p:xfrm>
          <a:off x="4572000" y="4081636"/>
          <a:ext cx="4406623" cy="172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Блок-схема: альтернативный процесс 11"/>
          <p:cNvSpPr/>
          <p:nvPr/>
        </p:nvSpPr>
        <p:spPr>
          <a:xfrm>
            <a:off x="4283969" y="3649588"/>
            <a:ext cx="4715804" cy="504056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Финансирование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подпрограммы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«Вовлечение молодежи в социальную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практику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0" y="714374"/>
            <a:ext cx="3170237" cy="106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7219"/>
            <a:ext cx="864096" cy="129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7707" y="1592424"/>
            <a:ext cx="144016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1" y="681608"/>
            <a:ext cx="9176211" cy="4286250"/>
          </a:xfrm>
          <a:prstGeom prst="rect">
            <a:avLst/>
          </a:prstGeom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1" y="681608"/>
            <a:ext cx="3214279" cy="10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3331"/>
            <a:ext cx="864096" cy="129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16781" y="2483346"/>
            <a:ext cx="1030302" cy="180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6377" y="1633364"/>
            <a:ext cx="1187624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27</a:t>
            </a:r>
            <a:endParaRPr lang="ru-RU" sz="7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6376" y="2689677"/>
            <a:ext cx="1177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ВПК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2018 г.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5" y="688301"/>
            <a:ext cx="9144000" cy="4286250"/>
          </a:xfrm>
          <a:prstGeom prst="rect">
            <a:avLst/>
          </a:prstGeom>
        </p:spPr>
      </p:pic>
      <p:pic>
        <p:nvPicPr>
          <p:cNvPr id="6" name="Picture 11" descr="ÐÐ°ÑÑÐ¸Ð½ÐºÐ¸ Ð¿Ð¾ Ð·Ð°Ð¿ÑÐ¾ÑÑ Ð³ÐµÐ¾ÑÐ³Ð¸ÐµÐ²ÑÐºÐ°Ñ Ð»ÐµÐ½ÑÐ° Ð¿ÑÐ¾Ð·ÑÐ°ÑÐ½ÑÐ¹ ÑÐ¾Ð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777">
            <a:off x="-262191" y="3460675"/>
            <a:ext cx="9911242" cy="20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2" b="10705"/>
          <a:stretch/>
        </p:blipFill>
        <p:spPr bwMode="auto">
          <a:xfrm>
            <a:off x="6444208" y="3727403"/>
            <a:ext cx="2160240" cy="168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9559" y="625251"/>
            <a:ext cx="7154441" cy="1063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            </a:t>
            </a:r>
            <a:endParaRPr lang="ru-RU" sz="800" b="1" dirty="0" smtClean="0">
              <a:latin typeface="Arial Narrow" panose="020B0606020202030204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ru-RU" sz="38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   Возрождая  традиции</a:t>
            </a:r>
          </a:p>
          <a:p>
            <a:pPr algn="ctr"/>
            <a:r>
              <a:rPr lang="ru-RU" sz="38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         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5" y="625251"/>
            <a:ext cx="3405890" cy="112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044"/>
            <a:ext cx="865786" cy="133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yuvagupova\Desktop\95 лет ПО\2018\15 июня 2018\ФОТО\2018 Отбор дополнительно\BPS_26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24005"/>
            <a:ext cx="2715929" cy="16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uvagupova\Desktop\95 лет ПО\Пионерия фото\ZP3A71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79" y="3724005"/>
            <a:ext cx="3110704" cy="16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85292"/>
            <a:ext cx="50424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553244"/>
            <a:ext cx="6732240" cy="891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0" y="553244"/>
            <a:ext cx="3347864" cy="116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32" y="265212"/>
            <a:ext cx="919893" cy="126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gvolgina\Desktop\фото к 100-летию комсомола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14924"/>
            <a:ext cx="2587493" cy="18097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706808"/>
            <a:ext cx="554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Навстречу юбилею комсомола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3" descr="C:\Users\igvolgina\Desktop\фото к 100-летию комсомола\встреча поколений\IMG_09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70" y="1559117"/>
            <a:ext cx="2646548" cy="182206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volgina\Desktop\фото к 100-летию комсомола\к докладу\выставка\IMG_8404-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3" y="3243963"/>
            <a:ext cx="2710450" cy="18722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igvolgina\AppData\Local\Microsoft\Windows\Temporary Internet Files\Content.Outlook\U5BGI8YB\Фото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12" y="3381181"/>
            <a:ext cx="2506706" cy="18722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фото управы Ленинского района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61" y="3166636"/>
            <a:ext cx="3083202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30764" y="22094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130 мероприятий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ÐÐ°ÑÑÐ¸Ð½ÐºÐ¸ Ð¿Ð¾ Ð·Ð°Ð¿ÑÐ¾ÑÑ ÐºÐ¾Ð¼ÑÐ¾Ð¼Ð¾Ð»ÑÑÐºÐ¸Ð¹ Ð·Ð½Ð°Ñ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10" y="1657105"/>
            <a:ext cx="822852" cy="65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13" y="1983799"/>
            <a:ext cx="1351534" cy="279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C:\Users\nvkarmazina\Desktop\16.02\фото\Юнармия\ZP3A7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97" y="4279526"/>
            <a:ext cx="2209981" cy="12505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89" y="1619530"/>
            <a:ext cx="2187674" cy="19944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85292"/>
            <a:ext cx="50424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4003" y="625251"/>
            <a:ext cx="7430151" cy="1063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                        ВВПОД «ЮНАРМИЯ»</a:t>
            </a:r>
            <a:endParaRPr lang="ru-RU" sz="100" b="1" dirty="0" smtClean="0"/>
          </a:p>
          <a:p>
            <a:pPr algn="ctr"/>
            <a:r>
              <a:rPr lang="ru-RU" sz="2600" b="1" dirty="0" smtClean="0"/>
              <a:t>                        Российское движение школьников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30071" y="625252"/>
            <a:ext cx="3347864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66" y="216780"/>
            <a:ext cx="955344" cy="14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nvkarmazina\Desktop\123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55" y="670931"/>
            <a:ext cx="989468" cy="51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02013"/>
            <a:ext cx="1286665" cy="19339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4" y="3526110"/>
            <a:ext cx="2409737" cy="14564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9474" y="4059753"/>
            <a:ext cx="11481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880727" y="4588651"/>
            <a:ext cx="1305623" cy="1035551"/>
          </a:xfrm>
          <a:prstGeom prst="upArrow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11</a:t>
            </a:r>
          </a:p>
          <a:p>
            <a:pPr algn="ctr"/>
            <a:r>
              <a:rPr lang="ru-RU" sz="1000" b="1" dirty="0" smtClean="0"/>
              <a:t>отрядов</a:t>
            </a:r>
            <a:endParaRPr lang="ru-RU" sz="1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6760" y="3808774"/>
            <a:ext cx="12552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2"/>
          <a:stretch/>
        </p:blipFill>
        <p:spPr bwMode="auto">
          <a:xfrm>
            <a:off x="4208671" y="3911879"/>
            <a:ext cx="2235134" cy="16552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nvkarmazina\Desktop\16.02\фото\Юнармия\ZP3A696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1" y="1727930"/>
            <a:ext cx="2396509" cy="1787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верх 17"/>
          <p:cNvSpPr/>
          <p:nvPr/>
        </p:nvSpPr>
        <p:spPr>
          <a:xfrm>
            <a:off x="2186350" y="4345869"/>
            <a:ext cx="1305623" cy="1273324"/>
          </a:xfrm>
          <a:prstGeom prst="upArrow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24</a:t>
            </a:r>
          </a:p>
          <a:p>
            <a:pPr algn="ctr"/>
            <a:r>
              <a:rPr lang="ru-RU" sz="1000" b="1" dirty="0" smtClean="0"/>
              <a:t>отряда</a:t>
            </a:r>
            <a:endParaRPr lang="ru-RU" sz="1000" b="1" dirty="0"/>
          </a:p>
        </p:txBody>
      </p:sp>
      <p:pic>
        <p:nvPicPr>
          <p:cNvPr id="19" name="Picture 2" descr="C:\Users\yuvagupova\Desktop\Баннер\2016\ZP3A83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52" y="2832387"/>
            <a:ext cx="2654064" cy="15864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55" y="1648431"/>
            <a:ext cx="1941000" cy="127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5860576" y="2275616"/>
            <a:ext cx="1152128" cy="1090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white"/>
                </a:solidFill>
              </a:rPr>
              <a:t>3</a:t>
            </a:r>
          </a:p>
          <a:p>
            <a:pPr lvl="0" algn="ctr"/>
            <a:r>
              <a:rPr lang="ru-RU" sz="800" b="1" dirty="0">
                <a:solidFill>
                  <a:prstClr val="white"/>
                </a:solidFill>
              </a:rPr>
              <a:t>районных объединения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5326238" y="1688256"/>
            <a:ext cx="1110402" cy="1070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white"/>
                </a:solidFill>
              </a:rPr>
              <a:t>77</a:t>
            </a:r>
          </a:p>
          <a:p>
            <a:pPr lvl="0" algn="ctr"/>
            <a:r>
              <a:rPr lang="ru-RU" sz="800" b="1" dirty="0">
                <a:solidFill>
                  <a:prstClr val="white"/>
                </a:solidFill>
              </a:rPr>
              <a:t>первичных </a:t>
            </a:r>
            <a:r>
              <a:rPr lang="ru-RU" sz="800" b="1" dirty="0" smtClean="0">
                <a:solidFill>
                  <a:prstClr val="white"/>
                </a:solidFill>
              </a:rPr>
              <a:t>организаций</a:t>
            </a:r>
          </a:p>
        </p:txBody>
      </p:sp>
      <p:pic>
        <p:nvPicPr>
          <p:cNvPr id="21" name="Picture 1" descr="C:\Users\yuvagupova\Desktop\Баннер\2016\ZP3A84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31" y="3132152"/>
            <a:ext cx="2245306" cy="1500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10871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nizyryanova\Desktop\фото рм\ObBTR8beji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51" y="2638827"/>
            <a:ext cx="2298860" cy="14392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11760" y="553244"/>
            <a:ext cx="6732240" cy="891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     </a:t>
            </a:r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Воронеж – город молодых</a:t>
            </a:r>
            <a:endParaRPr lang="ru-RU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0" y="553244"/>
            <a:ext cx="3347864" cy="116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66" y="216780"/>
            <a:ext cx="955344" cy="14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NIZYRY~1\AppData\Local\Temp\Rar$DI34.778\FOT_518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63" y="3888653"/>
            <a:ext cx="1747639" cy="15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nizyryanova\AppData\Local\Microsoft\Windows\Temporary Internet Files\Content.Outlook\GYO6Y4Y5\IMG_76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8" y="1648431"/>
            <a:ext cx="3024336" cy="205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nizyryanova\Desktop\152101379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6" y="3703805"/>
            <a:ext cx="1936204" cy="166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yuvagupova\AppData\Local\Microsoft\Windows\Temporary Internet Files\Content.Outlook\TLZE8HZC\f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80" y="1597488"/>
            <a:ext cx="2143931" cy="11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nizyryanova\Desktop\htmlimage (3)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15" y="1993404"/>
            <a:ext cx="3123565" cy="208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nizyryanova\Desktop\ZuGqyWa5gv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74" y="3673830"/>
            <a:ext cx="1932211" cy="127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yuvagupova\Desktop\Город, где хочется жить!\Диплом 20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18" y="3861476"/>
            <a:ext cx="2933593" cy="16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308709" y="4943194"/>
            <a:ext cx="2078309" cy="56603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 студенческих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педагогических отрядов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87054" y="3424538"/>
            <a:ext cx="2024706" cy="58508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24 совета молодых     специалистов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582554" y="1597488"/>
            <a:ext cx="3128526" cy="89997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более 21 000 чел. вовлечены в формы самоорганизации и структуры социальной направленности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76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242</Words>
  <Application>Microsoft Office PowerPoint</Application>
  <PresentationFormat>Экран (16:10)</PresentationFormat>
  <Paragraphs>73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Кулакова Л.А.</dc:creator>
  <cp:lastModifiedBy>Мамонова Д.А.</cp:lastModifiedBy>
  <cp:revision>89</cp:revision>
  <dcterms:created xsi:type="dcterms:W3CDTF">2015-09-18T06:09:57Z</dcterms:created>
  <dcterms:modified xsi:type="dcterms:W3CDTF">2018-11-01T07:29:19Z</dcterms:modified>
</cp:coreProperties>
</file>