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9"/>
  </p:notesMasterIdLst>
  <p:sldIdLst>
    <p:sldId id="327" r:id="rId2"/>
    <p:sldId id="469" r:id="rId3"/>
    <p:sldId id="483" r:id="rId4"/>
    <p:sldId id="489" r:id="rId5"/>
    <p:sldId id="484" r:id="rId6"/>
    <p:sldId id="47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2" autoAdjust="0"/>
    <p:restoredTop sz="94897" autoAdjust="0"/>
  </p:normalViewPr>
  <p:slideViewPr>
    <p:cSldViewPr>
      <p:cViewPr>
        <p:scale>
          <a:sx n="100" d="100"/>
          <a:sy n="100" d="100"/>
        </p:scale>
        <p:origin x="-13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0;&#1083;&#1103;\&#1080;&#1085;&#1092;&#1086;&#1088;&#1084;&#1072;&#1094;&#1080;&#1103;%202018%20&#1075;\10.12.2018%20-%20&#1086;%20&#1087;&#1088;&#1077;&#1076;&#1074;&#1072;&#1088;&#1080;&#1090;&#1077;&#1083;&#1100;&#1085;&#1099;&#1093;%20&#1080;&#1090;&#1086;&#1075;&#1072;&#1093;%20&#1076;&#1086;&#1088;.&#1076;&#1077;&#1103;&#1090;&#1077;&#1083;&#1100;&#1085;&#1086;&#1089;&#1090;&#1080;%20&#1074;%202018%20&#1075;&#1086;&#1076;&#1091;\&#1089;&#1088;&#1072;&#1074;&#1085;&#1080;&#1090;&#1077;&#1083;&#1100;&#1085;&#1099;&#1077;%20&#1090;&#1072;&#1073;&#1083;&#1080;&#109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0;&#1083;&#1103;\&#1080;&#1085;&#1092;&#1086;&#1088;&#1084;&#1072;&#1094;&#1080;&#1103;%202018%20&#1075;\10.12.2018%20-%20&#1086;%20&#1087;&#1088;&#1077;&#1076;&#1074;&#1072;&#1088;&#1080;&#1090;&#1077;&#1083;&#1100;&#1085;&#1099;&#1093;%20&#1080;&#1090;&#1086;&#1075;&#1072;&#1093;%20&#1076;&#1086;&#1088;.&#1076;&#1077;&#1103;&#1090;&#1077;&#1083;&#1100;&#1085;&#1086;&#1089;&#1090;&#1080;%20&#1074;%202018%20&#1075;&#1086;&#1076;&#1091;\&#1089;&#1088;&#1072;&#1074;&#1085;&#1080;&#1090;&#1077;&#1083;&#1100;&#1085;&#1099;&#1077;%20&#1090;&#1072;&#1073;&#1083;&#1080;&#109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ликвидированных мест концентрации ДТП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Лист1!$C$27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Лист1!$B$29</c:f>
              <c:strCache>
                <c:ptCount val="1"/>
                <c:pt idx="0">
                  <c:v>количество ликвидированных мест концентрации ДТП</c:v>
                </c:pt>
              </c:strCache>
            </c:strRef>
          </c:cat>
          <c:val>
            <c:numRef>
              <c:f>Лист1!$C$29</c:f>
              <c:numCache>
                <c:formatCode>#,##0.0</c:formatCode>
                <c:ptCount val="1"/>
                <c:pt idx="0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Лист1!$D$27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Лист1!$B$29</c:f>
              <c:strCache>
                <c:ptCount val="1"/>
                <c:pt idx="0">
                  <c:v>количество ликвидированных мест концентрации ДТП</c:v>
                </c:pt>
              </c:strCache>
            </c:strRef>
          </c:cat>
          <c:val>
            <c:numRef>
              <c:f>Лист1!$D$29</c:f>
              <c:numCache>
                <c:formatCode>#,##0.0</c:formatCode>
                <c:ptCount val="1"/>
                <c:pt idx="0">
                  <c:v>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1051648"/>
        <c:axId val="61053184"/>
      </c:barChart>
      <c:catAx>
        <c:axId val="61051648"/>
        <c:scaling>
          <c:orientation val="minMax"/>
        </c:scaling>
        <c:delete val="1"/>
        <c:axPos val="b"/>
        <c:majorTickMark val="out"/>
        <c:minorTickMark val="none"/>
        <c:tickLblPos val="nextTo"/>
        <c:crossAx val="61053184"/>
        <c:crosses val="autoZero"/>
        <c:auto val="1"/>
        <c:lblAlgn val="ctr"/>
        <c:lblOffset val="100"/>
        <c:noMultiLvlLbl val="0"/>
      </c:catAx>
      <c:valAx>
        <c:axId val="610531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10516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протяженность отремонтированных в рамках проекта БКД дорог, км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Лист1!$C$27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Лист1!$B$28</c:f>
              <c:strCache>
                <c:ptCount val="1"/>
                <c:pt idx="0">
                  <c:v>протяженность отремонтированных дорог, км</c:v>
                </c:pt>
              </c:strCache>
            </c:strRef>
          </c:cat>
          <c:val>
            <c:numRef>
              <c:f>Лист1!$C$28</c:f>
              <c:numCache>
                <c:formatCode>#,##0.0</c:formatCode>
                <c:ptCount val="1"/>
                <c:pt idx="0">
                  <c:v>156.69999999999999</c:v>
                </c:pt>
              </c:numCache>
            </c:numRef>
          </c:val>
        </c:ser>
        <c:ser>
          <c:idx val="1"/>
          <c:order val="1"/>
          <c:tx>
            <c:strRef>
              <c:f>Лист1!$D$27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Лист1!$B$28</c:f>
              <c:strCache>
                <c:ptCount val="1"/>
                <c:pt idx="0">
                  <c:v>протяженность отремонтированных дорог, км</c:v>
                </c:pt>
              </c:strCache>
            </c:strRef>
          </c:cat>
          <c:val>
            <c:numRef>
              <c:f>Лист1!$D$28</c:f>
              <c:numCache>
                <c:formatCode>#,##0.0</c:formatCode>
                <c:ptCount val="1"/>
                <c:pt idx="0">
                  <c:v>143.30000000000001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0981248"/>
        <c:axId val="60982784"/>
      </c:barChart>
      <c:catAx>
        <c:axId val="60981248"/>
        <c:scaling>
          <c:orientation val="minMax"/>
        </c:scaling>
        <c:delete val="1"/>
        <c:axPos val="b"/>
        <c:majorTickMark val="out"/>
        <c:minorTickMark val="none"/>
        <c:tickLblPos val="nextTo"/>
        <c:crossAx val="60982784"/>
        <c:crosses val="autoZero"/>
        <c:auto val="1"/>
        <c:lblAlgn val="ctr"/>
        <c:lblOffset val="100"/>
        <c:noMultiLvlLbl val="0"/>
      </c:catAx>
      <c:valAx>
        <c:axId val="609827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09812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fld id="{FC341A16-0235-4323-9D60-589ABCBF75AB}" type="datetime1">
              <a:rPr lang="ru-RU"/>
              <a:pPr>
                <a:defRPr/>
              </a:pPr>
              <a:t>10.12.2018</a:t>
            </a:fld>
            <a:endParaRPr/>
          </a:p>
        </p:txBody>
      </p:sp>
      <p:sp>
        <p:nvSpPr>
          <p:cNvPr id="16388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fld id="{9FCC5836-4184-4208-B87C-E954ABBBA78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07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BA51-F3AA-4292-BA32-3B9E83960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048C-8019-4298-8534-7DA870DCF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5744-9AC1-499E-89A6-E89F91C26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A9AB-9066-413A-BC90-C89A192F9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8CF9-8055-4117-80A9-240C3506B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AEA1-8F8C-4820-BFC9-55FA7FA68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F209-FB9C-4B20-BC40-5DA3A55A9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0373-2103-4DB1-9C4E-DB296AC57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C4C6-5F4F-4286-8D98-E377D2417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651B3-D36E-4F9F-BE21-8622C4C95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ED81F-F429-493B-8A29-F7151FCC0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77E236-59DC-4264-A22E-123A4C91B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6.wdp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357166"/>
            <a:ext cx="257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городского</a:t>
            </a: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округа 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Воронеж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43636" y="357166"/>
            <a:ext cx="30003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 дорожного  хозяйства</a:t>
            </a:r>
            <a:endParaRPr lang="ru-RU" sz="1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04" y="981298"/>
            <a:ext cx="9144000" cy="487659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предварительных итогах 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дорожно-ремонтных работ в 2018 году 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городского округа 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Воронеж</a:t>
            </a:r>
            <a:endParaRPr lang="ru-RU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4469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06232" y="5857892"/>
            <a:ext cx="2971904" cy="73866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УПРАВЛЕНИЯ</a:t>
            </a:r>
          </a:p>
          <a:p>
            <a:pPr algn="ctr"/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ДОРОЖНОГО ХОЗЯЙСТВА</a:t>
            </a:r>
          </a:p>
          <a:p>
            <a:pPr algn="ctr"/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О.В. КОТОВ</a:t>
            </a:r>
            <a:endParaRPr lang="ru-RU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95536" y="1844824"/>
            <a:ext cx="8424936" cy="2448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7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hangingPunct="0"/>
            <a:endParaRPr lang="ru-RU" sz="3600" b="1" dirty="0" smtClean="0">
              <a:solidFill>
                <a:srgbClr val="FF0000"/>
              </a:solidFill>
              <a:latin typeface="Impact" pitchFamily="34" charset="0"/>
              <a:cs typeface="Times New Roman" pitchFamily="18" charset="0"/>
            </a:endParaRPr>
          </a:p>
          <a:p>
            <a:pPr algn="ctr"/>
            <a:endParaRPr lang="ru-RU" sz="3600" b="1" kern="10" dirty="0">
              <a:ln/>
              <a:solidFill>
                <a:srgbClr val="C0000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27112" y="0"/>
            <a:ext cx="8433320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развязка на пересечении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Антонова-Овсеенко – ул. 9 Января – ул. Героев Сибиряков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60432" y="6565304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7170" name="Picture 2" descr="C:\Users\yuyugermanova\Desktop\фото 2018\РАЗВЯЗКА  - 9Янв\DJI_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" y="1062805"/>
            <a:ext cx="8960996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14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27112" y="0"/>
            <a:ext cx="8433320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улиц в рамках муниципальной программы «Развитие транспортной системы»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60432" y="6565304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</a:p>
        </p:txBody>
      </p:sp>
      <p:pic>
        <p:nvPicPr>
          <p:cNvPr id="8203" name="Picture 11" descr="C:\Users\yuyugermanova\Desktop\фото 2018\ул. Кубанская гора\IMG-20181204-WA00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14" t="-161" r="8472" b="161"/>
          <a:stretch/>
        </p:blipFill>
        <p:spPr bwMode="auto">
          <a:xfrm>
            <a:off x="172269" y="2079007"/>
            <a:ext cx="4200921" cy="281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yuyugermanova\Desktop\фото 2018\ул. Кубанская гора\IMG-20181204-WA000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0" r="11907"/>
          <a:stretch/>
        </p:blipFill>
        <p:spPr bwMode="auto">
          <a:xfrm>
            <a:off x="4501830" y="2060848"/>
            <a:ext cx="4277119" cy="286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47454" y="1628800"/>
            <a:ext cx="5308749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л. Кубанская Гора</a:t>
            </a:r>
          </a:p>
        </p:txBody>
      </p:sp>
    </p:spTree>
    <p:extLst>
      <p:ext uri="{BB962C8B-B14F-4D97-AF65-F5344CB8AC3E}">
        <p14:creationId xmlns:p14="http://schemas.microsoft.com/office/powerpoint/2010/main" val="2072421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27112" y="0"/>
            <a:ext cx="8433320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качества выполненных дорожно-ремонтных работ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60432" y="6565304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" y="908719"/>
            <a:ext cx="2106236" cy="2808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" b="7665"/>
          <a:stretch/>
        </p:blipFill>
        <p:spPr bwMode="auto">
          <a:xfrm>
            <a:off x="52637" y="3869355"/>
            <a:ext cx="4303340" cy="276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20" y="904157"/>
            <a:ext cx="2109657" cy="281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4156"/>
            <a:ext cx="4269896" cy="569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848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Documents and Settings\aagruzda\Рабочий стол\665765765675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709" y="1216101"/>
            <a:ext cx="3665317" cy="236754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27112" y="0"/>
            <a:ext cx="8433320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улично-дорожной сети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60432" y="6565304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сетей наружного освещения в 2018 году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189" y="1916832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Проведена замена 965 светильников ЖКУ-150 на ЖКУ-100 с применением ламп с увеличенной до 25% светоотдачей и большим сроком службы (до 40 тыс. часов) на 236 дворовых территориях и межквартальных проездах. </a:t>
            </a:r>
          </a:p>
        </p:txBody>
      </p:sp>
      <p:pic>
        <p:nvPicPr>
          <p:cNvPr id="20" name="Picture 7" descr="http://svoe.guru/wp-content/uploads/2017/04/osvescheniya_pridomovoy_territorii_1_20045632-400x2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73" y="3658385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3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/>
          <a:stretch/>
        </p:blipFill>
        <p:spPr bwMode="auto">
          <a:xfrm>
            <a:off x="89756" y="823215"/>
            <a:ext cx="8964487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27112" y="0"/>
            <a:ext cx="8433320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улично-дорожной сети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60432" y="6565304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60373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27112" y="0"/>
            <a:ext cx="8433320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улично-дорожной сети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60432" y="6565304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6687" y="789663"/>
            <a:ext cx="7993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комбинатов благоустройства </a:t>
            </a:r>
            <a:endParaRPr lang="ru-RU" dirty="0"/>
          </a:p>
        </p:txBody>
      </p:sp>
      <p:pic>
        <p:nvPicPr>
          <p:cNvPr id="12" name="Picture 4" descr="http://xn----7sbbi0bhfajhi1cg.xn--p1ai/assets/images/ko-829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48" y="3881187"/>
            <a:ext cx="3745904" cy="25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agruzda\Desktop\2016_06_04_20_35_54_109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98" y="1158995"/>
            <a:ext cx="3790412" cy="252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agruzda\Desktop\f59c2df3dc5d196ec72071e12ac1ba7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1" y="1175643"/>
            <a:ext cx="3835449" cy="252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31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27112" y="0"/>
            <a:ext cx="8433320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улично-дорожной сети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60432" y="6565304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</a:t>
            </a:r>
          </a:p>
        </p:txBody>
      </p:sp>
      <p:pic>
        <p:nvPicPr>
          <p:cNvPr id="13" name="Picture 2" descr="C:\Users\vachelombieva\Desktop\Безымянный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" b="2697"/>
          <a:stretch/>
        </p:blipFill>
        <p:spPr bwMode="auto">
          <a:xfrm>
            <a:off x="2051720" y="850751"/>
            <a:ext cx="4752528" cy="571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78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112" y="0"/>
            <a:ext cx="8433320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kern="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специализированной техники для обслуживания </a:t>
            </a:r>
          </a:p>
          <a:p>
            <a:pPr lvl="0" algn="ctr">
              <a:defRPr/>
            </a:pPr>
            <a:r>
              <a:rPr lang="ru-RU" sz="1600" b="1" kern="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ливневой канализации</a:t>
            </a:r>
          </a:p>
        </p:txBody>
      </p:sp>
      <p:sp>
        <p:nvSpPr>
          <p:cNvPr id="26" name="Овал 25"/>
          <p:cNvSpPr/>
          <p:nvPr/>
        </p:nvSpPr>
        <p:spPr>
          <a:xfrm>
            <a:off x="8460432" y="6565304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</a:p>
        </p:txBody>
      </p:sp>
      <p:pic>
        <p:nvPicPr>
          <p:cNvPr id="8" name="Рисунок 7" descr="Илососная машина КО-507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4" y="3428999"/>
            <a:ext cx="3810000" cy="2678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Рисунок 8" descr="ÐÐ°Ð½Ð°Ð»Ð¾Ð¿ÑÐ¾Ð¼ÑÐ²Ð¾ÑÐ½Ð°Ñ Ð¼Ð°ÑÐ¸Ð½Ð° ÐÐ-5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62" y="3429000"/>
            <a:ext cx="3810000" cy="26784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935596" y="980728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основании проведённых торгов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заключены контракты на поставку 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единиц коммунальной специализированной техники и оборудования для содержания и ремонта сетей ливневой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канализации.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Осуществлена поставка 21 единицы техники и оборудования.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настоящее 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размещена конкурсная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документация 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единой информационной системе на приобретение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единиц техники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34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-24755" y="-1"/>
            <a:ext cx="8388424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дорожной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AutoShape 18" descr="http://bkd.rosdornii.ru/file/iblock/116/Coat_of_Arms_of_Kazan_(Tatarstan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0" descr="http://bkd.rosdornii.ru/file/iblock/116/Coat_of_Arms_of_Kazan_(Tatarstan)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2" descr="http://bkd.rosdornii.ru/file/iblock/116/Coat_of_Arms_of_Kazan_(Tatarstan)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4" descr="http://bkd.rosdornii.ru/file/iblock/116/Coat_of_Arms_of_Kazan_(Tatarstan)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7" descr="http://bkd.rosdornii.ru/file/iblock/b04/Coat_of_arms_of_Kaliningrad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9" descr="http://bkd.rosdornii.ru/file/iblock/b04/Coat_of_arms_of_Kaliningrad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31" descr="http://bkd.rosdornii.ru/file/iblock/b04/Coat_of_arms_of_Kaliningrad.sv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33" descr="http://bkd.rosdornii.ru/file/iblock/b04/Coat_of_arms_of_Kaliningrad.sv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7" name="Группа 106"/>
          <p:cNvGrpSpPr/>
          <p:nvPr/>
        </p:nvGrpSpPr>
        <p:grpSpPr>
          <a:xfrm>
            <a:off x="683568" y="1340767"/>
            <a:ext cx="7680101" cy="4466037"/>
            <a:chOff x="34634" y="1052736"/>
            <a:chExt cx="4763650" cy="2505259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1153852" y="1283791"/>
              <a:ext cx="2505522" cy="5760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/>
                <a:t>3,8 </a:t>
              </a:r>
              <a:r>
                <a:rPr lang="ru-RU" sz="3200" dirty="0"/>
                <a:t>млрд. </a:t>
              </a:r>
              <a:r>
                <a:rPr lang="ru-RU" sz="3200" dirty="0" smtClean="0"/>
                <a:t>руб</a:t>
              </a:r>
              <a:r>
                <a:rPr lang="ru-RU" sz="3200" dirty="0"/>
                <a:t>. 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4634" y="1052736"/>
              <a:ext cx="4763650" cy="224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Общий объем финансирования</a:t>
              </a:r>
              <a:endParaRPr lang="ru-RU" sz="2000" dirty="0"/>
            </a:p>
          </p:txBody>
        </p:sp>
        <p:cxnSp>
          <p:nvCxnSpPr>
            <p:cNvPr id="113" name="Прямая со стрелкой 112"/>
            <p:cNvCxnSpPr/>
            <p:nvPr/>
          </p:nvCxnSpPr>
          <p:spPr>
            <a:xfrm flipH="1">
              <a:off x="1687187" y="1900999"/>
              <a:ext cx="178656" cy="44432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/>
            <p:nvPr/>
          </p:nvCxnSpPr>
          <p:spPr>
            <a:xfrm>
              <a:off x="2937768" y="1900999"/>
              <a:ext cx="178654" cy="44432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Прямоугольник 114"/>
            <p:cNvSpPr/>
            <p:nvPr/>
          </p:nvSpPr>
          <p:spPr>
            <a:xfrm>
              <a:off x="44610" y="2976917"/>
              <a:ext cx="2362004" cy="5760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/>
                <a:t>2,2 </a:t>
              </a:r>
              <a:r>
                <a:rPr lang="ru-RU" sz="3200" dirty="0"/>
                <a:t>млрд. </a:t>
              </a:r>
              <a:r>
                <a:rPr lang="ru-RU" sz="3200" dirty="0" smtClean="0"/>
                <a:t>руб</a:t>
              </a:r>
              <a:r>
                <a:rPr lang="ru-RU" sz="3200" dirty="0"/>
                <a:t>. </a:t>
              </a: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2491132" y="2981932"/>
              <a:ext cx="2307152" cy="5760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/>
                <a:t>1</a:t>
              </a:r>
              <a:r>
                <a:rPr lang="ru-RU" sz="3200" dirty="0" smtClean="0"/>
                <a:t>,6 </a:t>
              </a:r>
              <a:r>
                <a:rPr lang="ru-RU" sz="3200" dirty="0"/>
                <a:t>млрд. </a:t>
              </a:r>
              <a:r>
                <a:rPr lang="ru-RU" sz="3200" dirty="0" smtClean="0"/>
                <a:t>руб</a:t>
              </a:r>
              <a:r>
                <a:rPr lang="ru-RU" sz="3200" dirty="0"/>
                <a:t>. 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4481" y="2431905"/>
              <a:ext cx="2186633" cy="397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МП «Развитие транспортной системы»</a:t>
              </a:r>
              <a:endParaRPr lang="ru-RU" sz="20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426603" y="2395220"/>
              <a:ext cx="2336233" cy="56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Приоритетный проект «Безопасные и качественные дороги»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3360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3" y="788497"/>
            <a:ext cx="3736849" cy="249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20" y="798369"/>
            <a:ext cx="3857600" cy="248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3" y="3722563"/>
            <a:ext cx="3752501" cy="250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36" y="3714345"/>
            <a:ext cx="3875484" cy="265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-24755" y="-1"/>
            <a:ext cx="8388424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«Безопасные и качественные дороги»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Воронежской городской агломерации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AutoShape 18" descr="http://bkd.rosdornii.ru/file/iblock/116/Coat_of_Arms_of_Kazan_(Tatarstan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0" descr="http://bkd.rosdornii.ru/file/iblock/116/Coat_of_Arms_of_Kazan_(Tatarstan)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2" descr="http://bkd.rosdornii.ru/file/iblock/116/Coat_of_Arms_of_Kazan_(Tatarstan)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4" descr="http://bkd.rosdornii.ru/file/iblock/116/Coat_of_Arms_of_Kazan_(Tatarstan)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7" descr="http://bkd.rosdornii.ru/file/iblock/b04/Coat_of_arms_of_Kaliningrad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9" descr="http://bkd.rosdornii.ru/file/iblock/b04/Coat_of_arms_of_Kaliningrad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31" descr="http://bkd.rosdornii.ru/file/iblock/b04/Coat_of_arms_of_Kaliningrad.sv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18999" y="3280946"/>
            <a:ext cx="373873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л. Керамическая (до ремонта)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55320" y="3280946"/>
            <a:ext cx="385760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л. Керамическая (после ремонта)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123" y="6225451"/>
            <a:ext cx="376061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л. </a:t>
            </a:r>
            <a:r>
              <a:rPr lang="ru-RU" sz="1400" dirty="0" err="1" smtClean="0"/>
              <a:t>Варейкиса</a:t>
            </a:r>
            <a:r>
              <a:rPr lang="ru-RU" sz="1400" dirty="0" smtClean="0"/>
              <a:t> (до ремонта)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37038" y="6225451"/>
            <a:ext cx="3875881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л. </a:t>
            </a:r>
            <a:r>
              <a:rPr lang="ru-RU" sz="1400" dirty="0" err="1" smtClean="0"/>
              <a:t>Варейкиса</a:t>
            </a:r>
            <a:r>
              <a:rPr lang="ru-RU" sz="1400" dirty="0"/>
              <a:t> (после ремонта)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116705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3719460"/>
            <a:ext cx="3744958" cy="250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02" y="3702854"/>
            <a:ext cx="3864818" cy="255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02" y="856560"/>
            <a:ext cx="3864817" cy="2521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56560"/>
            <a:ext cx="3744958" cy="2497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-24755" y="-1"/>
            <a:ext cx="8388424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«Безопасные и качественные дороги»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Воронежской городской агломерации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AutoShape 18" descr="http://bkd.rosdornii.ru/file/iblock/116/Coat_of_Arms_of_Kazan_(Tatarstan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0" descr="http://bkd.rosdornii.ru/file/iblock/116/Coat_of_Arms_of_Kazan_(Tatarstan)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2" descr="http://bkd.rosdornii.ru/file/iblock/116/Coat_of_Arms_of_Kazan_(Tatarstan)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4" descr="http://bkd.rosdornii.ru/file/iblock/116/Coat_of_Arms_of_Kazan_(Tatarstan)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7" descr="http://bkd.rosdornii.ru/file/iblock/b04/Coat_of_arms_of_Kaliningrad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9" descr="http://bkd.rosdornii.ru/file/iblock/b04/Coat_of_arms_of_Kaliningrad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31" descr="http://bkd.rosdornii.ru/file/iblock/b04/Coat_of_arms_of_Kaliningrad.sv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97123" y="3280946"/>
            <a:ext cx="376061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л. </a:t>
            </a:r>
            <a:r>
              <a:rPr lang="ru-RU" sz="1400" dirty="0" err="1" smtClean="0"/>
              <a:t>Цимлянская</a:t>
            </a:r>
            <a:r>
              <a:rPr lang="ru-RU" sz="1400" dirty="0" smtClean="0"/>
              <a:t> (до ремонта)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37038" y="3280946"/>
            <a:ext cx="3875882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л. </a:t>
            </a:r>
            <a:r>
              <a:rPr lang="ru-RU" sz="1400" dirty="0" err="1"/>
              <a:t>Цимлянская</a:t>
            </a:r>
            <a:r>
              <a:rPr lang="ru-RU" sz="1400" dirty="0"/>
              <a:t> (</a:t>
            </a:r>
            <a:r>
              <a:rPr lang="ru-RU" sz="1400" dirty="0" smtClean="0"/>
              <a:t>после ремонта)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123" y="6225451"/>
            <a:ext cx="376061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л. 232 Стрелковой Дивизии (до ремонта)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37038" y="6254113"/>
            <a:ext cx="3875882" cy="3000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у</a:t>
            </a:r>
            <a:r>
              <a:rPr lang="ru-RU" sz="1350" dirty="0" smtClean="0"/>
              <a:t>л. </a:t>
            </a:r>
            <a:r>
              <a:rPr lang="ru-RU" sz="1350" dirty="0"/>
              <a:t>232 Стрелковой </a:t>
            </a:r>
            <a:r>
              <a:rPr lang="ru-RU" sz="1350" dirty="0" smtClean="0"/>
              <a:t>Дивизии (после </a:t>
            </a:r>
            <a:r>
              <a:rPr lang="ru-RU" sz="1350" dirty="0"/>
              <a:t>ремонта)</a:t>
            </a:r>
            <a:endParaRPr lang="ru-RU" sz="1350" dirty="0" smtClean="0"/>
          </a:p>
        </p:txBody>
      </p:sp>
    </p:spTree>
    <p:extLst>
      <p:ext uri="{BB962C8B-B14F-4D97-AF65-F5344CB8AC3E}">
        <p14:creationId xmlns:p14="http://schemas.microsoft.com/office/powerpoint/2010/main" val="1846877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27112" y="0"/>
            <a:ext cx="8433320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 по проекту «Безопасные и качественные дороги»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в сравнении с 2017 годом.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60432" y="6565304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531046"/>
              </p:ext>
            </p:extLst>
          </p:nvPr>
        </p:nvGraphicFramePr>
        <p:xfrm>
          <a:off x="5011082" y="1412776"/>
          <a:ext cx="348015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2113"/>
              </p:ext>
            </p:extLst>
          </p:nvPr>
        </p:nvGraphicFramePr>
        <p:xfrm>
          <a:off x="683567" y="1340768"/>
          <a:ext cx="388843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57866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27112" y="0"/>
            <a:ext cx="8433320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Проектно-изыскательские работы в рамках МП «Развитие транспортной системы»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60432" y="6565304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075" name="Picture 3" descr="D:\Юля\информация 2018 г\10.12.2018 - о предварительных итогах дор.деятельности в 2018 году\Минская - Земляч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346"/>
            <a:ext cx="5551765" cy="5642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436096" y="1715691"/>
            <a:ext cx="4067944" cy="1200329"/>
            <a:chOff x="5436096" y="1715691"/>
            <a:chExt cx="4067944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5436096" y="1715691"/>
              <a:ext cx="40679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п</a:t>
              </a:r>
              <a:r>
                <a:rPr lang="ru-RU" dirty="0" smtClean="0">
                  <a:solidFill>
                    <a:srgbClr val="002060"/>
                  </a:solidFill>
                </a:rPr>
                <a:t>роектируемая дорога </a:t>
              </a: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ул. Минская («Электроника») – 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ул. Землячки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5796136" y="1916832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7260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27112" y="0"/>
            <a:ext cx="8433320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Проектно-изыскательские работы в рамках МП «Развитие транспортной системы»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60432" y="6565304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4100" name="Picture 4" descr="D:\Юля\информация 2018 г\10.12.2018 - о предварительных итогах дор.деятельности в 2018 году\путепровод - ул. Ленина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6" y="941180"/>
            <a:ext cx="3948726" cy="448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91226" y="5495299"/>
            <a:ext cx="4283968" cy="1200329"/>
            <a:chOff x="5220072" y="1715691"/>
            <a:chExt cx="4283968" cy="1200329"/>
          </a:xfrm>
        </p:grpSpPr>
        <p:sp>
          <p:nvSpPr>
            <p:cNvPr id="12" name="TextBox 11"/>
            <p:cNvSpPr txBox="1"/>
            <p:nvPr/>
          </p:nvSpPr>
          <p:spPr>
            <a:xfrm>
              <a:off x="5436096" y="1715691"/>
              <a:ext cx="40679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п</a:t>
              </a:r>
              <a:r>
                <a:rPr lang="ru-RU" dirty="0" smtClean="0">
                  <a:solidFill>
                    <a:srgbClr val="002060"/>
                  </a:solidFill>
                </a:rPr>
                <a:t>ланируемый к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реконструкции путепровод</a:t>
              </a: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ул. </a:t>
              </a:r>
              <a:r>
                <a:rPr lang="ru-RU" dirty="0">
                  <a:solidFill>
                    <a:srgbClr val="002060"/>
                  </a:solidFill>
                </a:rPr>
                <a:t>Л</a:t>
              </a:r>
              <a:r>
                <a:rPr lang="ru-RU" dirty="0" smtClean="0">
                  <a:solidFill>
                    <a:srgbClr val="002060"/>
                  </a:solidFill>
                </a:rPr>
                <a:t>енина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220072" y="1916832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101" name="Picture 5" descr="D:\Юля\информация 2018 г\10.12.2018 - о предварительных итогах дор.деятельности в 2018 году\путепровод - ул. 9 Января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84"/>
          <a:stretch/>
        </p:blipFill>
        <p:spPr bwMode="auto">
          <a:xfrm>
            <a:off x="4500693" y="957923"/>
            <a:ext cx="4313639" cy="448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4468398" y="5512414"/>
            <a:ext cx="4283968" cy="1200329"/>
            <a:chOff x="5220072" y="1715691"/>
            <a:chExt cx="4283968" cy="1200329"/>
          </a:xfrm>
        </p:grpSpPr>
        <p:sp>
          <p:nvSpPr>
            <p:cNvPr id="22" name="TextBox 21"/>
            <p:cNvSpPr txBox="1"/>
            <p:nvPr/>
          </p:nvSpPr>
          <p:spPr>
            <a:xfrm>
              <a:off x="5436096" y="1715691"/>
              <a:ext cx="40679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п</a:t>
              </a:r>
              <a:r>
                <a:rPr lang="ru-RU" dirty="0" smtClean="0">
                  <a:solidFill>
                    <a:srgbClr val="002060"/>
                  </a:solidFill>
                </a:rPr>
                <a:t>ланируемый к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реконструкции путепровод № 1</a:t>
              </a: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ул. 9 Января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220072" y="1916832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8345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27112" y="0"/>
            <a:ext cx="8433320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Проектно-изыскательские работы в рамках МП «Развитие транспортной системы»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60432" y="6565304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5123" name="Picture 3" descr="D:\Юля\информация 2018 г\10.12.2018 - о предварительных итогах дор.деятельности в 2018 году\ул. Острогожская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3" y="824614"/>
            <a:ext cx="8570438" cy="571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293762" y="819857"/>
            <a:ext cx="4755925" cy="1261884"/>
            <a:chOff x="5436096" y="1715691"/>
            <a:chExt cx="4067944" cy="126188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9" name="TextBox 18"/>
            <p:cNvSpPr txBox="1"/>
            <p:nvPr/>
          </p:nvSpPr>
          <p:spPr>
            <a:xfrm>
              <a:off x="5436096" y="1715691"/>
              <a:ext cx="4067944" cy="1261884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п</a:t>
              </a:r>
              <a:r>
                <a:rPr lang="ru-RU" dirty="0" smtClean="0">
                  <a:solidFill>
                    <a:srgbClr val="002060"/>
                  </a:solidFill>
                </a:rPr>
                <a:t>роектируемая дорога</a:t>
              </a:r>
            </a:p>
            <a:p>
              <a:pPr algn="ctr"/>
              <a:endParaRPr lang="ru-RU" sz="400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dirty="0"/>
                <a:t>ул. </a:t>
              </a:r>
              <a:r>
                <a:rPr lang="ru-RU" dirty="0" err="1" smtClean="0"/>
                <a:t>Острогожская</a:t>
              </a:r>
              <a:r>
                <a:rPr lang="ru-RU" dirty="0" smtClean="0"/>
                <a:t> </a:t>
              </a:r>
              <a:r>
                <a:rPr lang="ru-RU" dirty="0"/>
                <a:t>(от ул. </a:t>
              </a:r>
              <a:r>
                <a:rPr lang="ru-RU" dirty="0" err="1"/>
                <a:t>Теплоэнергетиков</a:t>
              </a:r>
              <a:r>
                <a:rPr lang="ru-RU" dirty="0"/>
                <a:t> до съезда с ул. </a:t>
              </a:r>
              <a:r>
                <a:rPr lang="ru-RU" dirty="0" err="1" smtClean="0"/>
                <a:t>Острогожская</a:t>
              </a:r>
              <a:r>
                <a:rPr lang="ru-RU" dirty="0" smtClean="0"/>
                <a:t> </a:t>
              </a:r>
              <a:r>
                <a:rPr lang="ru-RU" dirty="0"/>
                <a:t>к плотине Воронежского водохранилища</a:t>
              </a:r>
              <a:r>
                <a:rPr lang="ru-RU" dirty="0" smtClean="0"/>
                <a:t>)</a:t>
              </a:r>
              <a:endParaRPr lang="ru-RU" dirty="0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796136" y="1916832"/>
              <a:ext cx="432048" cy="0"/>
            </a:xfrm>
            <a:prstGeom prst="line">
              <a:avLst/>
            </a:prstGeom>
            <a:grpFill/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1189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27112" y="0"/>
            <a:ext cx="8433320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Проектно-изыскательские работы в рамках МП «Развитие транспортной системы»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60432" y="6565304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D:\Юля\информация 2018 г\10.12.2018 - о предварительных итогах дор.деятельности в 2018 году\дорога от ул. Шишкова до ул. Тимирязева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3" y="885701"/>
            <a:ext cx="8354414" cy="551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4243772" y="785818"/>
            <a:ext cx="4496255" cy="707886"/>
            <a:chOff x="5436096" y="1715691"/>
            <a:chExt cx="4067944" cy="8202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5436096" y="1715691"/>
              <a:ext cx="4067944" cy="820200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п</a:t>
              </a:r>
              <a:r>
                <a:rPr lang="ru-RU" dirty="0" smtClean="0">
                  <a:solidFill>
                    <a:srgbClr val="002060"/>
                  </a:solidFill>
                </a:rPr>
                <a:t>роектируемая дорога</a:t>
              </a:r>
            </a:p>
            <a:p>
              <a:pPr algn="ctr"/>
              <a:endParaRPr lang="ru-RU" sz="400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dirty="0"/>
                <a:t>о</a:t>
              </a:r>
              <a:r>
                <a:rPr lang="ru-RU" dirty="0" smtClean="0"/>
                <a:t>т ул</a:t>
              </a:r>
              <a:r>
                <a:rPr lang="ru-RU" dirty="0"/>
                <a:t>. </a:t>
              </a:r>
              <a:r>
                <a:rPr lang="ru-RU" dirty="0" smtClean="0"/>
                <a:t>Шишкова до ул. Тимирязева</a:t>
              </a:r>
              <a:endParaRPr lang="ru-RU" dirty="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796136" y="1916832"/>
              <a:ext cx="432048" cy="0"/>
            </a:xfrm>
            <a:prstGeom prst="line">
              <a:avLst/>
            </a:prstGeom>
            <a:grpFill/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9373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15810</TotalTime>
  <Words>419</Words>
  <Application>Microsoft Office PowerPoint</Application>
  <PresentationFormat>Экран (4:3)</PresentationFormat>
  <Paragraphs>105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Германова Ю.Ю.</dc:creator>
  <cp:lastModifiedBy>Деревянкин М.Н.</cp:lastModifiedBy>
  <cp:revision>1094</cp:revision>
  <cp:lastPrinted>2017-11-29T09:04:49Z</cp:lastPrinted>
  <dcterms:created xsi:type="dcterms:W3CDTF">1601-01-01T00:00:00Z</dcterms:created>
  <dcterms:modified xsi:type="dcterms:W3CDTF">2018-12-10T12:54:55Z</dcterms:modified>
</cp:coreProperties>
</file>