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13"/>
  </p:notesMasterIdLst>
  <p:sldIdLst>
    <p:sldId id="256" r:id="rId2"/>
    <p:sldId id="375" r:id="rId3"/>
    <p:sldId id="379" r:id="rId4"/>
    <p:sldId id="392" r:id="rId5"/>
    <p:sldId id="393" r:id="rId6"/>
    <p:sldId id="376" r:id="rId7"/>
    <p:sldId id="382" r:id="rId8"/>
    <p:sldId id="383" r:id="rId9"/>
    <p:sldId id="377" r:id="rId10"/>
    <p:sldId id="386" r:id="rId11"/>
    <p:sldId id="391" r:id="rId1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1683BF8-CE83-4467-B9AF-03DA1C056A0C}">
          <p14:sldIdLst>
            <p14:sldId id="256"/>
            <p14:sldId id="375"/>
            <p14:sldId id="379"/>
            <p14:sldId id="392"/>
            <p14:sldId id="393"/>
            <p14:sldId id="376"/>
            <p14:sldId id="382"/>
            <p14:sldId id="383"/>
          </p14:sldIdLst>
        </p14:section>
        <p14:section name="Раздел без заголовка" id="{2F7F01E4-FD42-4B7C-B731-26FE49444D8F}">
          <p14:sldIdLst>
            <p14:sldId id="377"/>
            <p14:sldId id="386"/>
            <p14:sldId id="3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80808"/>
    <a:srgbClr val="003300"/>
    <a:srgbClr val="F8F8F8"/>
    <a:srgbClr val="93B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6825" autoAdjust="0"/>
  </p:normalViewPr>
  <p:slideViewPr>
    <p:cSldViewPr>
      <p:cViewPr varScale="1">
        <p:scale>
          <a:sx n="97" d="100"/>
          <a:sy n="97" d="100"/>
        </p:scale>
        <p:origin x="-11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800AC-BB9A-44F2-89A7-4A181679D3A7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9ABF8-26AF-4702-96E4-2F015939E7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52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9ABF8-26AF-4702-96E4-2F015939E77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924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B6B6-AE17-400A-99D9-6A7244477FD4}" type="datetime1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CD2E-36B9-46DA-9E09-DA14A955240F}" type="datetime1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3C1E-2A47-4844-B427-58178550E631}" type="datetime1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8A54-B871-4CB8-98A0-0147F3D9DB47}" type="datetime1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78F1-C9D1-44A0-A555-586799674EFC}" type="datetime1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46E9-0371-40FE-BB69-262E94194C85}" type="datetime1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08BF-B3B4-4AAD-A16B-C6B11712AB21}" type="datetime1">
              <a:rPr lang="ru-RU" smtClean="0"/>
              <a:t>10.12.2018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DD68-E501-4C79-BA19-C24AD2E4765C}" type="datetime1">
              <a:rPr lang="ru-RU" smtClean="0"/>
              <a:t>10.12.2018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C084-C4AE-49F3-833A-108894B77938}" type="datetime1">
              <a:rPr lang="ru-RU" smtClean="0"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E945-D6E5-4B69-A30F-E5EC7B82FCE3}" type="datetime1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9169-15F0-48A3-89B8-7894E674C25D}" type="datetime1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17470-9593-4507-873B-293EBB4CDD0F}" type="datetime1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62C81-BF66-416A-9997-69B182DFF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blipFill dpi="0" rotWithShape="1">
            <a:blip r:embed="rId2" cstate="print">
              <a:alphaModFix amt="46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ДОКЛАД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 ходе подготовки к проведению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Новогодних и Рождественских мероприятий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 городском округе город Воронеж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4" descr="prezentacia-voronez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357166"/>
            <a:ext cx="2571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Администрация </a:t>
            </a:r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городского</a:t>
            </a:r>
          </a:p>
          <a:p>
            <a:pPr algn="ctr"/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округа  </a:t>
            </a:r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город </a:t>
            </a:r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Воронеж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143636" y="357166"/>
            <a:ext cx="30003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Управление </a:t>
            </a:r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культуры</a:t>
            </a:r>
            <a:endParaRPr lang="ru-RU" sz="12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47865" y="5875423"/>
            <a:ext cx="5688632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Докладчик – руководитель управления культуры 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Харитонов А.В.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http://nachalo4ka.ru/wp-content/uploads/2014/11/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737507"/>
            <a:ext cx="9144000" cy="608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8532440" y="6537231"/>
            <a:ext cx="611560" cy="32076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791397"/>
              </p:ext>
            </p:extLst>
          </p:nvPr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ОСНОВНЫЕ НОВОГОДНИЕ МЕРОПРИЯТИЯ</a:t>
                      </a: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7356" y="764704"/>
            <a:ext cx="4380232" cy="360040"/>
          </a:xfrm>
          <a:prstGeom prst="roundRect">
            <a:avLst/>
          </a:prstGeom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Monotype Corsiva" panose="03010101010201010101" pitchFamily="66" charset="0"/>
              </a:rPr>
              <a:t>Открытия районных </a:t>
            </a:r>
            <a:r>
              <a:rPr lang="ru-RU" b="1" dirty="0" smtClean="0">
                <a:latin typeface="Monotype Corsiva" panose="03010101010201010101" pitchFamily="66" charset="0"/>
              </a:rPr>
              <a:t>Ёлок с 20 по 30 декабря: 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9218" name="Picture 2" descr="ÐÑÐºÑÑÑÐ¸Ðµ ÑÐ°Ð¹Ð¾Ð½Ð½Ð¾Ð¹ ÐÐ»ÐºÐ¸-2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9543"/>
            <a:ext cx="4332480" cy="27363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visit-voronezh.ru/assets/components/gallery/connector.php?action=web/phpthumb&amp;ctx=web&amp;w=1024&amp;h=1024&amp;zc=0&amp;far=&amp;q=90&amp;src=%2Fassets%2Fgallery%2F102%2F9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588" y="787008"/>
            <a:ext cx="4686412" cy="311664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infovoronezh.ru/images/News/02492601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820" y="3905847"/>
            <a:ext cx="4431517" cy="295434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57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C:\Users\vvbosenko\Desktop\20181129_100930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" y="782247"/>
            <a:ext cx="9133174" cy="607575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8532440" y="6537231"/>
            <a:ext cx="611560" cy="32076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909570"/>
              </p:ext>
            </p:extLst>
          </p:nvPr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ОСНОВНЫЕ НОВОГОДНИЕ МЕРОПРИЯТИЯ</a:t>
                      </a: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935596" y="878733"/>
            <a:ext cx="7272808" cy="504056"/>
          </a:xfrm>
          <a:prstGeom prst="roundRect">
            <a:avLst/>
          </a:prstGeom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ПРАЗДНИЧНАЯ ПРОГРАММА НА ПЛОЩАДИ ЛЕНИНА 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07964" y="1403216"/>
            <a:ext cx="2704196" cy="627089"/>
          </a:xfrm>
          <a:prstGeom prst="round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Театрализованные представления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71965" y="3429000"/>
            <a:ext cx="2366905" cy="936104"/>
          </a:xfrm>
          <a:prstGeom prst="round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Игровые и развлекательные программы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-145968" y="1628800"/>
            <a:ext cx="3312368" cy="1357228"/>
          </a:xfrm>
          <a:prstGeom prst="round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Церемония открытия                      Главной Ёлки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31 декабря 2018 года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в 17.00 час.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00233" y="1628800"/>
            <a:ext cx="3271915" cy="1346080"/>
          </a:xfrm>
          <a:prstGeom prst="round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Праздничные программы от районов городского округа город Воронеж 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со 2 по 7 января 2018 года в 15.00 час. </a:t>
            </a:r>
          </a:p>
        </p:txBody>
      </p:sp>
      <p:pic>
        <p:nvPicPr>
          <p:cNvPr id="21" name="Picture 6" descr="ÐÐ°ÑÑÐ¸Ð½ÐºÐ¸ Ð¿Ð¾ Ð·Ð°Ð¿ÑÐ¾ÑÑ Ð½Ð¾Ð²ÑÐ¹ Ð³Ð¾Ð´ 2019 ÐºÐ°ÑÑÐ¸Ð½ÐºÐ¸ Ð±ÐµÐ· ÑÐ¾Ð½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855" y="5205545"/>
            <a:ext cx="2241688" cy="224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58599" y="5059700"/>
            <a:ext cx="3528392" cy="1049104"/>
          </a:xfrm>
          <a:prstGeom prst="round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Новогодние поздравления актеров кино в период проведения новогодних и рождественских праздников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660232" y="4737493"/>
            <a:ext cx="2366905" cy="936104"/>
          </a:xfrm>
          <a:prstGeom prst="round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КУЗНИЦА СЧАСТЬЯ»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900233" y="5640752"/>
            <a:ext cx="2366905" cy="936104"/>
          </a:xfrm>
          <a:prstGeom prst="round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«Праздничные торговые ряды»</a:t>
            </a:r>
            <a:endParaRPr lang="ru-RU" sz="2400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-256329" y="3477613"/>
            <a:ext cx="2956121" cy="685020"/>
          </a:xfrm>
          <a:prstGeom prst="round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Ледовые катки</a:t>
            </a:r>
            <a:endParaRPr lang="ru-RU" sz="24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20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achalo4ka.ru/wp-content/uploads/2014/11/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8060"/>
            <a:ext cx="9144000" cy="608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8786842" y="6643710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565143"/>
              </p:ext>
            </p:extLst>
          </p:nvPr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НОВЫЙ ГОД </a:t>
                      </a:r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2018-2019 </a:t>
                      </a:r>
                      <a:endParaRPr lang="ru-RU" sz="1800" b="1" i="0" u="none" strike="noStrike" dirty="0" smtClean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Скругленный прямоугольник 19"/>
          <p:cNvSpPr/>
          <p:nvPr/>
        </p:nvSpPr>
        <p:spPr>
          <a:xfrm>
            <a:off x="323528" y="1916832"/>
            <a:ext cx="4347969" cy="1080120"/>
          </a:xfrm>
          <a:prstGeom prst="roundRect">
            <a:avLst/>
          </a:prstGeom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anose="03010101010201010101" pitchFamily="66" charset="0"/>
              </a:rPr>
              <a:t>План мероприятий </a:t>
            </a:r>
          </a:p>
          <a:p>
            <a:pPr algn="ctr"/>
            <a:r>
              <a:rPr lang="ru-RU" sz="2000" b="1" i="1" u="sng" dirty="0" smtClean="0">
                <a:latin typeface="Monotype Corsiva" panose="03010101010201010101" pitchFamily="66" charset="0"/>
              </a:rPr>
              <a:t>по подготовке и проведению</a:t>
            </a:r>
            <a:r>
              <a:rPr lang="ru-RU" sz="2000" b="1" dirty="0" smtClean="0"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sz="2000" b="1" dirty="0" smtClean="0">
                <a:latin typeface="Monotype Corsiva" panose="03010101010201010101" pitchFamily="66" charset="0"/>
              </a:rPr>
              <a:t>Новогодних и Рождественских праздников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4621" y="4797152"/>
            <a:ext cx="4797419" cy="1296144"/>
          </a:xfrm>
          <a:prstGeom prst="roundRect">
            <a:avLst/>
          </a:prstGeom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Monotype Corsiva" panose="03010101010201010101" pitchFamily="66" charset="0"/>
              </a:rPr>
              <a:t>В стадии разработки План мероприятий, </a:t>
            </a:r>
          </a:p>
          <a:p>
            <a:pPr algn="ctr"/>
            <a:r>
              <a:rPr lang="ru-RU" sz="2000" b="1" dirty="0">
                <a:latin typeface="Monotype Corsiva" panose="03010101010201010101" pitchFamily="66" charset="0"/>
              </a:rPr>
              <a:t>посвященных празднованию </a:t>
            </a:r>
          </a:p>
          <a:p>
            <a:pPr algn="ctr"/>
            <a:r>
              <a:rPr lang="ru-RU" sz="2000" b="1" dirty="0">
                <a:latin typeface="Monotype Corsiva" panose="03010101010201010101" pitchFamily="66" charset="0"/>
              </a:rPr>
              <a:t>Нового года и Рождества Христова</a:t>
            </a:r>
          </a:p>
          <a:p>
            <a:pPr algn="ctr"/>
            <a:r>
              <a:rPr lang="ru-RU" sz="2000" b="1" dirty="0">
                <a:latin typeface="Monotype Corsiva" panose="03010101010201010101" pitchFamily="66" charset="0"/>
              </a:rPr>
              <a:t>2018-2019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4621" y="899575"/>
            <a:ext cx="8857917" cy="482942"/>
          </a:xfrm>
          <a:prstGeom prst="roundRect">
            <a:avLst/>
          </a:prstGeom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i="1" dirty="0">
                <a:solidFill>
                  <a:srgbClr val="003300"/>
                </a:solidFill>
              </a:rPr>
              <a:t>Новогодние и Рождественские праздники в городском округе город Воронеж</a:t>
            </a:r>
          </a:p>
        </p:txBody>
      </p:sp>
      <p:pic>
        <p:nvPicPr>
          <p:cNvPr id="1027" name="Picture 3" descr="C:\Users\vvbosenko\Desktop\8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917" y="1517672"/>
            <a:ext cx="3829050" cy="47148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ÐÐ°ÑÑÐ¸Ð½ÐºÐ¸ Ð¿Ð¾ Ð·Ð°Ð¿ÑÐ¾ÑÑ ÑÑÑÐµÐ»ÐºÐ¸ Ð¿ÑÐµÐ·ÐµÐ½ÑÐ°ÑÐ¸Ð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242" y="3107663"/>
            <a:ext cx="1535800" cy="153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1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nachalo4ka.ru/wp-content/uploads/2014/11/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8060"/>
            <a:ext cx="9144000" cy="608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8786842" y="6643710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91642"/>
              </p:ext>
            </p:extLst>
          </p:nvPr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НОВЫЙ ГОД 2018-2019 </a:t>
                      </a: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460375" y="856594"/>
            <a:ext cx="8183559" cy="556182"/>
          </a:xfrm>
          <a:prstGeom prst="roundRect">
            <a:avLst/>
          </a:prstGeom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latin typeface="Monotype Corsiva" panose="03010101010201010101" pitchFamily="66" charset="0"/>
              </a:rPr>
              <a:t>На территории Воронежа запланирована работа </a:t>
            </a:r>
            <a:r>
              <a:rPr lang="ru-RU" sz="2800" b="1" dirty="0" smtClean="0">
                <a:latin typeface="Monotype Corsiva" panose="03010101010201010101" pitchFamily="66" charset="0"/>
              </a:rPr>
              <a:t>126</a:t>
            </a:r>
            <a:r>
              <a:rPr lang="ru-RU" sz="2200" b="1" dirty="0" smtClean="0">
                <a:latin typeface="Monotype Corsiva" panose="03010101010201010101" pitchFamily="66" charset="0"/>
              </a:rPr>
              <a:t> </a:t>
            </a:r>
            <a:r>
              <a:rPr lang="ru-RU" sz="2200" b="1" dirty="0">
                <a:latin typeface="Monotype Corsiva" panose="03010101010201010101" pitchFamily="66" charset="0"/>
              </a:rPr>
              <a:t>елочных базаров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0110" y="1916832"/>
            <a:ext cx="3687961" cy="4248472"/>
          </a:xfrm>
          <a:prstGeom prst="roundRect">
            <a:avLst>
              <a:gd name="adj" fmla="val 11951"/>
            </a:avLst>
          </a:prstGeom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Monotype Corsiva" panose="03010101010201010101" pitchFamily="66" charset="0"/>
              </a:rPr>
              <a:t>Требования к обустройству торговых мест:  </a:t>
            </a:r>
          </a:p>
          <a:p>
            <a:pPr algn="ctr"/>
            <a:r>
              <a:rPr lang="ru-RU" sz="2000" b="1" dirty="0">
                <a:latin typeface="Monotype Corsiva" panose="03010101010201010101" pitchFamily="66" charset="0"/>
              </a:rPr>
              <a:t>освещение площадки, ограждение, наличие вывески с графиком работы и названием компании. </a:t>
            </a:r>
          </a:p>
          <a:p>
            <a:pPr algn="ctr"/>
            <a:r>
              <a:rPr lang="ru-RU" sz="2000" b="1" dirty="0">
                <a:latin typeface="Monotype Corsiva" panose="03010101010201010101" pitchFamily="66" charset="0"/>
              </a:rPr>
              <a:t>У каждой торговой точки должна быть своя книга жалоб, прейскурант, линейка, </a:t>
            </a:r>
          </a:p>
          <a:p>
            <a:pPr algn="ctr"/>
            <a:r>
              <a:rPr lang="ru-RU" sz="2000" b="1" dirty="0">
                <a:latin typeface="Monotype Corsiva" panose="03010101010201010101" pitchFamily="66" charset="0"/>
              </a:rPr>
              <a:t>материалы для упаковки и элементы противопожарной безопасности</a:t>
            </a:r>
          </a:p>
        </p:txBody>
      </p:sp>
      <p:sp>
        <p:nvSpPr>
          <p:cNvPr id="3" name="AutoShape 2" descr="Картинки по запросу елочные базары вороне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елочные базары воронеж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vvbosenko\Desktop\F13f4Z15137116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277" y="1642617"/>
            <a:ext cx="4582690" cy="217041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ÐÐ°ÑÑÐ¸Ð½ÐºÐ¸ Ð¿Ð¾ Ð·Ð°Ð¿ÑÐ¾ÑÑ ÐµÐ»Ð¾ÑÐ½ÑÐµ Ð±Ð°Ð·Ð°ÑÑ Ð²Ð¾ÑÐ¾Ð½ÐµÐ¶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867" y="3971149"/>
            <a:ext cx="4221510" cy="25203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52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nachalo4ka.ru/wp-content/uploads/2014/11/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" y="768060"/>
            <a:ext cx="9144000" cy="608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8786842" y="6643710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168527"/>
              </p:ext>
            </p:extLst>
          </p:nvPr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НОВЫЙ ГОД 2018-2019 </a:t>
                      </a: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" name="Picture 3" descr="C:\Users\vvbosenko\Desktop\Рисунок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57178"/>
            <a:ext cx="2232248" cy="268653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vvbosenko\Desktop\Рисунок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63" y="2504680"/>
            <a:ext cx="2040890" cy="26167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vvbosenko\Desktop\Рисунок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1995130" cy="242913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100034" y="5300443"/>
            <a:ext cx="3175821" cy="694769"/>
          </a:xfrm>
          <a:prstGeom prst="roundRect">
            <a:avLst/>
          </a:prstGeom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Monotype Corsiva" panose="03010101010201010101" pitchFamily="66" charset="0"/>
              </a:rPr>
              <a:t>Монтаж главной елки города</a:t>
            </a:r>
          </a:p>
          <a:p>
            <a:pPr algn="ctr"/>
            <a:r>
              <a:rPr lang="ru-RU" sz="2000" b="1" dirty="0">
                <a:latin typeface="Monotype Corsiva" panose="03010101010201010101" pitchFamily="66" charset="0"/>
              </a:rPr>
              <a:t> на площади имени Ленина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09721" y="3346525"/>
            <a:ext cx="2518655" cy="686499"/>
          </a:xfrm>
          <a:prstGeom prst="roundRect">
            <a:avLst/>
          </a:prstGeom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latin typeface="Monotype Corsiva" panose="03010101010201010101" pitchFamily="66" charset="0"/>
              </a:rPr>
              <a:t>Ярмарочный городок – 20 декабря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23728" y="958565"/>
            <a:ext cx="2086607" cy="686499"/>
          </a:xfrm>
          <a:prstGeom prst="roundRect">
            <a:avLst/>
          </a:prstGeom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latin typeface="Monotype Corsiva" panose="03010101010201010101" pitchFamily="66" charset="0"/>
              </a:rPr>
              <a:t>Праздничное оформление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  <p:pic>
        <p:nvPicPr>
          <p:cNvPr id="3090" name="Picture 18" descr="C:\Users\vvbosenko\Desktop\ng-vrn7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133" y="4149080"/>
            <a:ext cx="3477832" cy="222107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192" y="785818"/>
            <a:ext cx="4708773" cy="23538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1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nachalo4ka.ru/wp-content/uploads/2014/11/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" y="768060"/>
            <a:ext cx="9144000" cy="608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8786842" y="6643710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356355"/>
              </p:ext>
            </p:extLst>
          </p:nvPr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НОВЫЙ ГОД 2018-2019 </a:t>
                      </a: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6" name="Скругленный прямоугольник 25"/>
          <p:cNvSpPr/>
          <p:nvPr/>
        </p:nvSpPr>
        <p:spPr>
          <a:xfrm>
            <a:off x="2843808" y="890799"/>
            <a:ext cx="3528392" cy="521977"/>
          </a:xfrm>
          <a:prstGeom prst="roundRect">
            <a:avLst/>
          </a:prstGeom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latin typeface="Monotype Corsiva" panose="03010101010201010101" pitchFamily="66" charset="0"/>
              </a:rPr>
              <a:t>121  Каток и хоккейные коробки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  <p:pic>
        <p:nvPicPr>
          <p:cNvPr id="4098" name="Picture 2" descr="ÐÐ°ÑÑÐ¸Ð½ÐºÐ¸ Ð¿Ð¾ Ð·Ð°Ð¿ÑÐ¾ÑÑ ÐºÐ°ÑÐ¾Ðº Ð²Ð¾ÑÐ¾Ð½ÐµÐ¶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771" y="1492839"/>
            <a:ext cx="4017725" cy="274930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ÐºÐ°ÑÐ¾Ðº Ð²Ð¾ÑÐ¾Ð½ÐµÐ¶ Ð¿Ð». Ð»ÐµÐ½Ð¸Ð½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484784"/>
            <a:ext cx="4810163" cy="276541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vbosenko\Desktop\inx960x6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825" y="4169509"/>
            <a:ext cx="3054358" cy="267738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84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nachalo4ka.ru/wp-content/uploads/2014/11/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" y="768060"/>
            <a:ext cx="9144000" cy="608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8786842" y="6643710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152982"/>
              </p:ext>
            </p:extLst>
          </p:nvPr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ОБЕСПЕЧЕНИЕ БЕЗОПАСНОСТИ</a:t>
                      </a:r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 НА ПЛОЩАДИ ИМЕНИ ЛЕНИНА</a:t>
                      </a:r>
                      <a:endParaRPr lang="ru-RU" sz="1800" b="1" i="0" u="none" strike="noStrike" dirty="0" smtClean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4841813" y="908720"/>
            <a:ext cx="3096344" cy="689748"/>
          </a:xfrm>
          <a:prstGeom prst="roundRect">
            <a:avLst/>
          </a:prstGeom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Monotype Corsiva" panose="03010101010201010101" pitchFamily="66" charset="0"/>
              </a:rPr>
              <a:t>ограждение турникетами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63441" y="1800808"/>
            <a:ext cx="3181077" cy="706374"/>
          </a:xfrm>
          <a:prstGeom prst="roundRect">
            <a:avLst/>
          </a:prstGeom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Monotype Corsiva" panose="03010101010201010101" pitchFamily="66" charset="0"/>
              </a:rPr>
              <a:t>установка </a:t>
            </a:r>
            <a:r>
              <a:rPr lang="ru-RU" sz="2000" b="1" dirty="0" err="1">
                <a:latin typeface="Monotype Corsiva" panose="03010101010201010101" pitchFamily="66" charset="0"/>
              </a:rPr>
              <a:t>металлодетекторов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43373" y="2699957"/>
            <a:ext cx="3322048" cy="729043"/>
          </a:xfrm>
          <a:prstGeom prst="roundRect">
            <a:avLst/>
          </a:prstGeom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Monotype Corsiva" panose="03010101010201010101" pitchFamily="66" charset="0"/>
              </a:rPr>
              <a:t>привлечение сотрудников </a:t>
            </a:r>
            <a:r>
              <a:rPr lang="ru-RU" sz="2000" b="1" dirty="0" err="1">
                <a:latin typeface="Monotype Corsiva" panose="03010101010201010101" pitchFamily="66" charset="0"/>
              </a:rPr>
              <a:t>ЧОО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8788" y="3926259"/>
            <a:ext cx="3384375" cy="2150753"/>
          </a:xfrm>
          <a:prstGeom prst="roundRect">
            <a:avLst/>
          </a:prstGeom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Monotype Corsiva" panose="03010101010201010101" pitchFamily="66" charset="0"/>
              </a:rPr>
              <a:t>Схемы расстановки турникетов и </a:t>
            </a:r>
            <a:r>
              <a:rPr lang="ru-RU" sz="2000" b="1" dirty="0" err="1">
                <a:latin typeface="Monotype Corsiva" panose="03010101010201010101" pitchFamily="66" charset="0"/>
              </a:rPr>
              <a:t>металлодетекторов</a:t>
            </a:r>
            <a:r>
              <a:rPr lang="ru-RU" sz="2000" b="1" dirty="0">
                <a:latin typeface="Monotype Corsiva" panose="03010101010201010101" pitchFamily="66" charset="0"/>
              </a:rPr>
              <a:t>, а также схемы эвакуации согласованы правоохранительными органами и службами МЧС</a:t>
            </a:r>
          </a:p>
          <a:p>
            <a:pPr algn="ctr"/>
            <a:endParaRPr lang="ru-RU" sz="2000" b="1" dirty="0">
              <a:latin typeface="Monotype Corsiva" panose="03010101010201010101" pitchFamily="66" charset="0"/>
            </a:endParaRPr>
          </a:p>
        </p:txBody>
      </p:sp>
      <p:pic>
        <p:nvPicPr>
          <p:cNvPr id="5122" name="Picture 2" descr="ÐÐ°ÑÑÐ¸Ð½ÐºÐ¸ Ð¿Ð¾ Ð·Ð°Ð¿ÑÐ¾ÑÑ Ð½Ð¾Ð²ÑÐ¹ Ð³Ð¾Ð´ Ð²Ð¾ÑÐ¾Ð½ÐµÐ¶ Ð¼ÐµÑÐ°Ð»Ð»Ð¾Ð´ÐµÑÐµÐºÑÐ¾ÑÑ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88" y="1000696"/>
            <a:ext cx="4255733" cy="248251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ФОТО  УК\2014 год\Новый год\Фото\32247_s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554" y="3655885"/>
            <a:ext cx="4814413" cy="273635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10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nachalo4ka.ru/wp-content/uploads/2014/11/zimnie-novogodnie-fony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0" y="775188"/>
            <a:ext cx="9144000" cy="60899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94403"/>
              </p:ext>
            </p:extLst>
          </p:nvPr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latin typeface="+mn-lt"/>
                        </a:rPr>
                        <a:t>ОБЕСПЕЧЕНИЕ БЕЗОПАСНОСТИ</a:t>
                      </a:r>
                      <a:r>
                        <a:rPr lang="ru-RU" sz="1800" b="1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МЕРОПРИЯТИЙ НОВОГОДНИХ И РОЖДЕСТВЕНСКИХ ПРАЗДНИКОВ В УЧРЕЖДЕНИЯХ</a:t>
                      </a: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2" name="Овал 21"/>
          <p:cNvSpPr/>
          <p:nvPr/>
        </p:nvSpPr>
        <p:spPr>
          <a:xfrm>
            <a:off x="8786842" y="6643710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4831" y="908720"/>
            <a:ext cx="8820590" cy="792088"/>
          </a:xfrm>
          <a:prstGeom prst="roundRect">
            <a:avLst/>
          </a:prstGeom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Monotype Corsiva" panose="03010101010201010101" pitchFamily="66" charset="0"/>
              </a:rPr>
              <a:t>Решены основные вопросы обеспечения безопасности, ведется проработка дополнительных мер антитеррористической защищенности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5966" y="2516632"/>
            <a:ext cx="3087960" cy="513543"/>
          </a:xfrm>
          <a:prstGeom prst="roundRect">
            <a:avLst/>
          </a:prstGeom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Monotype Corsiva" panose="03010101010201010101" pitchFamily="66" charset="0"/>
              </a:rPr>
              <a:t>Проведены инструктажи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44832" y="3219689"/>
            <a:ext cx="3230229" cy="3531166"/>
          </a:xfrm>
          <a:prstGeom prst="roundRect">
            <a:avLst/>
          </a:prstGeom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Monotype Corsiva" panose="03010101010201010101" pitchFamily="66" charset="0"/>
              </a:rPr>
              <a:t>В учреждениях на период проведения мероприятий усиливается дежурство. Накануне проводится дополнительное обследование помещений и коммуникаций по вопросам противопожарной безопасности и антитеррористической защищённости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613192" y="4705407"/>
            <a:ext cx="3384375" cy="1944216"/>
          </a:xfrm>
          <a:prstGeom prst="roundRect">
            <a:avLst/>
          </a:prstGeom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Monotype Corsiva" panose="03010101010201010101" pitchFamily="66" charset="0"/>
              </a:rPr>
              <a:t>Ответственными за проведение мероприятий устанавливаются прямые контакты с органами охраны общественного порядка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613193" y="2510766"/>
            <a:ext cx="3384375" cy="1998354"/>
          </a:xfrm>
          <a:prstGeom prst="roundRect">
            <a:avLst/>
          </a:prstGeom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Monotype Corsiva" panose="03010101010201010101" pitchFamily="66" charset="0"/>
              </a:rPr>
              <a:t>Вручены памятки с телефонами аварийных, диспетчерских служб, правоохранительных органов и служб МЧС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952110" y="1786713"/>
            <a:ext cx="2952328" cy="634176"/>
          </a:xfrm>
          <a:prstGeom prst="roundRect">
            <a:avLst/>
          </a:prstGeom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Monotype Corsiva" panose="03010101010201010101" pitchFamily="66" charset="0"/>
              </a:rPr>
              <a:t>Назначены </a:t>
            </a:r>
          </a:p>
          <a:p>
            <a:pPr algn="ctr"/>
            <a:r>
              <a:rPr lang="ru-RU" sz="2000" b="1" dirty="0">
                <a:latin typeface="Monotype Corsiva" panose="03010101010201010101" pitchFamily="66" charset="0"/>
              </a:rPr>
              <a:t>ответственные лица</a:t>
            </a:r>
          </a:p>
        </p:txBody>
      </p:sp>
      <p:pic>
        <p:nvPicPr>
          <p:cNvPr id="14" name="Picture 2" descr="Картинки по запросу круговые стрелк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4" y="3219689"/>
            <a:ext cx="2176926" cy="217692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3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nachalo4ka.ru/wp-content/uploads/2014/11/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" y="768060"/>
            <a:ext cx="9144000" cy="608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8786842" y="6643710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129513"/>
              </p:ext>
            </p:extLst>
          </p:nvPr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НОВЫЙ</a:t>
                      </a:r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 ГОД 2018-2019</a:t>
                      </a:r>
                      <a:endParaRPr lang="ru-RU" sz="1800" b="1" i="0" u="none" strike="noStrike" dirty="0" smtClean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170" name="Picture 2" descr="https://pp.userapi.com/c851120/v851120063/59a64/oaJSs1dM9K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00" y="865260"/>
            <a:ext cx="4038583" cy="570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Ð°ÑÑÐ¸Ð½ÐºÐ¸ Ð¿Ð¾ Ð·Ð°Ð¿ÑÐ¾ÑÑ Ð´Ð¾Ð±ÑÑÐ¹ Ð½Ð¾Ð²ÑÐ¹ Ð³Ð¾Ð´ Ð²Ð¾ÑÐ¾Ð½ÐµÐ¶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838445"/>
            <a:ext cx="4321967" cy="288131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ÐÐ°ÑÑÐ¸Ð½ÐºÐ¸ Ð¿Ð¾ Ð·Ð°Ð¿ÑÐ¾ÑÑ Ð´Ð¾Ð±ÑÑÐ¹ Ð½Ð¾Ð²ÑÐ¹ Ð³Ð¾Ð´ Ð²Ð¾ÑÐ¾Ð½ÐµÐ¶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95" y="3813030"/>
            <a:ext cx="4341918" cy="289461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13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nachalo4ka.ru/wp-content/uploads/2014/11/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737507"/>
            <a:ext cx="9144000" cy="608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8682446" y="6597352"/>
            <a:ext cx="461554" cy="2606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40488"/>
              </p:ext>
            </p:extLst>
          </p:nvPr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ОСНОВНЫЕ</a:t>
                      </a:r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smtClean="0">
                          <a:latin typeface="Times New Roman"/>
                        </a:rPr>
                        <a:t>НОВОГОДНИЕ</a:t>
                      </a:r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 МЕРОПРИЯТИЯ</a:t>
                      </a:r>
                      <a:endParaRPr lang="ru-RU" sz="1800" b="1" i="0" u="none" strike="noStrike" dirty="0" smtClean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141857" y="785818"/>
            <a:ext cx="8752110" cy="554950"/>
          </a:xfrm>
          <a:prstGeom prst="roundRect">
            <a:avLst/>
          </a:prstGeom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latin typeface="Monotype Corsiva" panose="03010101010201010101" pitchFamily="66" charset="0"/>
            </a:endParaRPr>
          </a:p>
          <a:p>
            <a:pPr algn="ctr"/>
            <a:r>
              <a:rPr lang="ru-RU" sz="2000" b="1" dirty="0">
                <a:latin typeface="Monotype Corsiva" panose="03010101010201010101" pitchFamily="66" charset="0"/>
              </a:rPr>
              <a:t>«Тур Деда Мороза» из Великого Устюга стартует в Воронеже 16 декабря 2018 года на территории </a:t>
            </a:r>
            <a:r>
              <a:rPr lang="ru-RU" sz="2000" b="1" dirty="0" err="1">
                <a:latin typeface="Monotype Corsiva" panose="03010101010201010101" pitchFamily="66" charset="0"/>
              </a:rPr>
              <a:t>ТРЦ</a:t>
            </a:r>
            <a:r>
              <a:rPr lang="ru-RU" sz="2000" b="1" dirty="0">
                <a:latin typeface="Monotype Corsiva" panose="03010101010201010101" pitchFamily="66" charset="0"/>
              </a:rPr>
              <a:t> «Арена» в 14.00 часов</a:t>
            </a:r>
          </a:p>
          <a:p>
            <a:pPr algn="ctr"/>
            <a:r>
              <a:rPr lang="ru-RU" sz="2000" b="1" dirty="0"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71599" y="6165303"/>
            <a:ext cx="7200799" cy="662143"/>
          </a:xfrm>
          <a:prstGeom prst="roundRect">
            <a:avLst/>
          </a:prstGeom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Monotype Corsiva" panose="03010101010201010101" pitchFamily="66" charset="0"/>
              </a:rPr>
              <a:t>Парад пройдет от филармонии вдоль </a:t>
            </a:r>
            <a:r>
              <a:rPr lang="ru-RU" sz="2000" b="1" dirty="0" err="1">
                <a:latin typeface="Monotype Corsiva" panose="03010101010201010101" pitchFamily="66" charset="0"/>
              </a:rPr>
              <a:t>Кольцовского</a:t>
            </a:r>
            <a:r>
              <a:rPr lang="ru-RU" sz="2000" b="1" dirty="0">
                <a:latin typeface="Monotype Corsiva" panose="03010101010201010101" pitchFamily="66" charset="0"/>
              </a:rPr>
              <a:t> сквера до площади имени Ленина</a:t>
            </a:r>
          </a:p>
        </p:txBody>
      </p:sp>
      <p:pic>
        <p:nvPicPr>
          <p:cNvPr id="8194" name="Picture 2" descr="ÐÐ°ÑÑÐ¸Ð½ÐºÐ¸ Ð¿Ð¾ Ð·Ð°Ð¿ÑÐ¾ÑÑ ÑÑÑ Ð´ÐµÐ´Ð° Ð¼Ð¾ÑÐ¾Ð·Ð° Ð²Ð¾ÑÐ¾Ð½ÐµÐ¶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05758"/>
            <a:ext cx="4225938" cy="237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ÐÐ°ÑÑÐ¸Ð½ÐºÐ¸ Ð¿Ð¾ Ð·Ð°Ð¿ÑÐ¾ÑÑ Ð¿Ð°ÑÐ°Ð´ Ð´ÐµÐ´Ð¾Ð² Ð¼Ð¾ÑÐ¾Ð·Ð¾Ð² Ð²Ð¾ÑÐ¾Ð½ÐµÐ¶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450" y="3813030"/>
            <a:ext cx="3575996" cy="238399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ÐÐ°ÑÑÐ¸Ð½ÐºÐ¸ Ð¿Ð¾ Ð·Ð°Ð¿ÑÐ¾ÑÑ Ð¿Ð°ÑÐ°Ð´ Ð´ÐµÐ´Ð¾Ð² Ð¼Ð¾ÑÐ¾Ð·Ð¾Ð² Ð²Ð¾ÑÐ¾Ð½ÐµÐ¶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13029"/>
            <a:ext cx="3522991" cy="238399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107504" y="3356992"/>
            <a:ext cx="8928991" cy="425485"/>
          </a:xfrm>
          <a:prstGeom prst="roundRect">
            <a:avLst/>
          </a:prstGeom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Monotype Corsiva" panose="03010101010201010101" pitchFamily="66" charset="0"/>
              </a:rPr>
              <a:t>ПАРАД ДЕДОВ МОРОЗОВ и СНЕГУРОЧЕК 22 декабря 2018 года в 12.00 часов</a:t>
            </a:r>
          </a:p>
        </p:txBody>
      </p:sp>
    </p:spTree>
    <p:extLst>
      <p:ext uri="{BB962C8B-B14F-4D97-AF65-F5344CB8AC3E}">
        <p14:creationId xmlns:p14="http://schemas.microsoft.com/office/powerpoint/2010/main" val="204071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rgbClr val="FEF2E8"/>
      </a:lt1>
      <a:dk2>
        <a:srgbClr val="FEF2E8"/>
      </a:dk2>
      <a:lt2>
        <a:srgbClr val="FEF2E8"/>
      </a:lt2>
      <a:accent1>
        <a:srgbClr val="4F81BD"/>
      </a:accent1>
      <a:accent2>
        <a:srgbClr val="FAC08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4192</TotalTime>
  <Words>394</Words>
  <Application>Microsoft Office PowerPoint</Application>
  <PresentationFormat>Экран (4:3)</PresentationFormat>
  <Paragraphs>77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обращениями граждан в администрации городского округа город Воронеж</dc:title>
  <dc:creator>Анастасия</dc:creator>
  <cp:lastModifiedBy>Козлов Д.Н.</cp:lastModifiedBy>
  <cp:revision>479</cp:revision>
  <cp:lastPrinted>2016-12-16T14:19:11Z</cp:lastPrinted>
  <dcterms:created xsi:type="dcterms:W3CDTF">2014-04-03T04:56:24Z</dcterms:created>
  <dcterms:modified xsi:type="dcterms:W3CDTF">2018-12-10T16:13:12Z</dcterms:modified>
</cp:coreProperties>
</file>