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23"/>
  </p:notesMasterIdLst>
  <p:sldIdLst>
    <p:sldId id="344" r:id="rId2"/>
    <p:sldId id="340" r:id="rId3"/>
    <p:sldId id="352" r:id="rId4"/>
    <p:sldId id="354" r:id="rId5"/>
    <p:sldId id="353" r:id="rId6"/>
    <p:sldId id="355" r:id="rId7"/>
    <p:sldId id="356" r:id="rId8"/>
    <p:sldId id="311" r:id="rId9"/>
    <p:sldId id="357" r:id="rId10"/>
    <p:sldId id="358" r:id="rId11"/>
    <p:sldId id="366" r:id="rId12"/>
    <p:sldId id="359" r:id="rId13"/>
    <p:sldId id="345" r:id="rId14"/>
    <p:sldId id="360" r:id="rId15"/>
    <p:sldId id="361" r:id="rId16"/>
    <p:sldId id="362" r:id="rId17"/>
    <p:sldId id="364" r:id="rId18"/>
    <p:sldId id="350" r:id="rId19"/>
    <p:sldId id="351" r:id="rId20"/>
    <p:sldId id="337" r:id="rId21"/>
    <p:sldId id="365" r:id="rId22"/>
  </p:sldIdLst>
  <p:sldSz cx="10080625" cy="7200900"/>
  <p:notesSz cx="6797675" cy="9925050"/>
  <p:defaultTextStyle>
    <a:defPPr>
      <a:defRPr lang="ru-RU"/>
    </a:defPPr>
    <a:lvl1pPr algn="l" defTabSz="1028700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514350" indent="-57150" algn="l" defTabSz="1028700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1028700" indent="-114300" algn="l" defTabSz="1028700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543050" indent="-171450" algn="l" defTabSz="1028700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1028700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0033"/>
    <a:srgbClr val="0099FF"/>
    <a:srgbClr val="FFFF99"/>
    <a:srgbClr val="66FF33"/>
    <a:srgbClr val="00CC00"/>
    <a:srgbClr val="00FFFF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100" d="100"/>
          <a:sy n="100" d="100"/>
        </p:scale>
        <p:origin x="-90" y="-72"/>
      </p:cViewPr>
      <p:guideLst>
        <p:guide orient="horz" pos="2268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70641951983026"/>
          <c:y val="0.23326343825056198"/>
          <c:w val="0.47703891147872796"/>
          <c:h val="0.6282449806331403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3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6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57</c:v>
                </c:pt>
                <c:pt idx="1">
                  <c:v>35</c:v>
                </c:pt>
                <c:pt idx="2">
                  <c:v>0</c:v>
                </c:pt>
                <c:pt idx="3">
                  <c:v>33</c:v>
                </c:pt>
                <c:pt idx="4">
                  <c:v>14</c:v>
                </c:pt>
                <c:pt idx="5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2"/>
        <c:holeSize val="6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104371292083522E-2"/>
          <c:y val="0.13388246440825557"/>
          <c:w val="0.92333173813590208"/>
          <c:h val="0.642652040209976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2.7627890296220078E-3"/>
                  <c:y val="-0.321261549664740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454421237268037E-2"/>
                  <c:y val="-0.1389478699720414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9698419876452694E-3"/>
                  <c:y val="-0.1322598645985297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accent6">
                          <a:lumMod val="5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39.5</c:v>
                </c:pt>
                <c:pt idx="1">
                  <c:v>15</c:v>
                </c:pt>
                <c:pt idx="2">
                  <c:v>11.3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overlap val="100"/>
        <c:axId val="106692608"/>
        <c:axId val="106694144"/>
      </c:barChart>
      <c:catAx>
        <c:axId val="106692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6694144"/>
        <c:crosses val="autoZero"/>
        <c:auto val="1"/>
        <c:lblAlgn val="ctr"/>
        <c:lblOffset val="100"/>
        <c:noMultiLvlLbl val="0"/>
      </c:catAx>
      <c:valAx>
        <c:axId val="1066941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6692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849209938226347E-3"/>
          <c:y val="3.3064966149632426E-2"/>
          <c:w val="0.55836478167309089"/>
          <c:h val="0.7817603753264189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0.2197022401116499"/>
                  <c:y val="-2.1642958799481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5682590210326712E-3"/>
                  <c:y val="-8.91774183359964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9888216084164339E-2"/>
                  <c:y val="-1.5683100720244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2018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18.3</c:v>
                </c:pt>
                <c:pt idx="1">
                  <c:v>2.2999999999999998</c:v>
                </c:pt>
                <c:pt idx="2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overlap val="100"/>
        <c:axId val="108229376"/>
        <c:axId val="108230912"/>
      </c:barChart>
      <c:catAx>
        <c:axId val="1082293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8230912"/>
        <c:crosses val="autoZero"/>
        <c:auto val="1"/>
        <c:lblAlgn val="ctr"/>
        <c:lblOffset val="100"/>
        <c:noMultiLvlLbl val="0"/>
      </c:catAx>
      <c:valAx>
        <c:axId val="1082309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8229376"/>
        <c:crosses val="autoZero"/>
        <c:crossBetween val="between"/>
      </c:valAx>
    </c:plotArea>
    <c:plotVisOnly val="1"/>
    <c:dispBlanksAs val="gap"/>
    <c:showDLblsOverMax val="0"/>
  </c:chart>
  <c:spPr>
    <a:ln w="28575">
      <a:solidFill>
        <a:schemeClr val="accent6">
          <a:lumMod val="60000"/>
          <a:lumOff val="40000"/>
        </a:schemeClr>
      </a:solidFill>
      <a:prstDash val="dash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0.22526</cdr:x>
      <cdr:y>0.37187</cdr:y>
    </cdr:from>
    <cdr:to>
      <cdr:x>0.47849</cdr:x>
      <cdr:y>0.72858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1030797" y="1329225"/>
          <a:ext cx="1158808" cy="1274999"/>
        </a:xfrm>
        <a:prstGeom xmlns:a="http://schemas.openxmlformats.org/drawingml/2006/main" prst="ellipse">
          <a:avLst/>
        </a:prstGeom>
        <a:ln xmlns:a="http://schemas.openxmlformats.org/drawingml/2006/main">
          <a:noFill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pPr algn="ctr"/>
          <a:r>
            <a:rPr lang="ru-RU" sz="3300" b="1" i="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147</a:t>
          </a:r>
          <a:endParaRPr lang="ru-RU" sz="3300" b="1" i="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0079BA6-0B63-4647-92E9-1C52D27DB04D}" type="datetimeFigureOut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21017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56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6575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6575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10272BB-75E2-43DD-99CF-0037ED1699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07600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350"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8700"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3050"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7400" algn="l" defTabSz="10287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175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610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045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480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125B566-DA73-4AF3-A11C-5E98BED6F12C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12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13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BF680C5-2D23-44DE-BF9B-8BA46DACBCAE}" type="slidenum">
              <a:rPr lang="ru-RU" altLang="ru-RU" smtClean="0"/>
              <a:pPr/>
              <a:t>14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16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125B566-DA73-4AF3-A11C-5E98BED6F12C}" type="slidenum">
              <a:rPr lang="ru-RU" altLang="ru-RU" smtClean="0"/>
              <a:pPr/>
              <a:t>17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18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19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589C297-9741-458D-8009-5FBC2CF8A753}" type="slidenum">
              <a:rPr lang="ru-RU" altLang="ru-RU" smtClean="0"/>
              <a:pPr/>
              <a:t>20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BF680C5-2D23-44DE-BF9B-8BA46DACBCAE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9E250B0-5124-4127-8691-846956166D4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9E250B0-5124-4127-8691-846956166D48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50E6AEA-EFD1-43A9-8DE8-10269E70673D}" type="slidenum">
              <a:rPr lang="ru-RU" altLang="ru-RU" smtClean="0"/>
              <a:pPr/>
              <a:t>10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236947"/>
            <a:ext cx="8568532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080510"/>
            <a:ext cx="7056438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0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7EA3A-CE47-41EC-898B-8897BF42B2F5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046D2-170B-46DE-B522-8383656886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8186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0752E-CFD7-44B8-A8DE-9737F524025E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00098-E324-4194-AE1B-AC49E5EAC7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2460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288372"/>
            <a:ext cx="2268141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288372"/>
            <a:ext cx="6636412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AEE23-0852-4CEC-9C7F-7925F371E197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E59E6-570C-41D3-A501-2470529767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5118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D82FA-89EA-4290-890F-B5904CFEED8C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EBD01-C4BA-49E3-969C-E44AB2BE78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7589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627246"/>
            <a:ext cx="8568532" cy="1430179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052049"/>
            <a:ext cx="8568532" cy="157519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35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A23D4-B07A-4DB1-BC93-1FC5D8B1388B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C6CF6-B0E5-49D6-97BB-1C86002281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5123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4032" y="1680212"/>
            <a:ext cx="4452276" cy="475226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4317" y="1680212"/>
            <a:ext cx="4452276" cy="475226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5EDBA-9AF3-4CD2-851B-D304E17B70E2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D1BF0-1D4F-4289-8CAF-92E0CD20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68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2" y="1611869"/>
            <a:ext cx="4454027" cy="6717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032" y="2283619"/>
            <a:ext cx="4454027" cy="41488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11869"/>
            <a:ext cx="4455777" cy="6717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0818" y="2283619"/>
            <a:ext cx="4455777" cy="41488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380EE-3ED3-45C7-B3DF-E3AD7DD7D81A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DEF92-5158-4CCB-9981-0103643315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4067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742D6-A548-47E1-B261-13655C97D907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131C9-8E36-49D1-B9BC-97082EA115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0315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A110F-3FF8-4D69-8900-3ADCC9AFDF1F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2627E-BF3C-4163-B80C-5F71347B0C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5782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286703"/>
            <a:ext cx="3316456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245" y="286704"/>
            <a:ext cx="5635350" cy="6145769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2" y="1506856"/>
            <a:ext cx="3316456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066F8-7F7C-45BD-BF19-FB47A8248E69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35F6E-2BA7-4505-BBE0-8C6743D389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856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040631"/>
            <a:ext cx="6048375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43414"/>
            <a:ext cx="6048375" cy="4320540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514350" indent="0">
              <a:buNone/>
              <a:defRPr sz="3200"/>
            </a:lvl2pPr>
            <a:lvl3pPr marL="1028700" indent="0">
              <a:buNone/>
              <a:defRPr sz="2700"/>
            </a:lvl3pPr>
            <a:lvl4pPr marL="1543050" indent="0">
              <a:buNone/>
              <a:defRPr sz="2300"/>
            </a:lvl4pPr>
            <a:lvl5pPr marL="2057400" indent="0">
              <a:buNone/>
              <a:defRPr sz="2300"/>
            </a:lvl5pPr>
            <a:lvl6pPr marL="2571750" indent="0">
              <a:buNone/>
              <a:defRPr sz="2300"/>
            </a:lvl6pPr>
            <a:lvl7pPr marL="3086100" indent="0">
              <a:buNone/>
              <a:defRPr sz="2300"/>
            </a:lvl7pPr>
            <a:lvl8pPr marL="3600450" indent="0">
              <a:buNone/>
              <a:defRPr sz="2300"/>
            </a:lvl8pPr>
            <a:lvl9pPr marL="4114800" indent="0">
              <a:buNone/>
              <a:defRPr sz="23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635706"/>
            <a:ext cx="6048375" cy="845105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8526F-83BD-423D-BA5F-65D46925BF65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24CC-9E21-429E-9FF4-621EB3957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840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04825" y="288925"/>
            <a:ext cx="9072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870" tIns="51435" rIns="102870" bIns="514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04825" y="1679575"/>
            <a:ext cx="9072563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870" tIns="51435" rIns="102870" bIns="514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3238" y="6673850"/>
            <a:ext cx="2352675" cy="384175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FF17CE-A497-44A2-98B2-D105B9BD4664}" type="datetime1">
              <a:rPr lang="ru-RU"/>
              <a:pPr>
                <a:defRPr/>
              </a:pPr>
              <a:t>12.07.2019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6673850"/>
            <a:ext cx="3190875" cy="384175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3" y="6673850"/>
            <a:ext cx="2352675" cy="384175"/>
          </a:xfrm>
          <a:prstGeom prst="rect">
            <a:avLst/>
          </a:prstGeom>
        </p:spPr>
        <p:txBody>
          <a:bodyPr vert="horz" wrap="square" lIns="102870" tIns="51435" rIns="102870" bIns="5143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898989"/>
                </a:solidFill>
                <a:latin typeface="Corbel" pitchFamily="34" charset="0"/>
              </a:defRPr>
            </a:lvl1pPr>
          </a:lstStyle>
          <a:p>
            <a:pPr>
              <a:defRPr/>
            </a:pPr>
            <a:fld id="{1EA6D09E-973E-489F-A12E-8F9753A2B2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1028700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287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2pPr>
      <a:lvl3pPr algn="ctr" defTabSz="10287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3pPr>
      <a:lvl4pPr algn="ctr" defTabSz="10287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4pPr>
      <a:lvl5pPr algn="ctr" defTabSz="10287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5pPr>
      <a:lvl6pPr marL="457200" algn="ctr" defTabSz="10287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6pPr>
      <a:lvl7pPr marL="914400" algn="ctr" defTabSz="10287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7pPr>
      <a:lvl8pPr marL="1371600" algn="ctr" defTabSz="10287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8pPr>
      <a:lvl9pPr marL="1828800" algn="ctr" defTabSz="10287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orbel" pitchFamily="34" charset="0"/>
        </a:defRPr>
      </a:lvl9pPr>
    </p:titleStyle>
    <p:bodyStyle>
      <a:lvl1pPr marL="385763" indent="-385763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320675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6.png"/><Relationship Id="rId10" Type="http://schemas.openxmlformats.org/officeDocument/2006/relationships/image" Target="../media/image34.jpeg"/><Relationship Id="rId4" Type="http://schemas.openxmlformats.org/officeDocument/2006/relationships/image" Target="../media/image2.png"/><Relationship Id="rId9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3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1.png"/><Relationship Id="rId4" Type="http://schemas.openxmlformats.org/officeDocument/2006/relationships/image" Target="../media/image2.png"/><Relationship Id="rId9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chart" Target="../charts/chart1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34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image" Target="../media/image1.jpeg"/><Relationship Id="rId9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1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image" Target="../media/image52.jpeg"/><Relationship Id="rId10" Type="http://schemas.openxmlformats.org/officeDocument/2006/relationships/image" Target="../media/image55.png"/><Relationship Id="rId4" Type="http://schemas.openxmlformats.org/officeDocument/2006/relationships/image" Target="../media/image2.png"/><Relationship Id="rId9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1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chart" Target="../charts/char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8.jpe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6.png"/><Relationship Id="rId10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 descr="prezentaciya-V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11" b="18695"/>
          <a:stretch>
            <a:fillRect/>
          </a:stretch>
        </p:blipFill>
        <p:spPr bwMode="auto">
          <a:xfrm>
            <a:off x="0" y="0"/>
            <a:ext cx="1008062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Прямоугольник 8"/>
          <p:cNvSpPr>
            <a:spLocks noChangeArrowheads="1"/>
          </p:cNvSpPr>
          <p:nvPr/>
        </p:nvSpPr>
        <p:spPr bwMode="auto">
          <a:xfrm>
            <a:off x="3519488" y="6540500"/>
            <a:ext cx="3481387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/>
          <a:p>
            <a:pPr algn="r"/>
            <a:endParaRPr lang="ru-RU" altLang="ru-RU" sz="2400" b="1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500063"/>
            <a:ext cx="2617788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/>
          <a:p>
            <a:pPr algn="ctr"/>
            <a:r>
              <a:rPr lang="ru-RU" altLang="ru-RU" sz="1300" b="1" i="1">
                <a:solidFill>
                  <a:srgbClr val="FFFFFF"/>
                </a:solidFill>
                <a:latin typeface="Times New Roman" pitchFamily="18" charset="0"/>
              </a:rPr>
              <a:t>Администрация городского</a:t>
            </a:r>
          </a:p>
          <a:p>
            <a:pPr algn="ctr"/>
            <a:r>
              <a:rPr lang="ru-RU" altLang="ru-RU" sz="1300" b="1" i="1">
                <a:solidFill>
                  <a:srgbClr val="FFFFFF"/>
                </a:solidFill>
                <a:latin typeface="Times New Roman" pitchFamily="18" charset="0"/>
              </a:rPr>
              <a:t> округа город Воронеж</a:t>
            </a: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7000875" y="520700"/>
            <a:ext cx="30527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/>
          <a:p>
            <a:pPr algn="ctr"/>
            <a:r>
              <a:rPr lang="ru-RU" altLang="ru-RU" sz="1300" b="1" i="1">
                <a:solidFill>
                  <a:srgbClr val="FFFFFF"/>
                </a:solidFill>
                <a:latin typeface="Times New Roman" pitchFamily="18" charset="0"/>
              </a:rPr>
              <a:t>Управа Центрального района городского округа город Воронеж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975475"/>
            <a:ext cx="10080625" cy="225425"/>
          </a:xfrm>
          <a:prstGeom prst="rect">
            <a:avLst/>
          </a:prstGeom>
          <a:solidFill>
            <a:srgbClr val="44693B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2055" name="Прямоугольник 1"/>
          <p:cNvSpPr>
            <a:spLocks noChangeArrowheads="1"/>
          </p:cNvSpPr>
          <p:nvPr/>
        </p:nvSpPr>
        <p:spPr bwMode="auto">
          <a:xfrm>
            <a:off x="936625" y="2376488"/>
            <a:ext cx="853281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 реализации </a:t>
            </a:r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проектов</a:t>
            </a:r>
          </a:p>
          <a:p>
            <a:pPr algn="ctr"/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благоустройству </a:t>
            </a:r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Центрального </a:t>
            </a: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района городского округа город Воронеж в </a:t>
            </a:r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altLang="ru-RU" sz="3200" dirty="0"/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5184775" y="5595938"/>
            <a:ext cx="4789488" cy="741362"/>
          </a:xfrm>
          <a:prstGeom prst="rect">
            <a:avLst/>
          </a:prstGeom>
        </p:spPr>
        <p:txBody>
          <a:bodyPr lIns="102870" tIns="51435" rIns="102870" bIns="51435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–руководитель управы района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 ШЕИНА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17281" y="0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977942" y="122664"/>
            <a:ext cx="7893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ОБЩЕСТВЕННОЕ ПРОСТРАНСТВО </a:t>
            </a:r>
            <a:endParaRPr lang="ru-RU" alt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АДРЕСУ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 РЕВОЛЮЦИИ,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30А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вал 13"/>
          <p:cNvSpPr/>
          <p:nvPr/>
        </p:nvSpPr>
        <p:spPr>
          <a:xfrm>
            <a:off x="5837668" y="5378399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3,2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43" y="5383213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316620" y="5761896"/>
            <a:ext cx="2747657" cy="807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2019</a:t>
            </a:r>
            <a:endParaRPr lang="ru-RU" sz="2800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574866" y="3977327"/>
            <a:ext cx="1715159" cy="12690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2019-2020  годы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mvfomina\AppData\Local\Microsoft\Windows\Temporary Internet Files\Content.Outlook\P1LTRU3A\9 (5)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6" t="14582" r="6886" b="8344"/>
          <a:stretch/>
        </p:blipFill>
        <p:spPr bwMode="auto">
          <a:xfrm>
            <a:off x="353728" y="3790639"/>
            <a:ext cx="4289490" cy="2779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vfomina\AppData\Local\Microsoft\Windows\Temporary Internet Files\Content.Outlook\P1LTRU3A\6 (8)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" t="13409" r="3228" b="10547"/>
          <a:stretch/>
        </p:blipFill>
        <p:spPr bwMode="auto">
          <a:xfrm>
            <a:off x="353728" y="1128873"/>
            <a:ext cx="4299438" cy="2550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vfomina\AppData\Local\Microsoft\Windows\Temporary Internet Files\Content.Outlook\P1LTRU3A\8 (6)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2" t="13409" r="2224" b="14759"/>
          <a:stretch/>
        </p:blipFill>
        <p:spPr bwMode="auto">
          <a:xfrm>
            <a:off x="5312970" y="1129957"/>
            <a:ext cx="4572274" cy="2549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Равно 50"/>
          <p:cNvSpPr/>
          <p:nvPr/>
        </p:nvSpPr>
        <p:spPr>
          <a:xfrm rot="5400000">
            <a:off x="988572" y="3419365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0" name="Равно 49"/>
          <p:cNvSpPr/>
          <p:nvPr/>
        </p:nvSpPr>
        <p:spPr>
          <a:xfrm rot="5400000">
            <a:off x="458664" y="3419365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Равно 52"/>
          <p:cNvSpPr/>
          <p:nvPr/>
        </p:nvSpPr>
        <p:spPr>
          <a:xfrm rot="5400000">
            <a:off x="3537829" y="3419367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Равно 51"/>
          <p:cNvSpPr/>
          <p:nvPr/>
        </p:nvSpPr>
        <p:spPr>
          <a:xfrm rot="5400000">
            <a:off x="4040179" y="3419367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3" name="Picture 5" descr="C:\Users\mvfomina\AppData\Local\Microsoft\Windows\Temporary Internet Files\Content.Outlook\P1LTRU3A\1 (11)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5" t="17625" r="473" b="6745"/>
          <a:stretch/>
        </p:blipFill>
        <p:spPr bwMode="auto">
          <a:xfrm>
            <a:off x="6286897" y="3767508"/>
            <a:ext cx="3598347" cy="1688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5" t="86583" r="75463" b="9882"/>
          <a:stretch/>
        </p:blipFill>
        <p:spPr bwMode="auto">
          <a:xfrm>
            <a:off x="4840194" y="5953446"/>
            <a:ext cx="1184502" cy="61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8943975" y="5148193"/>
            <a:ext cx="911225" cy="3079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</a:p>
        </p:txBody>
      </p:sp>
    </p:spTree>
    <p:extLst>
      <p:ext uri="{BB962C8B-B14F-4D97-AF65-F5344CB8AC3E}">
        <p14:creationId xmlns:p14="http://schemas.microsoft.com/office/powerpoint/2010/main" val="360083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17281" y="0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1027525" y="307103"/>
            <a:ext cx="789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СКВЕР «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СОСНОВАЯ АЛЛЕЯ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вал 13"/>
          <p:cNvSpPr/>
          <p:nvPr/>
        </p:nvSpPr>
        <p:spPr>
          <a:xfrm>
            <a:off x="5837668" y="5378399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9,2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43" y="5334877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316620" y="5761896"/>
            <a:ext cx="2747657" cy="807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2019-2021 ГОДЫ</a:t>
            </a:r>
            <a:endParaRPr lang="ru-RU" sz="2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69674" y="1249145"/>
            <a:ext cx="5267993" cy="493142"/>
          </a:xfrm>
          <a:prstGeom prst="rect">
            <a:avLst/>
          </a:prstGeom>
          <a:solidFill>
            <a:schemeClr val="bg1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ИНИЦИАТИВОЙ БЛАГОУСТРОЙСТВА </a:t>
            </a:r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ВЫСТУПИЛ ЗАСТРОЙЩИК ЖИЛОГО МАССИВА</a:t>
            </a:r>
            <a:endParaRPr lang="ru-RU" sz="1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309452" y="1409355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ТЕРРИТОРИИ К ПРОВЕДЕНИЮ БЛАГОУСТРОЙСТВА</a:t>
            </a:r>
            <a:endParaRPr lang="ru-RU" sz="2800" dirty="0"/>
          </a:p>
        </p:txBody>
      </p:sp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22418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99916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7309451" y="2260494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ТРОТУАРНЫХ ДОРОЖЕК ИЗ ПЛИТКИ</a:t>
            </a:r>
            <a:endParaRPr lang="ru-RU" sz="28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276434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7362064" y="2986861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</a:t>
            </a: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ЛАВОЧЕК,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ИГРОВОГО ОБОРУДОВАНИЯ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3553077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7309452" y="3813501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ОГРАЖДЕНИЯ</a:t>
            </a:r>
            <a:endParaRPr lang="ru-RU" sz="2800" dirty="0"/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431836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7340335" y="4493199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ПОСАДКА ДЕРЕВЬЕВ, ГАЗОНОВ, ЦВЕНТИКОВ </a:t>
            </a:r>
            <a:endParaRPr lang="ru-RU" sz="2800" dirty="0"/>
          </a:p>
        </p:txBody>
      </p:sp>
      <p:sp>
        <p:nvSpPr>
          <p:cNvPr id="8" name="Блок-схема: узел 7"/>
          <p:cNvSpPr/>
          <p:nvPr/>
        </p:nvSpPr>
        <p:spPr>
          <a:xfrm>
            <a:off x="7149655" y="460087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Блок-схема: узел 44"/>
          <p:cNvSpPr/>
          <p:nvPr/>
        </p:nvSpPr>
        <p:spPr>
          <a:xfrm>
            <a:off x="7135646" y="386365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7135646" y="3074920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Блок-схема: узел 46"/>
          <p:cNvSpPr/>
          <p:nvPr/>
        </p:nvSpPr>
        <p:spPr>
          <a:xfrm>
            <a:off x="7130884" y="2309745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Блок-схема: узел 47"/>
          <p:cNvSpPr/>
          <p:nvPr/>
        </p:nvSpPr>
        <p:spPr>
          <a:xfrm>
            <a:off x="7146610" y="154509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301995" y="2594634"/>
            <a:ext cx="1715159" cy="12690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2019-2021 год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6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6" t="75419" r="40482" b="14272"/>
          <a:stretch/>
        </p:blipFill>
        <p:spPr bwMode="auto">
          <a:xfrm>
            <a:off x="5303809" y="5294068"/>
            <a:ext cx="1194421" cy="152128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ekledeneva\Desktop\презентации\бунин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74" y="1828206"/>
            <a:ext cx="4048589" cy="2340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kledeneva\Desktop\презентации\детская-площадк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75" y="4318253"/>
            <a:ext cx="4048589" cy="234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Равно 51"/>
          <p:cNvSpPr/>
          <p:nvPr/>
        </p:nvSpPr>
        <p:spPr>
          <a:xfrm rot="5400000">
            <a:off x="3753853" y="3934137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Равно 50"/>
          <p:cNvSpPr/>
          <p:nvPr/>
        </p:nvSpPr>
        <p:spPr>
          <a:xfrm rot="5400000">
            <a:off x="1107804" y="3941912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Равно 34"/>
          <p:cNvSpPr/>
          <p:nvPr/>
        </p:nvSpPr>
        <p:spPr>
          <a:xfrm rot="5400000">
            <a:off x="651366" y="3941912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Равно 52"/>
          <p:cNvSpPr/>
          <p:nvPr/>
        </p:nvSpPr>
        <p:spPr>
          <a:xfrm rot="5400000">
            <a:off x="4162588" y="3938771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414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17281" y="0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988559" y="122664"/>
            <a:ext cx="7893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СКВЕР У ПАМЯТНОГО ЗНАКА </a:t>
            </a:r>
            <a:endParaRPr lang="ru-RU" alt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ЖЕРВТАМ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БОМБАРДИРОВКИ В САДУ ПИОНЕРОВ</a:t>
            </a: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Скругленный прямоугольник 53"/>
          <p:cNvSpPr/>
          <p:nvPr/>
        </p:nvSpPr>
        <p:spPr>
          <a:xfrm>
            <a:off x="7987641" y="3933109"/>
            <a:ext cx="1715159" cy="12690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2019-2020  годы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\\10.0.17.52\эко\9_ОТЧЕТЫ\Отчеты 2019\Отчет Шеиной по благоустройству\сад пионеров\001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" t="16280" r="3229" b="8334"/>
          <a:stretch/>
        </p:blipFill>
        <p:spPr bwMode="auto">
          <a:xfrm>
            <a:off x="5319179" y="1126660"/>
            <a:ext cx="4436009" cy="2590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10.0.17.52\эко\9_ОТЧЕТЫ\Отчеты 2019\Отчет Шеиной по благоустройству\сад пионеров\001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1" t="16280" r="3748" b="8334"/>
          <a:stretch/>
        </p:blipFill>
        <p:spPr bwMode="auto">
          <a:xfrm>
            <a:off x="401322" y="1126660"/>
            <a:ext cx="4419834" cy="2590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/>
          <p:cNvSpPr/>
          <p:nvPr/>
        </p:nvSpPr>
        <p:spPr>
          <a:xfrm>
            <a:off x="5931387" y="5266968"/>
            <a:ext cx="1416750" cy="1509731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0,6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18618" y="5454250"/>
            <a:ext cx="2747657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</a:t>
            </a: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(без учета стоимости памятной стены) </a:t>
            </a:r>
            <a:endParaRPr lang="ru-RU" sz="105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2019</a:t>
            </a:r>
            <a:endParaRPr lang="ru-RU" sz="28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" t="13123" r="3015" b="22172"/>
          <a:stretch/>
        </p:blipFill>
        <p:spPr>
          <a:xfrm>
            <a:off x="401322" y="3814191"/>
            <a:ext cx="4419834" cy="2823331"/>
          </a:xfrm>
          <a:prstGeom prst="rect">
            <a:avLst/>
          </a:prstGeom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43" y="5246349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https://png.pngtree.com/element_origin_min_pic/17/08/26/c45d54a46872644d3a7d20cf2c010adc.jp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986" y="4680570"/>
            <a:ext cx="1404486" cy="195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Равно 49"/>
          <p:cNvSpPr/>
          <p:nvPr/>
        </p:nvSpPr>
        <p:spPr>
          <a:xfrm rot="5400000">
            <a:off x="532595" y="3419366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Равно 50"/>
          <p:cNvSpPr/>
          <p:nvPr/>
        </p:nvSpPr>
        <p:spPr>
          <a:xfrm rot="5400000">
            <a:off x="988572" y="3419365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Равно 52"/>
          <p:cNvSpPr/>
          <p:nvPr/>
        </p:nvSpPr>
        <p:spPr>
          <a:xfrm rot="5400000">
            <a:off x="3537829" y="3419367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Равно 51"/>
          <p:cNvSpPr/>
          <p:nvPr/>
        </p:nvSpPr>
        <p:spPr>
          <a:xfrm rot="5400000">
            <a:off x="4040179" y="3419367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72" y="6318097"/>
            <a:ext cx="944563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34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/>
          <p:cNvCxnSpPr/>
          <p:nvPr/>
        </p:nvCxnSpPr>
        <p:spPr>
          <a:xfrm flipH="1">
            <a:off x="3919518" y="3553942"/>
            <a:ext cx="2086113" cy="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17281" y="0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cxnSp>
        <p:nvCxnSpPr>
          <p:cNvPr id="29" name="Прямая соединительная линия 28"/>
          <p:cNvCxnSpPr/>
          <p:nvPr/>
        </p:nvCxnSpPr>
        <p:spPr>
          <a:xfrm flipH="1">
            <a:off x="3456136" y="4392936"/>
            <a:ext cx="2675008" cy="2715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1026128" y="307103"/>
            <a:ext cx="789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БЛАГОУСТРОЙСТВО ДВОРОВЫХ ТЕРРИТОРИЙ</a:t>
            </a: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flipH="1">
            <a:off x="131197" y="4422223"/>
            <a:ext cx="2675008" cy="2715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054543419"/>
              </p:ext>
            </p:extLst>
          </p:nvPr>
        </p:nvGraphicFramePr>
        <p:xfrm>
          <a:off x="1151880" y="1545096"/>
          <a:ext cx="4576108" cy="357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Овал 13"/>
          <p:cNvSpPr/>
          <p:nvPr/>
        </p:nvSpPr>
        <p:spPr>
          <a:xfrm>
            <a:off x="5837668" y="5378399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34,0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43" y="5334877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316620" y="5761896"/>
            <a:ext cx="274765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6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2019</a:t>
            </a:r>
            <a:endParaRPr lang="ru-RU" sz="4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31197" y="1249145"/>
            <a:ext cx="5874433" cy="493142"/>
          </a:xfrm>
          <a:prstGeom prst="rect">
            <a:avLst/>
          </a:prstGeom>
          <a:solidFill>
            <a:schemeClr val="bg1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ОБЪЕКТОВ, ОТРЕМОНРИРОВАННЫХ В ПЕРИОД С 2014 ГОДА, ЕД</a:t>
            </a:r>
            <a:endParaRPr lang="ru-RU" sz="1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48224" y="1642320"/>
            <a:ext cx="1975607" cy="93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dirty="0" smtClean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БЛАГОУСТРОЕНО ДВОРОВЫХ ТЕРРИТОРИИ</a:t>
            </a: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248224" y="3470152"/>
            <a:ext cx="1975607" cy="93102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dirty="0" smtClean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ДВОРОВ</a:t>
            </a:r>
          </a:p>
          <a:p>
            <a:pPr lvl="0">
              <a:defRPr/>
            </a:pPr>
            <a:r>
              <a:rPr lang="ru-RU" sz="10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БЛАГОУСТРОЕНО</a:t>
            </a: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2019</a:t>
            </a:r>
            <a:endParaRPr lang="ru-RU" sz="28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248224" y="2558038"/>
            <a:ext cx="1975607" cy="93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dirty="0" smtClean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БЛАГОУСТРОЕНО ДВОРОВЫХ ТЕРРИТОРИЙ</a:t>
            </a: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2018</a:t>
            </a:r>
            <a:endParaRPr lang="ru-RU" sz="28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3384128" y="2573344"/>
            <a:ext cx="2820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Овал 29"/>
          <p:cNvSpPr/>
          <p:nvPr/>
        </p:nvSpPr>
        <p:spPr>
          <a:xfrm>
            <a:off x="6048424" y="1073192"/>
            <a:ext cx="1301412" cy="1034640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14,2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 КВ М 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309452" y="1409355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РЕМОНТА АСФАЛЬТОБЕТОННЫХ ПОКРЫТИЙ</a:t>
            </a:r>
            <a:endParaRPr lang="ru-RU" sz="2800" dirty="0"/>
          </a:p>
        </p:txBody>
      </p:sp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22418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Овал 31"/>
          <p:cNvSpPr/>
          <p:nvPr/>
        </p:nvSpPr>
        <p:spPr>
          <a:xfrm>
            <a:off x="6060652" y="1864433"/>
            <a:ext cx="1301412" cy="1034640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2,3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 КВ М 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99916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7309451" y="2260494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ГАЗОННЫХ ОГРАЖДЕНИЙ</a:t>
            </a:r>
            <a:endParaRPr lang="ru-RU" sz="2800" dirty="0"/>
          </a:p>
        </p:txBody>
      </p:sp>
      <p:sp>
        <p:nvSpPr>
          <p:cNvPr id="36" name="Овал 35"/>
          <p:cNvSpPr/>
          <p:nvPr/>
        </p:nvSpPr>
        <p:spPr>
          <a:xfrm>
            <a:off x="6031830" y="2677290"/>
            <a:ext cx="1301412" cy="1034640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    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276434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7362064" y="2986861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ДВОРОВ  С ОСВЕЩЕНИЕМ </a:t>
            </a:r>
            <a:endParaRPr lang="ru-RU" sz="2800" dirty="0"/>
          </a:p>
        </p:txBody>
      </p:sp>
      <p:sp>
        <p:nvSpPr>
          <p:cNvPr id="39" name="Овал 38"/>
          <p:cNvSpPr/>
          <p:nvPr/>
        </p:nvSpPr>
        <p:spPr>
          <a:xfrm>
            <a:off x="6048424" y="3519236"/>
            <a:ext cx="1301412" cy="1034640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63    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3553077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7309452" y="3813501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СКАМЕЕК И УРН</a:t>
            </a:r>
            <a:endParaRPr lang="ru-RU" sz="2800" dirty="0"/>
          </a:p>
        </p:txBody>
      </p:sp>
      <p:sp>
        <p:nvSpPr>
          <p:cNvPr id="42" name="Овал 41"/>
          <p:cNvSpPr/>
          <p:nvPr/>
        </p:nvSpPr>
        <p:spPr>
          <a:xfrm>
            <a:off x="6060652" y="4277813"/>
            <a:ext cx="1301412" cy="1034640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5,1    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431836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7340335" y="4493199"/>
            <a:ext cx="274765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УСТАНОВКИ ДЕТСКОГО ИГРОВОГО ОБОРУДОВАНИЯ</a:t>
            </a:r>
            <a:endParaRPr lang="ru-RU" sz="2800" dirty="0"/>
          </a:p>
        </p:txBody>
      </p:sp>
      <p:sp>
        <p:nvSpPr>
          <p:cNvPr id="8" name="Блок-схема: узел 7"/>
          <p:cNvSpPr/>
          <p:nvPr/>
        </p:nvSpPr>
        <p:spPr>
          <a:xfrm>
            <a:off x="7149655" y="460087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Блок-схема: узел 44"/>
          <p:cNvSpPr/>
          <p:nvPr/>
        </p:nvSpPr>
        <p:spPr>
          <a:xfrm>
            <a:off x="7135646" y="386365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7135646" y="3074920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Блок-схема: узел 46"/>
          <p:cNvSpPr/>
          <p:nvPr/>
        </p:nvSpPr>
        <p:spPr>
          <a:xfrm>
            <a:off x="7130884" y="2309745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Блок-схема: узел 47"/>
          <p:cNvSpPr/>
          <p:nvPr/>
        </p:nvSpPr>
        <p:spPr>
          <a:xfrm>
            <a:off x="7146610" y="154509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702" name="Picture 6" descr="http://presentkits.com/wp-content/uploads/2018/02/fetree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t="42977" r="76963" b="44455"/>
          <a:stretch/>
        </p:blipFill>
        <p:spPr bwMode="auto">
          <a:xfrm>
            <a:off x="1331630" y="5215708"/>
            <a:ext cx="1474575" cy="153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https://cdn3.iconfinder.com/data/icons/city-elements-and-buildings/200/bench-512.png"/>
          <p:cNvPicPr>
            <a:picLocks noChangeAspect="1" noChangeArrowheads="1"/>
          </p:cNvPicPr>
          <p:nvPr/>
        </p:nvPicPr>
        <p:blipFill rotWithShape="1"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0" t="28710" r="29756" b="30240"/>
          <a:stretch/>
        </p:blipFill>
        <p:spPr bwMode="auto">
          <a:xfrm>
            <a:off x="376495" y="5504132"/>
            <a:ext cx="1279441" cy="131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Прямоугольник 48"/>
          <p:cNvSpPr/>
          <p:nvPr/>
        </p:nvSpPr>
        <p:spPr>
          <a:xfrm>
            <a:off x="35873" y="1916241"/>
            <a:ext cx="1975607" cy="93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ru-RU" sz="1800" b="1" dirty="0" smtClean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БЛАГОУСТРОЕНО ДВОРОВЫХ ТЕРРИТОРИИ</a:t>
            </a: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2015</a:t>
            </a:r>
            <a:endParaRPr lang="ru-RU" sz="28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8411" y="3489062"/>
            <a:ext cx="1975607" cy="93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</a:t>
            </a:r>
            <a:endParaRPr lang="ru-RU" sz="1800" b="1" dirty="0" smtClean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БЛАГОУСТРОЕНО ДВОРОВЫХ ТЕРРИТОРИИ</a:t>
            </a: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2014</a:t>
            </a:r>
            <a:endParaRPr lang="ru-RU" sz="2800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131197" y="3055540"/>
            <a:ext cx="1668755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3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" t="60144" r="55623" b="6793"/>
          <a:stretch/>
        </p:blipFill>
        <p:spPr bwMode="auto">
          <a:xfrm>
            <a:off x="2887779" y="4846266"/>
            <a:ext cx="3064305" cy="197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07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5" t="78119" r="68664" b="9685"/>
          <a:stretch/>
        </p:blipFill>
        <p:spPr bwMode="auto">
          <a:xfrm>
            <a:off x="5654861" y="5194490"/>
            <a:ext cx="739276" cy="157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22" t="55427" r="10908" b="35565"/>
          <a:stretch/>
        </p:blipFill>
        <p:spPr bwMode="auto">
          <a:xfrm>
            <a:off x="2281545" y="5194490"/>
            <a:ext cx="1893432" cy="165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705643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2"/>
          <p:cNvSpPr txBox="1">
            <a:spLocks/>
          </p:cNvSpPr>
          <p:nvPr/>
        </p:nvSpPr>
        <p:spPr>
          <a:xfrm>
            <a:off x="52388" y="1117600"/>
            <a:ext cx="10040937" cy="6080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841691"/>
              </p:ext>
            </p:extLst>
          </p:nvPr>
        </p:nvGraphicFramePr>
        <p:xfrm>
          <a:off x="359791" y="1117600"/>
          <a:ext cx="9522396" cy="3843834"/>
        </p:xfrm>
        <a:graphic>
          <a:graphicData uri="http://schemas.openxmlformats.org/drawingml/2006/table">
            <a:tbl>
              <a:tblPr>
                <a:tableStyleId>{10A1B5D5-9B99-4C35-A422-299274C87663}</a:tableStyleId>
              </a:tblPr>
              <a:tblGrid>
                <a:gridCol w="757198"/>
                <a:gridCol w="2964631"/>
                <a:gridCol w="562028"/>
                <a:gridCol w="3797376"/>
                <a:gridCol w="1441163"/>
              </a:tblGrid>
              <a:tr h="394618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 «ФОРМИРОВАНИЕ СОВРЕМЕННОЙ ГОРОДСКОЙ СРЕДЫ»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</a:tr>
              <a:tr h="15121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Студенческая, д. 31</a:t>
                      </a:r>
                    </a:p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Тимирязева, д.12б</a:t>
                      </a:r>
                    </a:p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Березовая Роща, д.20</a:t>
                      </a:r>
                    </a:p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Плехановская, д.20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Ломоносова,  д.114/7</a:t>
                      </a:r>
                    </a:p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Ломоносова, д. 114/8</a:t>
                      </a:r>
                    </a:p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пр-кт Революции, д. 5</a:t>
                      </a:r>
                    </a:p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Мира, д.3а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 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 РУБ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</a:tr>
              <a:tr h="394760">
                <a:tc gridSpan="4"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ВЫДЕЛЕННЫЕ УПРАВЕ РАЙОНА  ПО НАКАЗАМ ИЗБИРАТЕЛЕЙ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</a:tr>
              <a:tr h="599632"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Плехановская, 22 </a:t>
                      </a:r>
                    </a:p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Ломоносова, 114/8, 114/15 </a:t>
                      </a:r>
                      <a:endParaRPr kumimoji="0" lang="ru-RU" alt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 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 РУБ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</a:tr>
              <a:tr h="314418">
                <a:tc gridSpan="4">
                  <a:txBody>
                    <a:bodyPr/>
                    <a:lstStyle/>
                    <a:p>
                      <a:pPr marL="0" marR="0" lvl="0" indent="0" algn="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34,0 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 РУБ</a:t>
                      </a:r>
                    </a:p>
                  </a:txBody>
                  <a:tcPr marL="50306" marR="50306" marT="0" marB="0" anchor="ctr" horzOverflow="overflow"/>
                </a:tc>
              </a:tr>
            </a:tbl>
          </a:graphicData>
        </a:graphic>
      </p:graphicFrame>
      <p:pic>
        <p:nvPicPr>
          <p:cNvPr id="14" name="Рисунок 5" descr="prezentaciya-V.jpg"/>
          <p:cNvPicPr>
            <a:picLocks noChangeAspect="1"/>
          </p:cNvPicPr>
          <p:nvPr/>
        </p:nvPicPr>
        <p:blipFill rotWithShape="1">
          <a:blip r:embed="rId4">
            <a:extLst/>
          </a:blip>
          <a:srcRect t="27466" r="83478" b="18169"/>
          <a:stretch/>
        </p:blipFill>
        <p:spPr bwMode="auto">
          <a:xfrm>
            <a:off x="0" y="-595"/>
            <a:ext cx="10072688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5195" name="Подзаголовок 2"/>
          <p:cNvSpPr txBox="1">
            <a:spLocks/>
          </p:cNvSpPr>
          <p:nvPr/>
        </p:nvSpPr>
        <p:spPr bwMode="auto">
          <a:xfrm>
            <a:off x="52388" y="141288"/>
            <a:ext cx="952658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47" tIns="47624" rIns="95247" bIns="47624" anchor="ctr"/>
          <a:lstStyle>
            <a:lvl1pPr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orbel" pitchFamily="34" charset="0"/>
              </a:defRPr>
            </a:lvl1pPr>
            <a:lvl2pPr marL="835025" indent="-320675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orbel" pitchFamily="34" charset="0"/>
              </a:defRPr>
            </a:lvl2pPr>
            <a:lvl3pPr marL="1285875" indent="-257175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orbel" pitchFamily="34" charset="0"/>
              </a:defRPr>
            </a:lvl3pPr>
            <a:lvl4pPr marL="1800225" indent="-257175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orbel" pitchFamily="34" charset="0"/>
              </a:defRPr>
            </a:lvl4pPr>
            <a:lvl5pPr marL="2314575" indent="-257175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5pPr>
            <a:lvl6pPr marL="27717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6pPr>
            <a:lvl7pPr marL="32289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7pPr>
            <a:lvl8pPr marL="36861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8pPr>
            <a:lvl9pPr marL="41433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БЛАГОУСТРОЙСТВО ДВОРОВЫХ ТЕРРИТОРИЙ  РАЙОНА 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9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92075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85950" r="75541" b="9880"/>
          <a:stretch/>
        </p:blipFill>
        <p:spPr bwMode="auto">
          <a:xfrm>
            <a:off x="4174977" y="6004893"/>
            <a:ext cx="1281407" cy="73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" t="60144" r="55623" b="6793"/>
          <a:stretch/>
        </p:blipFill>
        <p:spPr bwMode="auto">
          <a:xfrm>
            <a:off x="215776" y="5540307"/>
            <a:ext cx="1924357" cy="1240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5" t="87015" r="72353" b="9772"/>
          <a:stretch/>
        </p:blipFill>
        <p:spPr bwMode="auto">
          <a:xfrm>
            <a:off x="5359460" y="6212865"/>
            <a:ext cx="590802" cy="532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" t="60144" r="55623" b="6793"/>
          <a:stretch/>
        </p:blipFill>
        <p:spPr bwMode="auto">
          <a:xfrm>
            <a:off x="8056775" y="5540308"/>
            <a:ext cx="1895269" cy="122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85950" r="75541" b="9880"/>
          <a:stretch/>
        </p:blipFill>
        <p:spPr bwMode="auto">
          <a:xfrm>
            <a:off x="6796365" y="6030778"/>
            <a:ext cx="1281407" cy="73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5" t="87015" r="72353" b="9772"/>
          <a:stretch/>
        </p:blipFill>
        <p:spPr bwMode="auto">
          <a:xfrm>
            <a:off x="6337575" y="6210962"/>
            <a:ext cx="590802" cy="532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97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7" t="55427" r="10908" b="35565"/>
          <a:stretch/>
        </p:blipFill>
        <p:spPr bwMode="auto">
          <a:xfrm>
            <a:off x="4781002" y="918916"/>
            <a:ext cx="936104" cy="2281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4">
            <a:extLst/>
          </a:blip>
          <a:srcRect t="27466" r="83478" b="18169"/>
          <a:stretch/>
        </p:blipFill>
        <p:spPr bwMode="auto">
          <a:xfrm>
            <a:off x="-82629" y="-83684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388938" y="38753"/>
            <a:ext cx="8492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МП «ФОРМИРОВАНИЕ СОВРЕМЕННОЙ </a:t>
            </a:r>
          </a:p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ГОРОДСКОЙ СРЕДЫ»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\\10.0.17.52\общий отдел\Обмен\1 Отдел благоустройства\ФОТО Дворы 2019 01.07.2019\Тимирязева, 12б\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91" y="1331706"/>
            <a:ext cx="3937914" cy="211773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10.0.17.52\общий отдел\Обмен\1 Отдел благоустройства\ФОТО Дворы 2019 01.07.2019\Тимирязева, 12б\1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4"/>
          <a:stretch/>
        </p:blipFill>
        <p:spPr bwMode="auto">
          <a:xfrm>
            <a:off x="378931" y="3631266"/>
            <a:ext cx="3945074" cy="3024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Равно 49"/>
          <p:cNvSpPr/>
          <p:nvPr/>
        </p:nvSpPr>
        <p:spPr>
          <a:xfrm rot="5400000">
            <a:off x="470631" y="3236815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8931" y="6364986"/>
            <a:ext cx="911225" cy="30797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</a:p>
        </p:txBody>
      </p:sp>
      <p:sp>
        <p:nvSpPr>
          <p:cNvPr id="52" name="Равно 51"/>
          <p:cNvSpPr/>
          <p:nvPr/>
        </p:nvSpPr>
        <p:spPr>
          <a:xfrm rot="5400000">
            <a:off x="3810263" y="323681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Равно 52"/>
          <p:cNvSpPr/>
          <p:nvPr/>
        </p:nvSpPr>
        <p:spPr>
          <a:xfrm rot="5400000">
            <a:off x="3369882" y="3236816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Равно 50"/>
          <p:cNvSpPr/>
          <p:nvPr/>
        </p:nvSpPr>
        <p:spPr>
          <a:xfrm rot="5400000">
            <a:off x="916235" y="3221910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447436" y="835062"/>
            <a:ext cx="2390776" cy="5628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ТИМИРЯЗЕВА, 12Б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\\10.0.17.52\общий отдел\Обмен\1 Отдел благоустройства\ФОТО Дворы 2019 01.07.2019\Мира, 3а\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0" r="15889" b="20975"/>
          <a:stretch/>
        </p:blipFill>
        <p:spPr bwMode="auto">
          <a:xfrm>
            <a:off x="5976416" y="1326078"/>
            <a:ext cx="3711809" cy="212335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8" b="56440"/>
          <a:stretch/>
        </p:blipFill>
        <p:spPr bwMode="auto">
          <a:xfrm>
            <a:off x="5963990" y="3631266"/>
            <a:ext cx="3708876" cy="2969695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5" name="Равно 24"/>
          <p:cNvSpPr/>
          <p:nvPr/>
        </p:nvSpPr>
        <p:spPr>
          <a:xfrm rot="5400000">
            <a:off x="8665584" y="3225245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Равно 25"/>
          <p:cNvSpPr/>
          <p:nvPr/>
        </p:nvSpPr>
        <p:spPr>
          <a:xfrm rot="5400000">
            <a:off x="9159123" y="3225245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Равно 27"/>
          <p:cNvSpPr/>
          <p:nvPr/>
        </p:nvSpPr>
        <p:spPr>
          <a:xfrm rot="5400000">
            <a:off x="6490156" y="3217387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Равно 28"/>
          <p:cNvSpPr/>
          <p:nvPr/>
        </p:nvSpPr>
        <p:spPr>
          <a:xfrm rot="5400000">
            <a:off x="6045683" y="3217386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315373" y="911262"/>
            <a:ext cx="3241691" cy="4104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МИРА, 3А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8930" y="1327808"/>
            <a:ext cx="911225" cy="3079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52851" y="1318763"/>
            <a:ext cx="911225" cy="3079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63990" y="6292986"/>
            <a:ext cx="911225" cy="30797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</a:p>
        </p:txBody>
      </p:sp>
      <p:pic>
        <p:nvPicPr>
          <p:cNvPr id="36" name="Picture 2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85950" r="75541" b="9880"/>
          <a:stretch/>
        </p:blipFill>
        <p:spPr bwMode="auto">
          <a:xfrm>
            <a:off x="4522823" y="3573919"/>
            <a:ext cx="1281407" cy="73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" t="60144" r="76937" b="6793"/>
          <a:stretch/>
        </p:blipFill>
        <p:spPr bwMode="auto">
          <a:xfrm>
            <a:off x="4734486" y="4905808"/>
            <a:ext cx="858082" cy="1771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35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82629" y="-83684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145605" y="100309"/>
            <a:ext cx="90730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СРЕДСТВА, ВЫДЕЛЕННЫЕ УПРАВЕ РАЙОНА </a:t>
            </a:r>
          </a:p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НАКАЗАМ ИЗБИРАТЕЛЕЙ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Скругленный прямоугольник 53"/>
          <p:cNvSpPr/>
          <p:nvPr/>
        </p:nvSpPr>
        <p:spPr>
          <a:xfrm>
            <a:off x="5256336" y="5246349"/>
            <a:ext cx="1715159" cy="1333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18618" y="5454250"/>
            <a:ext cx="27476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ПЛЕХАНОВСКАЯ, 22</a:t>
            </a:r>
            <a:endParaRPr lang="ru-RU" sz="28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43" y="5246349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\\10.0.17.52\эко\9_ОТЧЕТЫ\Отчеты 2019\Отчет Шеиной по благоустройству\Плехановвская 22\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51" y="3838418"/>
            <a:ext cx="4657333" cy="2741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10.0.17.52\эко\9_ОТЧЕТЫ\Отчеты 2019\Отчет Шеиной по благоустройству\Плехановвская 22\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37" y="1110197"/>
            <a:ext cx="4657333" cy="2627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\\10.0.17.52\эко\9_ОТЧЕТЫ\Отчеты 2019\Отчет Шеиной по благоустройству\Плехановвская 22\1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0" r="27106" b="14467"/>
          <a:stretch/>
        </p:blipFill>
        <p:spPr bwMode="auto">
          <a:xfrm>
            <a:off x="5256336" y="1136373"/>
            <a:ext cx="4446464" cy="4052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Равно 50"/>
          <p:cNvSpPr/>
          <p:nvPr/>
        </p:nvSpPr>
        <p:spPr>
          <a:xfrm rot="5400000">
            <a:off x="988572" y="3419365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0" name="Равно 49"/>
          <p:cNvSpPr/>
          <p:nvPr/>
        </p:nvSpPr>
        <p:spPr>
          <a:xfrm rot="5400000">
            <a:off x="532595" y="3419366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Равно 52"/>
          <p:cNvSpPr/>
          <p:nvPr/>
        </p:nvSpPr>
        <p:spPr>
          <a:xfrm rot="5400000">
            <a:off x="4027012" y="3419367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Равно 51"/>
          <p:cNvSpPr/>
          <p:nvPr/>
        </p:nvSpPr>
        <p:spPr>
          <a:xfrm rot="5400000">
            <a:off x="4464247" y="3419365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" name="Picture 2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85950" r="75541" b="9880"/>
          <a:stretch/>
        </p:blipFill>
        <p:spPr bwMode="auto">
          <a:xfrm>
            <a:off x="7883214" y="5913279"/>
            <a:ext cx="1281407" cy="73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91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13871" y="5941203"/>
            <a:ext cx="1303620" cy="64935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3,5    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705643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10040938" cy="6080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78" name="Подзаголовок 2"/>
          <p:cNvSpPr txBox="1">
            <a:spLocks/>
          </p:cNvSpPr>
          <p:nvPr/>
        </p:nvSpPr>
        <p:spPr bwMode="auto">
          <a:xfrm>
            <a:off x="215900" y="71438"/>
            <a:ext cx="88566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47" tIns="47624" rIns="95247" bIns="47624" anchor="ctr"/>
          <a:lstStyle>
            <a:lvl1pPr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orbel" pitchFamily="34" charset="0"/>
              </a:defRPr>
            </a:lvl1pPr>
            <a:lvl2pPr marL="835025" indent="-320675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orbel" pitchFamily="34" charset="0"/>
              </a:defRPr>
            </a:lvl2pPr>
            <a:lvl3pPr marL="1285875" indent="-257175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orbel" pitchFamily="34" charset="0"/>
              </a:defRPr>
            </a:lvl3pPr>
            <a:lvl4pPr marL="1800225" indent="-257175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orbel" pitchFamily="34" charset="0"/>
              </a:defRPr>
            </a:lvl4pPr>
            <a:lvl5pPr marL="2314575" indent="-257175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5pPr>
            <a:lvl6pPr marL="27717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6pPr>
            <a:lvl7pPr marL="32289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7pPr>
            <a:lvl8pPr marL="36861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8pPr>
            <a:lvl9pPr marL="41433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ПРИОРИТЕТНЫЕ НАПРАВЛЕНИЯ ФОРМИРОВАНИЯ </a:t>
            </a:r>
          </a:p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КОМФОРТНОЙ ГОРОДСКОЙ СРЕДЫ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19464" y="1154525"/>
            <a:ext cx="581537" cy="57467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323488" y="4873757"/>
            <a:ext cx="641801" cy="57467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969111" y="4873758"/>
            <a:ext cx="605576" cy="57467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131234" y="1171308"/>
            <a:ext cx="1641600" cy="93662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11,3  </a:t>
            </a: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212690" y="2216530"/>
            <a:ext cx="1512169" cy="93662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18,3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04183" y="5870182"/>
            <a:ext cx="1303620" cy="720378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14,5    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77381" y="1005891"/>
            <a:ext cx="3442083" cy="1147406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РЕМОНТ ВЕРХНИХ СЛОЕВ АСФАЛЬТОБЕТОННЫХ ПОКРЫТИЙ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3125" y="3456434"/>
            <a:ext cx="9574213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6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21034" y="-38043"/>
            <a:ext cx="10114756" cy="109174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3098" name="TextBox 6"/>
          <p:cNvSpPr txBox="1">
            <a:spLocks noChangeArrowheads="1"/>
          </p:cNvSpPr>
          <p:nvPr/>
        </p:nvSpPr>
        <p:spPr bwMode="auto">
          <a:xfrm>
            <a:off x="1339213" y="92075"/>
            <a:ext cx="70884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БЛАГОУСТРОЙСТВО ТЕРРИТОРИЙ </a:t>
            </a:r>
          </a:p>
          <a:p>
            <a:pPr algn="ctr" defTabSz="914400" eaLnBrk="1" hangingPunct="1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ИНОГО ФУНКЦИОНАЛЬНОГО НАЗНАЧЕНИЯ</a:t>
            </a:r>
          </a:p>
        </p:txBody>
      </p:sp>
      <p:pic>
        <p:nvPicPr>
          <p:cNvPr id="309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92075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54" y="1441863"/>
            <a:ext cx="1118428" cy="64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361054" y="2171422"/>
            <a:ext cx="2970021" cy="1152649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ОБУСТРОЙСТВО И РЕМОНТ ТРОТУАРНОЙ ЧАСТИ УЛИЦ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8003955" y="1130298"/>
            <a:ext cx="2005036" cy="2148235"/>
          </a:xfrm>
          <a:prstGeom prst="ellipse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ru-RU" sz="5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29,6</a:t>
            </a:r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871" y="1276541"/>
            <a:ext cx="168464" cy="1933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Блок-схема: узел 46"/>
          <p:cNvSpPr/>
          <p:nvPr/>
        </p:nvSpPr>
        <p:spPr>
          <a:xfrm>
            <a:off x="8113871" y="2120295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9" name="Прямая соединительная линия 38"/>
          <p:cNvCxnSpPr>
            <a:stCxn id="47" idx="2"/>
          </p:cNvCxnSpPr>
          <p:nvPr/>
        </p:nvCxnSpPr>
        <p:spPr>
          <a:xfrm flipH="1">
            <a:off x="215900" y="2192303"/>
            <a:ext cx="7897971" cy="2422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4452753" y="1729200"/>
            <a:ext cx="11354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endParaRPr lang="ru-RU" sz="28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4504347" y="2880775"/>
            <a:ext cx="11354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endParaRPr lang="ru-RU" sz="2800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703512" y="3648837"/>
            <a:ext cx="2305479" cy="57632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ВНЕБЮДЖЕТНЫЕ ИСТОЧНИКИ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073881" y="3604548"/>
            <a:ext cx="2532179" cy="1241228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КОМБИНАТА БЛАГОУСТРОЙСТВА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ЦЕНТРАЛЬНОГО РАЙОНА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576242" y="3541531"/>
            <a:ext cx="2333976" cy="108438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СРЕДСТВА,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ВЫДЕЛЕННЫЕ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НАКАЗАМ ИЗБИРАТЕЛЕЙ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30682" y="3541531"/>
            <a:ext cx="2217062" cy="88878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МП «РАЗВИТИЕ ТРАНСПОРТНОЙ СИСТЕМЫ»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816606" y="2279730"/>
            <a:ext cx="605576" cy="57467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8288535" y="5477983"/>
            <a:ext cx="11354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endParaRPr lang="ru-RU" sz="28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723923" y="5468189"/>
            <a:ext cx="11354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endParaRPr lang="ru-RU" sz="28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076673" y="5468189"/>
            <a:ext cx="11354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endParaRPr lang="ru-RU" sz="28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704183" y="5481900"/>
            <a:ext cx="11354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endParaRPr lang="ru-RU" sz="2800" dirty="0"/>
          </a:p>
        </p:txBody>
      </p:sp>
      <p:pic>
        <p:nvPicPr>
          <p:cNvPr id="2050" name="Picture 2" descr="https://krasnodar.anstepstroy.ru/image/catalog/articles/1-volna-table.jpg"/>
          <p:cNvPicPr>
            <a:picLocks noChangeAspect="1" noChangeArrowheads="1"/>
          </p:cNvPicPr>
          <p:nvPr/>
        </p:nvPicPr>
        <p:blipFill rotWithShape="1"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54" r="52683" b="53855"/>
          <a:stretch/>
        </p:blipFill>
        <p:spPr bwMode="auto">
          <a:xfrm>
            <a:off x="158954" y="2290654"/>
            <a:ext cx="1280512" cy="93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Скругленный прямоугольник 52"/>
          <p:cNvSpPr/>
          <p:nvPr/>
        </p:nvSpPr>
        <p:spPr>
          <a:xfrm>
            <a:off x="3091420" y="5905692"/>
            <a:ext cx="1303620" cy="720378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0,2   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651610" y="5905693"/>
            <a:ext cx="1303620" cy="589319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0,1    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8553463" y="4928430"/>
            <a:ext cx="605576" cy="57467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6000632" y="4893514"/>
            <a:ext cx="605576" cy="57467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flipH="1" flipV="1">
            <a:off x="2432802" y="3456434"/>
            <a:ext cx="12388" cy="327275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 flipV="1">
            <a:off x="5020469" y="3456434"/>
            <a:ext cx="12388" cy="327275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 flipV="1">
            <a:off x="7564321" y="3459987"/>
            <a:ext cx="12388" cy="327275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268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5206" y="0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1031335" y="122664"/>
            <a:ext cx="7893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РЕМОНТ ВЕРХНИХ СЛОЕВ АСФАЛЬТОБЕТОННЫХ ПОКРЫТИЙ</a:t>
            </a: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Овал 31"/>
          <p:cNvSpPr/>
          <p:nvPr/>
        </p:nvSpPr>
        <p:spPr>
          <a:xfrm>
            <a:off x="7938" y="1141152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7 857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 М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207711" y="1140771"/>
            <a:ext cx="3864352" cy="14592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291236" y="1140771"/>
            <a:ext cx="0" cy="1398504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6633" name="Picture 9" descr="https://media.istockphoto.com/vectors/road-construction-worker-stick-figure-pictogram-icons-vector-id487040382?k=6&amp;m=487040382&amp;s=612x612&amp;w=0&amp;h=8gW-sC4OHvuJBL88UAhX0w1HuUrWb6507UJel0oxNXQ=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44" t="79913" r="-2965"/>
          <a:stretch/>
        </p:blipFill>
        <p:spPr bwMode="auto">
          <a:xfrm>
            <a:off x="3491175" y="1964022"/>
            <a:ext cx="1608946" cy="81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1291236" y="1206491"/>
            <a:ext cx="375304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ВОССТАНОВЛЕНО </a:t>
            </a: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ВЕРХНИХ ИЗНОШЕННЫХ СЛОЕВ </a:t>
            </a: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АСФАЛЬТОБЕТОННЫХ </a:t>
            </a:r>
            <a:endParaRPr lang="ru-RU" sz="1050" b="1" dirty="0" smtClean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ПОКРЫТИЙ</a:t>
            </a:r>
            <a:endParaRPr lang="ru-RU" sz="2800" dirty="0"/>
          </a:p>
        </p:txBody>
      </p:sp>
      <p:sp>
        <p:nvSpPr>
          <p:cNvPr id="44" name="Овал 43"/>
          <p:cNvSpPr/>
          <p:nvPr/>
        </p:nvSpPr>
        <p:spPr>
          <a:xfrm>
            <a:off x="0" y="2578751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1 573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 М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3902616" y="4924150"/>
            <a:ext cx="0" cy="90854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2670117" y="4924150"/>
            <a:ext cx="5367" cy="90854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1376694" y="4940060"/>
            <a:ext cx="0" cy="30307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1326113" y="2775600"/>
            <a:ext cx="36199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ЯМОЧНЫЙ РЕМОНТ АСФАЛЬТОБЕТОННЫХ </a:t>
            </a: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ПОКРЫТИЙ СТРУЙНО-ИНЪЕКЦИОННЫМ МЕТОДОМ И ЛИТОЙ АСФАЛЬТОБЕТОННОЙ СМЕСЬЮ</a:t>
            </a:r>
            <a:endParaRPr lang="ru-RU" sz="2800" dirty="0"/>
          </a:p>
        </p:txBody>
      </p:sp>
      <p:graphicFrame>
        <p:nvGraphicFramePr>
          <p:cNvPr id="46" name="Диаграмма 45"/>
          <p:cNvGraphicFramePr/>
          <p:nvPr>
            <p:extLst>
              <p:ext uri="{D42A27DB-BD31-4B8C-83A1-F6EECF244321}">
                <p14:modId xmlns:p14="http://schemas.microsoft.com/office/powerpoint/2010/main" val="142830761"/>
              </p:ext>
            </p:extLst>
          </p:nvPr>
        </p:nvGraphicFramePr>
        <p:xfrm>
          <a:off x="637387" y="5077276"/>
          <a:ext cx="4065457" cy="1691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703341" y="4222470"/>
            <a:ext cx="3933551" cy="535741"/>
          </a:xfrm>
          <a:prstGeom prst="rect">
            <a:avLst/>
          </a:prstGeom>
          <a:solidFill>
            <a:schemeClr val="bg1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ОБЪЕМ ФИНАНСИРОВАНИЯ НА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ВЕРХНИХ СЛОЕВ АСФАЛЬТОБЕТОННЫХ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ПОКРЫТИЙ</a:t>
            </a:r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    </a:t>
            </a:r>
          </a:p>
          <a:p>
            <a:pPr algn="ctr"/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mvfomina\AppData\Local\Microsoft\Windows\Temporary Internet Files\Content.Outlook\N5L9KHX7\IMG_20190705_10372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62"/>
          <a:stretch/>
        </p:blipFill>
        <p:spPr bwMode="auto">
          <a:xfrm>
            <a:off x="5224462" y="4114777"/>
            <a:ext cx="4397375" cy="2537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827088" y="69215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6341581" y="1141152"/>
            <a:ext cx="2484236" cy="3158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ЗАМКИНА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9" t="36431" r="46709" b="37826"/>
          <a:stretch/>
        </p:blipFill>
        <p:spPr bwMode="auto">
          <a:xfrm>
            <a:off x="5224463" y="1534161"/>
            <a:ext cx="4397375" cy="2468142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0" name="Равно 29"/>
          <p:cNvSpPr/>
          <p:nvPr/>
        </p:nvSpPr>
        <p:spPr>
          <a:xfrm rot="5400000">
            <a:off x="8612679" y="3760896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Равно 30"/>
          <p:cNvSpPr/>
          <p:nvPr/>
        </p:nvSpPr>
        <p:spPr>
          <a:xfrm rot="5400000">
            <a:off x="9049468" y="3760897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Равно 32"/>
          <p:cNvSpPr/>
          <p:nvPr/>
        </p:nvSpPr>
        <p:spPr>
          <a:xfrm rot="5400000">
            <a:off x="5778436" y="3704586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Равно 33"/>
          <p:cNvSpPr/>
          <p:nvPr/>
        </p:nvSpPr>
        <p:spPr>
          <a:xfrm rot="5400000">
            <a:off x="5289458" y="3709570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129" y="1522954"/>
            <a:ext cx="944563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5241129" y="6344265"/>
            <a:ext cx="911225" cy="30797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250848" y="4022056"/>
            <a:ext cx="4849273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61" y="2570416"/>
            <a:ext cx="133350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434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62" idx="2"/>
          </p:cNvCxnSpPr>
          <p:nvPr/>
        </p:nvCxnSpPr>
        <p:spPr>
          <a:xfrm flipH="1">
            <a:off x="1367904" y="5547274"/>
            <a:ext cx="5218208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44777" y="227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1051189" y="307330"/>
            <a:ext cx="789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БЛАГОУСТРОЙСТВО ТРОТУАРНОЙ ЧАСТИ</a:t>
            </a:r>
            <a:endParaRPr lang="ru-RU" alt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1922551" y="4905912"/>
            <a:ext cx="2977051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1699197" y="1042595"/>
            <a:ext cx="3423758" cy="22547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ОТРЕМОНТИРОВАННЫХ ТРОТУАРОВ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2019 ГОДУ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45620181"/>
              </p:ext>
            </p:extLst>
          </p:nvPr>
        </p:nvGraphicFramePr>
        <p:xfrm>
          <a:off x="388938" y="4501649"/>
          <a:ext cx="9446672" cy="2358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" name="Овал 28"/>
          <p:cNvSpPr/>
          <p:nvPr/>
        </p:nvSpPr>
        <p:spPr>
          <a:xfrm>
            <a:off x="41201" y="1217360"/>
            <a:ext cx="1816233" cy="1694574"/>
          </a:xfrm>
          <a:prstGeom prst="ellipse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7 165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 М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3808" y="3859966"/>
            <a:ext cx="3796506" cy="604594"/>
          </a:xfrm>
          <a:prstGeom prst="rect">
            <a:avLst/>
          </a:prstGeom>
          <a:solidFill>
            <a:schemeClr val="bg1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ФИНАНСИРОВАНИЯ НА РЕМОНТ ТРОТУАРОВ, МЛН РУБ</a:t>
            </a:r>
            <a:endParaRPr lang="ru-RU" sz="1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699197" y="1355685"/>
            <a:ext cx="0" cy="1443305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8674" name="Picture 2" descr="https://media.istockphoto.com/vectors/road-construction-worker-stick-figure-pictogram-icons-vector-id487040382?k=6&amp;m=487040382&amp;s=612x612&amp;w=0&amp;h=8gW-sC4OHvuJBL88UAhX0w1HuUrWb6507UJel0oxNXQ="/>
          <p:cNvPicPr>
            <a:picLocks noChangeAspect="1" noChangeArrowheads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9" t="1245" r="62021" b="71956"/>
          <a:stretch/>
        </p:blipFill>
        <p:spPr bwMode="auto">
          <a:xfrm>
            <a:off x="3541300" y="2372632"/>
            <a:ext cx="871415" cy="117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Прямая соединительная линия 33"/>
          <p:cNvCxnSpPr>
            <a:stCxn id="58" idx="2"/>
          </p:cNvCxnSpPr>
          <p:nvPr/>
        </p:nvCxnSpPr>
        <p:spPr>
          <a:xfrm flipH="1" flipV="1">
            <a:off x="4680272" y="6192736"/>
            <a:ext cx="3816424" cy="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1" name="Picture 4" descr="\\10.0.17.52\эко\9_ОТЧЕТЫ\Отчеты 2019\Отчет Шеиной по благоустройству\лестех\фото было\Тиирязева, 1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53"/>
          <a:stretch/>
        </p:blipFill>
        <p:spPr bwMode="auto">
          <a:xfrm>
            <a:off x="4899602" y="1525367"/>
            <a:ext cx="2404391" cy="2894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 descr="\\10.0.17.52\эко\9_ОТЧЕТЫ\Отчеты 2019\Отчет Шеиной по благоустройству\лестех\фото стало 17-19гг\IMG_209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32" b="14472"/>
          <a:stretch/>
        </p:blipFill>
        <p:spPr bwMode="auto">
          <a:xfrm>
            <a:off x="7445300" y="1511666"/>
            <a:ext cx="2406229" cy="2894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4899602" y="1511665"/>
            <a:ext cx="911225" cy="3079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924385" y="1511666"/>
            <a:ext cx="911225" cy="30797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</a:p>
        </p:txBody>
      </p:sp>
      <p:sp>
        <p:nvSpPr>
          <p:cNvPr id="23" name="Равно 22"/>
          <p:cNvSpPr/>
          <p:nvPr/>
        </p:nvSpPr>
        <p:spPr>
          <a:xfrm>
            <a:off x="7167790" y="1469213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Равно 46"/>
          <p:cNvSpPr/>
          <p:nvPr/>
        </p:nvSpPr>
        <p:spPr>
          <a:xfrm>
            <a:off x="7171411" y="187225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Равно 47"/>
          <p:cNvSpPr/>
          <p:nvPr/>
        </p:nvSpPr>
        <p:spPr>
          <a:xfrm>
            <a:off x="7154300" y="3853856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Равно 48"/>
          <p:cNvSpPr/>
          <p:nvPr/>
        </p:nvSpPr>
        <p:spPr>
          <a:xfrm>
            <a:off x="7154300" y="3413606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328428" y="1074245"/>
            <a:ext cx="2110772" cy="5628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ДОКУЧАЕВА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062494" y="4680570"/>
            <a:ext cx="2692694" cy="780578"/>
          </a:xfrm>
          <a:prstGeom prst="rect">
            <a:avLst/>
          </a:prstGeom>
          <a:solidFill>
            <a:schemeClr val="bg1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ОТРЕМОНТИРОВАННЫХ ОБЪЕКТОВ, ЕД</a:t>
            </a:r>
            <a:endParaRPr lang="ru-RU" sz="1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8496696" y="5690441"/>
            <a:ext cx="1054498" cy="1004591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endParaRPr lang="ru-RU" sz="1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6586112" y="5288126"/>
            <a:ext cx="567571" cy="518296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Овал 62"/>
          <p:cNvSpPr/>
          <p:nvPr/>
        </p:nvSpPr>
        <p:spPr>
          <a:xfrm>
            <a:off x="4880716" y="4591459"/>
            <a:ext cx="693216" cy="618843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36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0" y="705643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2"/>
          <p:cNvSpPr txBox="1">
            <a:spLocks/>
          </p:cNvSpPr>
          <p:nvPr/>
        </p:nvSpPr>
        <p:spPr>
          <a:xfrm>
            <a:off x="0" y="863600"/>
            <a:ext cx="10040938" cy="6080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78" name="Подзаголовок 2"/>
          <p:cNvSpPr txBox="1">
            <a:spLocks/>
          </p:cNvSpPr>
          <p:nvPr/>
        </p:nvSpPr>
        <p:spPr bwMode="auto">
          <a:xfrm>
            <a:off x="215900" y="71438"/>
            <a:ext cx="88566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47" tIns="47624" rIns="95247" bIns="47624" anchor="ctr"/>
          <a:lstStyle>
            <a:lvl1pPr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orbel" pitchFamily="34" charset="0"/>
              </a:defRPr>
            </a:lvl1pPr>
            <a:lvl2pPr marL="835025" indent="-320675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orbel" pitchFamily="34" charset="0"/>
              </a:defRPr>
            </a:lvl2pPr>
            <a:lvl3pPr marL="1285875" indent="-257175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orbel" pitchFamily="34" charset="0"/>
              </a:defRPr>
            </a:lvl3pPr>
            <a:lvl4pPr marL="1800225" indent="-257175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orbel" pitchFamily="34" charset="0"/>
              </a:defRPr>
            </a:lvl4pPr>
            <a:lvl5pPr marL="2314575" indent="-257175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5pPr>
            <a:lvl6pPr marL="27717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6pPr>
            <a:lvl7pPr marL="32289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7pPr>
            <a:lvl8pPr marL="36861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8pPr>
            <a:lvl9pPr marL="41433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ПРИОРИТЕТНЫЕ НАПРАВЛЕНИЯ ФОРМИРОВАНИЯ </a:t>
            </a:r>
          </a:p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КОМФОРТНОЙ ГОРОДСКОЙ СРЕДЫ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7313" y="5780540"/>
            <a:ext cx="2781300" cy="79216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ctr">
              <a:defRPr/>
            </a:pPr>
            <a:endParaRPr lang="ru-RU" sz="12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БЛАГОУСТРАИВАЕМЫХ ОБЪЕКТОВ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м²</a:t>
            </a:r>
            <a:endParaRPr lang="ru-RU" sz="1200" b="1" u="sng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00187" y="5780540"/>
            <a:ext cx="2687638" cy="79216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ctr">
              <a:defRPr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ПОЛЬЗОВАТЕЛЕЙ</a:t>
            </a:r>
          </a:p>
          <a:p>
            <a:pPr algn="ctr">
              <a:defRPr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25 000 человек</a:t>
            </a:r>
          </a:p>
          <a:p>
            <a:pPr algn="ctr">
              <a:defRPr/>
            </a:pPr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039084" y="5780540"/>
            <a:ext cx="2592388" cy="79216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ctr">
              <a:defRPr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ЕЖЕДНЕВНАЯ ПОСЕЩАЕМОСТЬ ОБЪЕКТОВ</a:t>
            </a:r>
          </a:p>
          <a:p>
            <a:pPr algn="ctr">
              <a:defRPr/>
            </a:pP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человек</a:t>
            </a:r>
          </a:p>
          <a:p>
            <a:pPr algn="ctr">
              <a:defRPr/>
            </a:pPr>
            <a:r>
              <a:rPr lang="ru-RU" sz="1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defRPr/>
            </a:pPr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19464" y="1255629"/>
            <a:ext cx="581537" cy="57467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682105" y="4179483"/>
            <a:ext cx="641801" cy="57467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62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653290" y="2868358"/>
            <a:ext cx="605576" cy="57467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131234" y="1281900"/>
            <a:ext cx="1641600" cy="93662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14,3 </a:t>
            </a: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260665" y="2773401"/>
            <a:ext cx="1512169" cy="93662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34,0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336456" y="4144745"/>
            <a:ext cx="1512168" cy="9017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29,6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5900" y="5544666"/>
            <a:ext cx="9574213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6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21034" y="-38043"/>
            <a:ext cx="10114756" cy="109174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3098" name="TextBox 6"/>
          <p:cNvSpPr txBox="1">
            <a:spLocks noChangeArrowheads="1"/>
          </p:cNvSpPr>
          <p:nvPr/>
        </p:nvSpPr>
        <p:spPr bwMode="auto">
          <a:xfrm>
            <a:off x="784056" y="130601"/>
            <a:ext cx="82523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ПРИОРИТЕТНЫЕ НАПРАВЛЕНИЯ ФОРМИРОВАНИЯ </a:t>
            </a:r>
          </a:p>
          <a:p>
            <a:pPr algn="ctr" defTabSz="914400" eaLnBrk="1" hangingPunct="1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КОМФОРТНОЙ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ГОРОДСКОЙ СРЕДЫ </a:t>
            </a:r>
            <a:endParaRPr lang="ru-RU" altLang="ru-RU" sz="2400" dirty="0"/>
          </a:p>
        </p:txBody>
      </p:sp>
      <p:pic>
        <p:nvPicPr>
          <p:cNvPr id="309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92075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1239368" y="4025546"/>
            <a:ext cx="2970022" cy="1140098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БЛАГОУСТРОЙСТВО ТЕРРИТОРИЙ ИНОГО ФУНКЦИОНАЛЬНОГО НАЗНАЧЕНИЯ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23333" y="1164918"/>
            <a:ext cx="2984500" cy="1147406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ОБЩЕСТВЕННЫХ ПРОСТРАНСТВ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74" y="4466821"/>
            <a:ext cx="1118428" cy="64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2" t="53928" r="4589" b="7953"/>
          <a:stretch/>
        </p:blipFill>
        <p:spPr bwMode="auto">
          <a:xfrm>
            <a:off x="249174" y="1290364"/>
            <a:ext cx="1074159" cy="901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323333" y="2557377"/>
            <a:ext cx="2970021" cy="1152649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БЛАГОУСТРОЙСТВО ДВОРОВЫХ ТЕРРИТОРИЙ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H="1">
            <a:off x="215900" y="2448322"/>
            <a:ext cx="7432178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0724" name="Picture 4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" t="60144" r="55623" b="6793"/>
          <a:stretch/>
        </p:blipFill>
        <p:spPr bwMode="auto">
          <a:xfrm>
            <a:off x="144204" y="2868358"/>
            <a:ext cx="1229398" cy="79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" name="Прямая соединительная линия 40"/>
          <p:cNvCxnSpPr/>
          <p:nvPr/>
        </p:nvCxnSpPr>
        <p:spPr>
          <a:xfrm flipH="1">
            <a:off x="144204" y="3929612"/>
            <a:ext cx="7503875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Овал 43"/>
          <p:cNvSpPr/>
          <p:nvPr/>
        </p:nvSpPr>
        <p:spPr>
          <a:xfrm>
            <a:off x="7772834" y="2226545"/>
            <a:ext cx="2331940" cy="2030335"/>
          </a:xfrm>
          <a:prstGeom prst="ellipse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ru-RU" sz="5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77,9</a:t>
            </a:r>
          </a:p>
          <a:p>
            <a:pPr algn="ctr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302" y="2492538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Блок-схема: узел 46"/>
          <p:cNvSpPr/>
          <p:nvPr/>
        </p:nvSpPr>
        <p:spPr>
          <a:xfrm>
            <a:off x="7991636" y="3113697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435290" y="1925264"/>
            <a:ext cx="11354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endParaRPr lang="ru-RU" sz="28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4388362" y="3398477"/>
            <a:ext cx="11354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endParaRPr lang="ru-RU" sz="28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4468628" y="4792529"/>
            <a:ext cx="11354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0" y="705643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5718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38175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4357" y="1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pic>
        <p:nvPicPr>
          <p:cNvPr id="20490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225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Прямоугольник 1"/>
          <p:cNvSpPr>
            <a:spLocks noChangeArrowheads="1"/>
          </p:cNvSpPr>
          <p:nvPr/>
        </p:nvSpPr>
        <p:spPr bwMode="auto">
          <a:xfrm>
            <a:off x="1079873" y="184220"/>
            <a:ext cx="7488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ИНФОРМИРОВАНИЕ </a:t>
            </a:r>
            <a:r>
              <a:rPr lang="ru-RU" alt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НАСЕЛЕНИЯ О ДЕЯТЕЛЬНОСТИ  И </a:t>
            </a:r>
          </a:p>
          <a:p>
            <a:pPr algn="ctr" defTabSz="914400" fontAlgn="ctr"/>
            <a:r>
              <a:rPr lang="ru-RU" alt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РЕАЛИЗУЕМЫХ ПРОЕКТАХ НА ТЕРРИТОРИИ РАЙОНА</a:t>
            </a:r>
            <a:endParaRPr lang="ru-RU" alt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056" y="5256633"/>
            <a:ext cx="3456384" cy="1477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insheina\Documents\Благоустройство\Презентация на планерку 15.07.2019\3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040" y="1197918"/>
            <a:ext cx="3355735" cy="561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insheina\Documents\Благоустройство\Презентация на планерку 15.07.2019\2222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44" y="1107499"/>
            <a:ext cx="4861823" cy="391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9525" y="2447925"/>
            <a:ext cx="10080625" cy="3097213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6985000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57188" y="6769100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74688" y="65532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5" descr="prezentaciya-V.jpg"/>
          <p:cNvPicPr>
            <a:picLocks noChangeAspect="1"/>
          </p:cNvPicPr>
          <p:nvPr/>
        </p:nvPicPr>
        <p:blipFill rotWithShape="1">
          <a:blip r:embed="rId2">
            <a:extLst/>
          </a:blip>
          <a:srcRect t="27466" r="83478" b="18169"/>
          <a:stretch/>
        </p:blipFill>
        <p:spPr bwMode="auto">
          <a:xfrm>
            <a:off x="-4357" y="0"/>
            <a:ext cx="10084982" cy="15842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pic>
        <p:nvPicPr>
          <p:cNvPr id="2253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95250"/>
            <a:ext cx="1009650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05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0" y="705643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2"/>
          <p:cNvSpPr txBox="1">
            <a:spLocks/>
          </p:cNvSpPr>
          <p:nvPr/>
        </p:nvSpPr>
        <p:spPr>
          <a:xfrm>
            <a:off x="52388" y="1117600"/>
            <a:ext cx="10040937" cy="608013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algn="ctr">
              <a:spcBef>
                <a:spcPct val="0"/>
              </a:spcBef>
              <a:buNone/>
              <a:defRPr sz="3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479142"/>
              </p:ext>
            </p:extLst>
          </p:nvPr>
        </p:nvGraphicFramePr>
        <p:xfrm>
          <a:off x="176312" y="1117600"/>
          <a:ext cx="9793087" cy="4381368"/>
        </p:xfrm>
        <a:graphic>
          <a:graphicData uri="http://schemas.openxmlformats.org/drawingml/2006/table">
            <a:tbl>
              <a:tblPr>
                <a:tableStyleId>{10A1B5D5-9B99-4C35-A422-299274C87663}</a:tableStyleId>
              </a:tblPr>
              <a:tblGrid>
                <a:gridCol w="256104"/>
                <a:gridCol w="6440640"/>
                <a:gridCol w="1402800"/>
                <a:gridCol w="1693543"/>
              </a:tblGrid>
              <a:tr h="42066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ОБЪЕКТЫ БЛАГОУСТРОЙСТВА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</a:t>
                      </a:r>
                      <a:br>
                        <a:rPr kumimoji="0" lang="ru-RU" alt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alt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РЕАЛИЗАЦИИ 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ФИНАНСИРОВАНИЕ НА 2019 ГОД</a:t>
                      </a:r>
                    </a:p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млн руб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</a:tr>
              <a:tr h="3275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БУЛЬВАР «ИНДУСТРИАЛЬНЫЙ»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2019-2020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</a:tr>
              <a:tr h="31549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СКВЕР «ЧЕРНАВСКИЙ»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50306" marR="50306" marT="0" marB="0" anchor="ctr" horzOverflow="overflow"/>
                </a:tc>
              </a:tr>
              <a:tr h="3000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СКВЕР «НИКИТИНСКИЙ»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</a:tr>
              <a:tr h="3088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l" defTabSz="1028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СКВЕР ИМЕНИ МАКСИМА ГОРЬКОГО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2019-2020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50306" marR="50306" marT="0" marB="0" anchor="ctr" horzOverflow="overflow"/>
                </a:tc>
              </a:tr>
              <a:tr h="3565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ОБЩЕСТВЕННОЕ ПРОСТРАНСТВО, ПРИЛЕГАЮЩЕЕ К ВГЛТУ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2017-2019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32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3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defTabSz="1028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21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50306" marR="50306" marT="0" marB="0" anchor="ctr" horzOverflow="overflow"/>
                </a:tc>
              </a:tr>
              <a:tr h="320251"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СКВЕР  ИМЕНИ АРХИТЕКТОРА НВ ТРОИЦКОГО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0,6</a:t>
                      </a:r>
                      <a:endParaRPr kumimoji="0" lang="ru-RU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</a:tr>
              <a:tr h="382486"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ОБЩЕСТВЕННОЕ ПРОСТРАНСТВО ПО АДРЕСУ: ПР РЕВОЛЮЦИИ, 30А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2019-2020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3,2</a:t>
                      </a:r>
                    </a:p>
                  </a:txBody>
                  <a:tcPr marL="50306" marR="50306" marT="0" marB="0" anchor="ctr" horzOverflow="overflow"/>
                </a:tc>
              </a:tr>
              <a:tr h="382486"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БУЛЬВАР «СОСНОВАЯ АЛЛЕЯ»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2019-2025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2,1</a:t>
                      </a:r>
                    </a:p>
                  </a:txBody>
                  <a:tcPr marL="50306" marR="50306" marT="0" marB="0" anchor="ctr" horzOverflow="overflow"/>
                </a:tc>
              </a:tr>
              <a:tr h="382486"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СКВЕР У ПАМЯТНОГО ЗНАКА ЖЕРВТАМ БОМБАРДИРОВКИ В САДУ ПИОНЕРОВ</a:t>
                      </a: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2019-2020</a:t>
                      </a: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50306" marR="50306" marT="0" marB="0" anchor="ctr" horzOverflow="overflow"/>
                </a:tc>
              </a:tr>
              <a:tr h="245386">
                <a:tc gridSpan="2">
                  <a:txBody>
                    <a:bodyPr/>
                    <a:lstStyle/>
                    <a:p>
                      <a:pPr marL="0" marR="0" lvl="0" indent="0" algn="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just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14,3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0306" marR="50306" marT="0" marB="0" anchor="ctr" horzOverflow="overflow"/>
                </a:tc>
              </a:tr>
            </a:tbl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0" y="-595"/>
            <a:ext cx="10072688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5195" name="Подзаголовок 2"/>
          <p:cNvSpPr txBox="1">
            <a:spLocks/>
          </p:cNvSpPr>
          <p:nvPr/>
        </p:nvSpPr>
        <p:spPr bwMode="auto">
          <a:xfrm>
            <a:off x="52388" y="92075"/>
            <a:ext cx="952658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47" tIns="47624" rIns="95247" bIns="47624" anchor="ctr"/>
          <a:lstStyle>
            <a:lvl1pPr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orbel" pitchFamily="34" charset="0"/>
              </a:defRPr>
            </a:lvl1pPr>
            <a:lvl2pPr marL="835025" indent="-320675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orbel" pitchFamily="34" charset="0"/>
              </a:defRPr>
            </a:lvl2pPr>
            <a:lvl3pPr marL="1285875" indent="-257175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orbel" pitchFamily="34" charset="0"/>
              </a:defRPr>
            </a:lvl3pPr>
            <a:lvl4pPr marL="1800225" indent="-257175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orbel" pitchFamily="34" charset="0"/>
              </a:defRPr>
            </a:lvl4pPr>
            <a:lvl5pPr marL="2314575" indent="-257175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5pPr>
            <a:lvl6pPr marL="27717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6pPr>
            <a:lvl7pPr marL="32289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7pPr>
            <a:lvl8pPr marL="36861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8pPr>
            <a:lvl9pPr marL="4143375" indent="-2571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ФОРМИРОВАНИЕ  ОБЩЕСТВЕННЫХ  </a:t>
            </a:r>
            <a:endParaRPr lang="ru-RU" alt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ПРОСТРАНСТВ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РАЙОНА </a:t>
            </a:r>
          </a:p>
        </p:txBody>
      </p:sp>
      <p:pic>
        <p:nvPicPr>
          <p:cNvPr id="519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763" y="92075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4" t="53493" r="29829" b="36216"/>
          <a:stretch/>
        </p:blipFill>
        <p:spPr bwMode="auto">
          <a:xfrm>
            <a:off x="476280" y="5725690"/>
            <a:ext cx="2562314" cy="103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901" y="5721973"/>
            <a:ext cx="2560638" cy="104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5721973"/>
            <a:ext cx="2560638" cy="104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690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17281" y="0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1123020" y="337881"/>
            <a:ext cx="789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БУЛЬВАР «ИНДУСТРИАЛЬНЫЙ»</a:t>
            </a: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316620" y="5761896"/>
            <a:ext cx="2747657" cy="807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2019-2020 годы</a:t>
            </a:r>
            <a:endParaRPr lang="ru-RU" sz="2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59021" y="1104337"/>
            <a:ext cx="5267993" cy="493142"/>
          </a:xfrm>
          <a:prstGeom prst="rect">
            <a:avLst/>
          </a:prstGeom>
          <a:solidFill>
            <a:schemeClr val="bg1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ЗОНА ИСТОРИЧЕСКОЙ ЗАСТРОЙКИ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309452" y="1409355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ТЕРРИТОРИИ</a:t>
            </a:r>
            <a:endParaRPr lang="ru-RU" sz="2800" dirty="0"/>
          </a:p>
        </p:txBody>
      </p:sp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22418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99916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7309451" y="2260494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ПЕШЕХОДНОЙ ЗОНЫ</a:t>
            </a:r>
            <a:endParaRPr lang="ru-RU" sz="28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276434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7362064" y="2986861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ОГРАЖДЕНИЯ</a:t>
            </a:r>
            <a:endParaRPr lang="ru-RU" sz="2800" dirty="0"/>
          </a:p>
        </p:txBody>
      </p:sp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3553077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7309452" y="3813501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ОБУСТРОЙСТВО ДЕТСКОЙ </a:t>
            </a: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ПЛОЩАДКИ, УСТАНОВКА </a:t>
            </a: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СКАМЕЕК</a:t>
            </a:r>
            <a:endParaRPr lang="ru-RU" sz="2800" dirty="0"/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431836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7340335" y="4493199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КЛУМБ И ЦВЕТНИКОВ, ПОСАДКА ДЕРЕВЬЕВ</a:t>
            </a:r>
            <a:endParaRPr lang="ru-RU" sz="2800" dirty="0"/>
          </a:p>
        </p:txBody>
      </p:sp>
      <p:sp>
        <p:nvSpPr>
          <p:cNvPr id="8" name="Блок-схема: узел 7"/>
          <p:cNvSpPr/>
          <p:nvPr/>
        </p:nvSpPr>
        <p:spPr>
          <a:xfrm>
            <a:off x="7149655" y="460087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Блок-схема: узел 44"/>
          <p:cNvSpPr/>
          <p:nvPr/>
        </p:nvSpPr>
        <p:spPr>
          <a:xfrm>
            <a:off x="7135646" y="386365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7135646" y="3074920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Блок-схема: узел 46"/>
          <p:cNvSpPr/>
          <p:nvPr/>
        </p:nvSpPr>
        <p:spPr>
          <a:xfrm>
            <a:off x="7130884" y="2309745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Блок-схема: узел 47"/>
          <p:cNvSpPr/>
          <p:nvPr/>
        </p:nvSpPr>
        <p:spPr>
          <a:xfrm>
            <a:off x="7146610" y="154509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430553" y="1598809"/>
            <a:ext cx="1715159" cy="12690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2019-2020 годы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8" t="8397" r="10400" b="13202"/>
          <a:stretch/>
        </p:blipFill>
        <p:spPr bwMode="auto">
          <a:xfrm>
            <a:off x="359020" y="1536313"/>
            <a:ext cx="2533863" cy="199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8" t="8221" r="15051" b="20300"/>
          <a:stretch/>
        </p:blipFill>
        <p:spPr bwMode="auto">
          <a:xfrm>
            <a:off x="3072184" y="1510419"/>
            <a:ext cx="2301923" cy="2007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2" t="6746" r="7076" b="15860"/>
          <a:stretch/>
        </p:blipFill>
        <p:spPr bwMode="auto">
          <a:xfrm>
            <a:off x="359021" y="3573119"/>
            <a:ext cx="5047485" cy="2996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Равно 52"/>
          <p:cNvSpPr/>
          <p:nvPr/>
        </p:nvSpPr>
        <p:spPr>
          <a:xfrm rot="5400000">
            <a:off x="4866698" y="3233837"/>
            <a:ext cx="427679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Равно 50"/>
          <p:cNvSpPr/>
          <p:nvPr/>
        </p:nvSpPr>
        <p:spPr>
          <a:xfrm rot="5400000">
            <a:off x="836501" y="3227543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0" name="Равно 49"/>
          <p:cNvSpPr/>
          <p:nvPr/>
        </p:nvSpPr>
        <p:spPr>
          <a:xfrm rot="5400000">
            <a:off x="388038" y="323179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837668" y="5378399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3,5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Равно 51"/>
          <p:cNvSpPr/>
          <p:nvPr/>
        </p:nvSpPr>
        <p:spPr>
          <a:xfrm rot="5400000">
            <a:off x="4449555" y="3236022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3799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22" t="76181" r="12635" b="18048"/>
          <a:stretch/>
        </p:blipFill>
        <p:spPr bwMode="auto">
          <a:xfrm>
            <a:off x="5692582" y="4021250"/>
            <a:ext cx="1243851" cy="102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43" y="5334877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82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17281" y="0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1027525" y="307103"/>
            <a:ext cx="789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СКВЕР «ЧЕРНАВСКИЙ»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вал 13"/>
          <p:cNvSpPr/>
          <p:nvPr/>
        </p:nvSpPr>
        <p:spPr>
          <a:xfrm>
            <a:off x="5837668" y="5378399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1,8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43" y="5334877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316620" y="5761896"/>
            <a:ext cx="2747657" cy="807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2019</a:t>
            </a:r>
            <a:endParaRPr lang="ru-RU" sz="2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69674" y="1249145"/>
            <a:ext cx="5267993" cy="493142"/>
          </a:xfrm>
          <a:prstGeom prst="rect">
            <a:avLst/>
          </a:prstGeom>
          <a:solidFill>
            <a:schemeClr val="bg1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ИНИЦИАТИВОЙ БЛАГОУСТРОЙСТВА ВЫСТУПИЛИ ЖИТЕЛИ, </a:t>
            </a:r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ГОТОВЫЕ </a:t>
            </a:r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УЧАСТВОВАТЬ В ФИНАНСИРОВАНИИ ПРОЕКТА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309452" y="1409355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ТЕРРИТОРИИ К ПРОВЕДЕНИЮ БЛАГОУСТРОЙСТВА</a:t>
            </a:r>
            <a:endParaRPr lang="ru-RU" sz="2800" dirty="0"/>
          </a:p>
        </p:txBody>
      </p:sp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22418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99916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7309451" y="2260494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ТРОТУАРНЫХ ДОРОЖЕК ИЗ ПЛИТКИ</a:t>
            </a:r>
            <a:endParaRPr lang="ru-RU" sz="28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276434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7362064" y="2986861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ДЕТСКОГО ИГРОВОГО ОБОРУДОВАНИЯ</a:t>
            </a:r>
            <a:endParaRPr lang="ru-RU" sz="2800" dirty="0"/>
          </a:p>
        </p:txBody>
      </p:sp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3553077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7309452" y="3813501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ОГРАЖДЕНИЯ</a:t>
            </a:r>
            <a:endParaRPr lang="ru-RU" sz="2800" dirty="0"/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431836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7340335" y="4493199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ПОСАДКА ДЕРЕВЬЕВ </a:t>
            </a:r>
            <a:endParaRPr lang="ru-RU" sz="2800" dirty="0"/>
          </a:p>
        </p:txBody>
      </p:sp>
      <p:sp>
        <p:nvSpPr>
          <p:cNvPr id="8" name="Блок-схема: узел 7"/>
          <p:cNvSpPr/>
          <p:nvPr/>
        </p:nvSpPr>
        <p:spPr>
          <a:xfrm>
            <a:off x="7149655" y="460087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Блок-схема: узел 44"/>
          <p:cNvSpPr/>
          <p:nvPr/>
        </p:nvSpPr>
        <p:spPr>
          <a:xfrm>
            <a:off x="7135646" y="386365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7135646" y="3074920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Блок-схема: узел 46"/>
          <p:cNvSpPr/>
          <p:nvPr/>
        </p:nvSpPr>
        <p:spPr>
          <a:xfrm>
            <a:off x="7130884" y="2309745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Блок-схема: узел 47"/>
          <p:cNvSpPr/>
          <p:nvPr/>
        </p:nvSpPr>
        <p:spPr>
          <a:xfrm>
            <a:off x="7146610" y="154509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8" t="8311" r="7468" b="13354"/>
          <a:stretch/>
        </p:blipFill>
        <p:spPr bwMode="auto">
          <a:xfrm>
            <a:off x="569676" y="1938736"/>
            <a:ext cx="4655127" cy="241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5" t="6897" r="6899" b="13038"/>
          <a:stretch/>
        </p:blipFill>
        <p:spPr bwMode="auto">
          <a:xfrm>
            <a:off x="571624" y="4416708"/>
            <a:ext cx="4655128" cy="2328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Равно 49"/>
          <p:cNvSpPr/>
          <p:nvPr/>
        </p:nvSpPr>
        <p:spPr>
          <a:xfrm rot="5400000">
            <a:off x="609278" y="4087137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Равно 50"/>
          <p:cNvSpPr/>
          <p:nvPr/>
        </p:nvSpPr>
        <p:spPr>
          <a:xfrm rot="5400000">
            <a:off x="1070249" y="4076789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Равно 51"/>
          <p:cNvSpPr/>
          <p:nvPr/>
        </p:nvSpPr>
        <p:spPr>
          <a:xfrm rot="5400000">
            <a:off x="4315873" y="4087134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Равно 52"/>
          <p:cNvSpPr/>
          <p:nvPr/>
        </p:nvSpPr>
        <p:spPr>
          <a:xfrm rot="5400000">
            <a:off x="4758025" y="4087134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301995" y="2594634"/>
            <a:ext cx="1715159" cy="12690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6" name="Picture 8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6" t="75419" r="40482" b="14272"/>
          <a:stretch/>
        </p:blipFill>
        <p:spPr bwMode="auto">
          <a:xfrm>
            <a:off x="5399331" y="4449459"/>
            <a:ext cx="1194421" cy="152128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5996541" y="5334877"/>
            <a:ext cx="0" cy="1234932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0" y="227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вал 13"/>
          <p:cNvSpPr/>
          <p:nvPr/>
        </p:nvSpPr>
        <p:spPr>
          <a:xfrm>
            <a:off x="5795590" y="4324808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1,0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43" y="4319428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273620" y="4607667"/>
            <a:ext cx="2747657" cy="807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2019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309452" y="1409355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</a:t>
            </a: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ГАЗОННОЙ ЧАСТИ, РАЗБИВКА </a:t>
            </a: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КЛУМБ</a:t>
            </a:r>
            <a:endParaRPr lang="ru-RU" sz="2800" dirty="0"/>
          </a:p>
        </p:txBody>
      </p:sp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22418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99916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7279662" y="2160139"/>
            <a:ext cx="27476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СПОРТИВНОГО </a:t>
            </a: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</a:t>
            </a:r>
            <a:r>
              <a:rPr lang="en-US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ЗАНЯТИЙ НА СВЕЖЕМ ВОЗДУХЕ</a:t>
            </a:r>
            <a:endParaRPr lang="en-US" sz="105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endParaRPr lang="ru-RU" sz="105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276434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7362064" y="2986861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НАНЕСЕНИЕ ГРАФФИТИ</a:t>
            </a:r>
            <a:endParaRPr lang="ru-RU" sz="2800" dirty="0"/>
          </a:p>
        </p:txBody>
      </p:sp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3553077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7309452" y="3813501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ЗАМЕНА </a:t>
            </a: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ОГРАЖДЕНИЯ, ОПОР ОСВЕЩЕНИЯ</a:t>
            </a:r>
            <a:endParaRPr lang="ru-RU" sz="2800" dirty="0"/>
          </a:p>
        </p:txBody>
      </p:sp>
      <p:sp>
        <p:nvSpPr>
          <p:cNvPr id="45" name="Блок-схема: узел 44"/>
          <p:cNvSpPr/>
          <p:nvPr/>
        </p:nvSpPr>
        <p:spPr>
          <a:xfrm>
            <a:off x="7135646" y="386365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7135646" y="3074920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Блок-схема: узел 46"/>
          <p:cNvSpPr/>
          <p:nvPr/>
        </p:nvSpPr>
        <p:spPr>
          <a:xfrm>
            <a:off x="7130884" y="2309745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Блок-схема: узел 47"/>
          <p:cNvSpPr/>
          <p:nvPr/>
        </p:nvSpPr>
        <p:spPr>
          <a:xfrm>
            <a:off x="7146610" y="154509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938010" y="1645378"/>
            <a:ext cx="1715159" cy="12690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4820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r="8794" b="25780"/>
          <a:stretch/>
        </p:blipFill>
        <p:spPr bwMode="auto">
          <a:xfrm>
            <a:off x="155425" y="1000141"/>
            <a:ext cx="4610264" cy="2319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 descr="C:\Users\mvfomina\AppData\Local\Microsoft\Windows\Temporary Internet Files\Content.Outlook\P1LTRU3A\уменьшенное граффити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7" y="5825284"/>
            <a:ext cx="9974263" cy="974608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vfomina\AppData\Local\Microsoft\Windows\Temporary Internet Files\Content.Outlook\P1LTRU3A\воркаут (3)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6" r="10572" b="3068"/>
          <a:stretch/>
        </p:blipFill>
        <p:spPr bwMode="auto">
          <a:xfrm>
            <a:off x="155425" y="3427453"/>
            <a:ext cx="4610264" cy="234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Равно 49"/>
          <p:cNvSpPr/>
          <p:nvPr/>
        </p:nvSpPr>
        <p:spPr>
          <a:xfrm rot="5400000">
            <a:off x="237118" y="310446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Равно 50"/>
          <p:cNvSpPr/>
          <p:nvPr/>
        </p:nvSpPr>
        <p:spPr>
          <a:xfrm rot="5400000">
            <a:off x="657509" y="3097102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Равно 51"/>
          <p:cNvSpPr/>
          <p:nvPr/>
        </p:nvSpPr>
        <p:spPr>
          <a:xfrm rot="5400000">
            <a:off x="4254354" y="3097102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Равно 52"/>
          <p:cNvSpPr/>
          <p:nvPr/>
        </p:nvSpPr>
        <p:spPr>
          <a:xfrm rot="5400000">
            <a:off x="3825861" y="3097102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4" t="53493" r="42901" b="36216"/>
          <a:stretch/>
        </p:blipFill>
        <p:spPr bwMode="auto">
          <a:xfrm>
            <a:off x="5122962" y="4228998"/>
            <a:ext cx="1004896" cy="143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1"/>
          <p:cNvSpPr>
            <a:spLocks noChangeArrowheads="1"/>
          </p:cNvSpPr>
          <p:nvPr/>
        </p:nvSpPr>
        <p:spPr bwMode="auto">
          <a:xfrm>
            <a:off x="991485" y="307102"/>
            <a:ext cx="789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СКВЕР «НИКИТИНСКИЙ»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86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7938" y="7056438"/>
            <a:ext cx="1007268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8938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-17281" y="0"/>
            <a:ext cx="10084982" cy="10758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6397" name="Прямоугольник 1"/>
          <p:cNvSpPr>
            <a:spLocks noChangeArrowheads="1"/>
          </p:cNvSpPr>
          <p:nvPr/>
        </p:nvSpPr>
        <p:spPr bwMode="auto">
          <a:xfrm>
            <a:off x="1004424" y="307103"/>
            <a:ext cx="789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СКВЕР ИМЕНИ МАКСИМА ГОРЬКОГО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8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84138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вал 13"/>
          <p:cNvSpPr/>
          <p:nvPr/>
        </p:nvSpPr>
        <p:spPr>
          <a:xfrm>
            <a:off x="5837668" y="5378399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1,5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943" y="5334877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316620" y="5761896"/>
            <a:ext cx="2747657" cy="807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2019</a:t>
            </a:r>
            <a:endParaRPr lang="ru-RU" sz="2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52277" y="1249145"/>
            <a:ext cx="5267993" cy="493142"/>
          </a:xfrm>
          <a:prstGeom prst="rect">
            <a:avLst/>
          </a:prstGeom>
          <a:solidFill>
            <a:schemeClr val="bg1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ИНИЦИАТИВОЙ БЛАГОУСТРОЙСТВА ВЫСТУПИЛИ ЖИТЕЛИ, </a:t>
            </a:r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ГОТОВЫЕ </a:t>
            </a:r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УЧАСТВОВАТЬ В ФИНАНСИРОВАНИИ ПРОЕКТА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309452" y="1409355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ТЕРРИТОРИИ К ПРОВЕДЕНИЮ БЛАГОУСТРОЙСТВА</a:t>
            </a:r>
            <a:endParaRPr lang="ru-RU" sz="2800" dirty="0"/>
          </a:p>
        </p:txBody>
      </p:sp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22418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1999166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7309451" y="2260494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ТРОТУАРНЫХ ДОРОЖЕК ИЗ ПЛИТКИ</a:t>
            </a:r>
            <a:endParaRPr lang="ru-RU" sz="28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276434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7362064" y="2986861"/>
            <a:ext cx="27476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ДЕТСКОГО ИГРОВОГО ОБОРУДОВАНИЯ</a:t>
            </a:r>
            <a:endParaRPr lang="ru-RU" sz="2800" dirty="0"/>
          </a:p>
        </p:txBody>
      </p:sp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3553077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7309452" y="3813501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ОГРАЖДЕНИЯ</a:t>
            </a:r>
            <a:endParaRPr lang="ru-RU" sz="2800" dirty="0"/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281" y="4318361"/>
            <a:ext cx="666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7340335" y="4493199"/>
            <a:ext cx="274765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ОЗЕЛЕНЕНИЕ</a:t>
            </a:r>
            <a:endParaRPr lang="ru-RU" sz="2800" dirty="0"/>
          </a:p>
        </p:txBody>
      </p:sp>
      <p:sp>
        <p:nvSpPr>
          <p:cNvPr id="8" name="Блок-схема: узел 7"/>
          <p:cNvSpPr/>
          <p:nvPr/>
        </p:nvSpPr>
        <p:spPr>
          <a:xfrm>
            <a:off x="7149655" y="460087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Блок-схема: узел 44"/>
          <p:cNvSpPr/>
          <p:nvPr/>
        </p:nvSpPr>
        <p:spPr>
          <a:xfrm>
            <a:off x="7135646" y="386365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7135646" y="3074920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Блок-схема: узел 46"/>
          <p:cNvSpPr/>
          <p:nvPr/>
        </p:nvSpPr>
        <p:spPr>
          <a:xfrm>
            <a:off x="7130884" y="2309745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Блок-схема: узел 47"/>
          <p:cNvSpPr/>
          <p:nvPr/>
        </p:nvSpPr>
        <p:spPr>
          <a:xfrm>
            <a:off x="7146610" y="1545096"/>
            <a:ext cx="144016" cy="14401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155896" y="2440409"/>
            <a:ext cx="1715159" cy="12690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2019-2020  годы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46"/>
          <a:stretch/>
        </p:blipFill>
        <p:spPr bwMode="auto">
          <a:xfrm>
            <a:off x="552277" y="1917910"/>
            <a:ext cx="4277338" cy="2236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5" t="11819" r="11836" b="17446"/>
          <a:stretch/>
        </p:blipFill>
        <p:spPr bwMode="auto">
          <a:xfrm>
            <a:off x="552277" y="4327061"/>
            <a:ext cx="4299362" cy="2195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Равно 49"/>
          <p:cNvSpPr/>
          <p:nvPr/>
        </p:nvSpPr>
        <p:spPr>
          <a:xfrm rot="5400000">
            <a:off x="556887" y="397945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Равно 50"/>
          <p:cNvSpPr/>
          <p:nvPr/>
        </p:nvSpPr>
        <p:spPr>
          <a:xfrm rot="5400000">
            <a:off x="1070248" y="397945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Равно 52"/>
          <p:cNvSpPr/>
          <p:nvPr/>
        </p:nvSpPr>
        <p:spPr>
          <a:xfrm rot="5400000">
            <a:off x="3897869" y="397945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Равно 51"/>
          <p:cNvSpPr/>
          <p:nvPr/>
        </p:nvSpPr>
        <p:spPr>
          <a:xfrm rot="5400000">
            <a:off x="4337897" y="3985724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9" t="55000" r="13681" b="35645"/>
          <a:stretch/>
        </p:blipFill>
        <p:spPr bwMode="auto">
          <a:xfrm>
            <a:off x="4884344" y="4810782"/>
            <a:ext cx="1453963" cy="204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674688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96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0" y="705643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47663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44525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0" y="-16049"/>
            <a:ext cx="10080625" cy="107587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4" name="Скругленный прямоугольник 13"/>
          <p:cNvSpPr/>
          <p:nvPr/>
        </p:nvSpPr>
        <p:spPr>
          <a:xfrm>
            <a:off x="71438" y="77669"/>
            <a:ext cx="9937750" cy="91940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defTabSz="914400" font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ОБЩЕСТВЕННОЕ ПРОСТРАНСТВО, </a:t>
            </a:r>
          </a:p>
          <a:p>
            <a:pPr algn="ctr" defTabSz="914400" font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ПРИЛЕГАЮЩЕЕ К ВГЛТУ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80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738" y="68263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\\10.0.17.52\эко\9_ОТЧЕТЫ\Отчеты 2019\Отчет Шеиной по благоустройству\лестех\фото было\Тимирязева, 1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95"/>
          <a:stretch/>
        </p:blipFill>
        <p:spPr bwMode="auto">
          <a:xfrm>
            <a:off x="6185242" y="1255302"/>
            <a:ext cx="3740104" cy="2561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\\10.0.17.52\эко\9_ОТЧЕТЫ\Отчеты 2019\Отчет Шеиной по благоустройству\лестех\фото стало 17-19гг\IMG_209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2"/>
          <a:stretch/>
        </p:blipFill>
        <p:spPr bwMode="auto">
          <a:xfrm>
            <a:off x="6185242" y="3945011"/>
            <a:ext cx="3740104" cy="2566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\\10.0.17.52\эко\9_ОТЧЕТЫ\Отчеты 2019\Отчет Шеиной по благоустройству\лестех\фото стало 17-19гг\IMG_203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128" y="4627700"/>
            <a:ext cx="2689423" cy="1890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\\10.0.17.52\эко\9_ОТЧЕТЫ\Отчеты 2019\Отчет Шеиной по благоустройству\лестех\фото стало 17-19гг\IMG_204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446" y="1229367"/>
            <a:ext cx="2825304" cy="3327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85242" y="6208724"/>
            <a:ext cx="911225" cy="3079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94573" y="1270519"/>
            <a:ext cx="911225" cy="3079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</a:p>
        </p:txBody>
      </p:sp>
      <p:sp>
        <p:nvSpPr>
          <p:cNvPr id="27" name="Равно 26"/>
          <p:cNvSpPr/>
          <p:nvPr/>
        </p:nvSpPr>
        <p:spPr>
          <a:xfrm rot="5400000">
            <a:off x="6549635" y="358237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Равно 31"/>
          <p:cNvSpPr/>
          <p:nvPr/>
        </p:nvSpPr>
        <p:spPr>
          <a:xfrm rot="5400000">
            <a:off x="6136444" y="3582380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Равно 32"/>
          <p:cNvSpPr/>
          <p:nvPr/>
        </p:nvSpPr>
        <p:spPr>
          <a:xfrm rot="5400000">
            <a:off x="9010437" y="3582379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Равно 33"/>
          <p:cNvSpPr/>
          <p:nvPr/>
        </p:nvSpPr>
        <p:spPr>
          <a:xfrm rot="5400000">
            <a:off x="9463696" y="358237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2797187" y="5292892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1,0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53260" y="5708786"/>
            <a:ext cx="27476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2019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096" y="5228308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Скругленный прямоугольник 36"/>
          <p:cNvSpPr/>
          <p:nvPr/>
        </p:nvSpPr>
        <p:spPr>
          <a:xfrm>
            <a:off x="669507" y="1406916"/>
            <a:ext cx="2127679" cy="12690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2017 -2019 годы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2797187" y="3791423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12,6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64949" y="3984730"/>
            <a:ext cx="274765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1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2017-2019 годы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035" y="3650442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0" y="7056438"/>
            <a:ext cx="10072688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47663" y="6913563"/>
            <a:ext cx="93662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44525" y="6769100"/>
            <a:ext cx="879475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5" descr="prezentaciya-V.jpg"/>
          <p:cNvPicPr>
            <a:picLocks noChangeAspect="1"/>
          </p:cNvPicPr>
          <p:nvPr/>
        </p:nvPicPr>
        <p:blipFill rotWithShape="1">
          <a:blip r:embed="rId3">
            <a:extLst/>
          </a:blip>
          <a:srcRect t="27466" r="83478" b="18169"/>
          <a:stretch/>
        </p:blipFill>
        <p:spPr bwMode="auto">
          <a:xfrm>
            <a:off x="0" y="-16049"/>
            <a:ext cx="10080625" cy="107587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softEdge rad="31750"/>
          </a:effectLst>
          <a:extLst/>
        </p:spPr>
      </p:pic>
      <p:sp>
        <p:nvSpPr>
          <p:cNvPr id="14" name="Скругленный прямоугольник 13"/>
          <p:cNvSpPr/>
          <p:nvPr/>
        </p:nvSpPr>
        <p:spPr>
          <a:xfrm>
            <a:off x="71438" y="281980"/>
            <a:ext cx="9937750" cy="51077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defTabSz="914400" font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СКВЕР ИМЕНИ АРХИТЕКТОРА НВ ТРОИЦКОГО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80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738" y="68263"/>
            <a:ext cx="6064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85242" y="6208724"/>
            <a:ext cx="911225" cy="307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</a:p>
        </p:txBody>
      </p:sp>
      <p:sp>
        <p:nvSpPr>
          <p:cNvPr id="36" name="Овал 35"/>
          <p:cNvSpPr/>
          <p:nvPr/>
        </p:nvSpPr>
        <p:spPr>
          <a:xfrm>
            <a:off x="2797187" y="5292892"/>
            <a:ext cx="1512168" cy="144330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25,0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 РУБ</a:t>
            </a:r>
            <a:endParaRPr lang="ru-RU" sz="17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53260" y="5708786"/>
            <a:ext cx="27476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  <a:endParaRPr lang="ru-RU" sz="1800" b="1" dirty="0">
              <a:solidFill>
                <a:srgbClr val="4F81B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2017-2019 годы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096" y="5228308"/>
            <a:ext cx="13335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Скругленный прямоугольник 36"/>
          <p:cNvSpPr/>
          <p:nvPr/>
        </p:nvSpPr>
        <p:spPr>
          <a:xfrm>
            <a:off x="153260" y="2049537"/>
            <a:ext cx="2127679" cy="12690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2017 -2019 годы</a:t>
            </a:r>
            <a:endParaRPr lang="ru-RU" sz="16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66" name="Picture 2" descr="\\10.0.17.52\эко\9_ОТЧЕТЫ\Отчеты 2019\Отчет Шеиной по благоустройству\ЗАГОРОВСКОГО\1-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4" t="-16259" r="1433" b="16259"/>
          <a:stretch/>
        </p:blipFill>
        <p:spPr bwMode="auto">
          <a:xfrm>
            <a:off x="2321786" y="758825"/>
            <a:ext cx="3592794" cy="3150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\\10.0.17.52\эко\9_ОТЧЕТЫ\Отчеты 2019\Отчет Шеиной по благоустройству\ЗАГОРОВСКОГО\1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5" b="12921"/>
          <a:stretch/>
        </p:blipFill>
        <p:spPr bwMode="auto">
          <a:xfrm>
            <a:off x="5993977" y="3968354"/>
            <a:ext cx="3911353" cy="2559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\\10.0.17.52\эко\9_ОТЧЕТЫ\Отчеты 2019\Отчет Шеиной по благоустройству\ЗАГОРОВСКОГО\16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1" t="14441"/>
          <a:stretch/>
        </p:blipFill>
        <p:spPr bwMode="auto">
          <a:xfrm>
            <a:off x="5993977" y="1299862"/>
            <a:ext cx="3942186" cy="2575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Равно 33"/>
          <p:cNvSpPr/>
          <p:nvPr/>
        </p:nvSpPr>
        <p:spPr>
          <a:xfrm rot="5400000">
            <a:off x="9463696" y="358237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Равно 28"/>
          <p:cNvSpPr/>
          <p:nvPr/>
        </p:nvSpPr>
        <p:spPr>
          <a:xfrm>
            <a:off x="5724265" y="3314015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Равно 32"/>
          <p:cNvSpPr/>
          <p:nvPr/>
        </p:nvSpPr>
        <p:spPr>
          <a:xfrm rot="5400000">
            <a:off x="9010437" y="3582379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Равно 31"/>
          <p:cNvSpPr/>
          <p:nvPr/>
        </p:nvSpPr>
        <p:spPr>
          <a:xfrm rot="5400000">
            <a:off x="6136444" y="3582380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Равно 26"/>
          <p:cNvSpPr/>
          <p:nvPr/>
        </p:nvSpPr>
        <p:spPr>
          <a:xfrm rot="5400000">
            <a:off x="6549635" y="3582378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Равно 43"/>
          <p:cNvSpPr/>
          <p:nvPr/>
        </p:nvSpPr>
        <p:spPr>
          <a:xfrm>
            <a:off x="5724265" y="2880370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Равно 44"/>
          <p:cNvSpPr/>
          <p:nvPr/>
        </p:nvSpPr>
        <p:spPr>
          <a:xfrm>
            <a:off x="5750155" y="1584274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Равно 45"/>
          <p:cNvSpPr/>
          <p:nvPr/>
        </p:nvSpPr>
        <p:spPr>
          <a:xfrm>
            <a:off x="5762525" y="1149999"/>
            <a:ext cx="432048" cy="59543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6870" name="Picture 6" descr="https://proekty.er.ru/sites/default/files/2018-05/%D0%98%D0%BD%D1%84%D0%BE%D0%B3%D1%80%D0%B0%D1%84%D0%B8%D0%BA%D0%B0%20-%20%D0%93%D0%BE%D1%80%D0%BE%D0%B4%D1%81%D0%BA%D0%B0%D1%8F%20%D1%81%D1%80%D0%B5%D0%B4%D0%B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" t="19387" r="81651" b="66278"/>
          <a:stretch/>
        </p:blipFill>
        <p:spPr bwMode="auto">
          <a:xfrm>
            <a:off x="4306694" y="5096478"/>
            <a:ext cx="1579703" cy="14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4" t="53493" r="29829" b="36216"/>
          <a:stretch/>
        </p:blipFill>
        <p:spPr bwMode="auto">
          <a:xfrm>
            <a:off x="4053977" y="4154960"/>
            <a:ext cx="1660949" cy="67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4" t="53493" r="29829" b="36216"/>
          <a:stretch/>
        </p:blipFill>
        <p:spPr bwMode="auto">
          <a:xfrm>
            <a:off x="2332296" y="4154960"/>
            <a:ext cx="1660949" cy="67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4" t="53493" r="29829" b="36216"/>
          <a:stretch/>
        </p:blipFill>
        <p:spPr bwMode="auto">
          <a:xfrm>
            <a:off x="619990" y="4154959"/>
            <a:ext cx="1660949" cy="67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557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51000">
              <a:schemeClr val="accent1">
                <a:tint val="50000"/>
                <a:satMod val="300000"/>
              </a:schemeClr>
            </a:gs>
            <a:gs pos="7000">
              <a:schemeClr val="accent1">
                <a:tint val="37000"/>
                <a:satMod val="300000"/>
                <a:lumMod val="41000"/>
                <a:lumOff val="59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0"/>
          <a:tileRect/>
        </a:gradFill>
        <a:effectLst>
          <a:outerShdw blurRad="965200" dist="20000" dir="5400000" sx="79000" sy="79000" rotWithShape="0">
            <a:srgbClr val="000000">
              <a:alpha val="11000"/>
            </a:srgbClr>
          </a:outerShdw>
          <a:reflection blurRad="6350" stA="52000" endA="300" endPos="35000" dir="5400000" sy="-100000" algn="bl" rotWithShape="0"/>
          <a:softEdge rad="12700"/>
        </a:effectLst>
      </a:spPr>
      <a:bodyPr rtlCol="0" anchor="ctr"/>
      <a:lstStyle>
        <a:defPPr algn="ctr">
          <a:defRPr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14797</TotalTime>
  <Words>963</Words>
  <Application>Microsoft Office PowerPoint</Application>
  <PresentationFormat>Произвольный</PresentationFormat>
  <Paragraphs>386</Paragraphs>
  <Slides>21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о правилах предоставления вопринформации на совещания у главы городского округа г. Воронеж</dc:title>
  <dc:creator>Демидов А.Г</dc:creator>
  <cp:lastModifiedBy>Фирсова М.Н.</cp:lastModifiedBy>
  <cp:revision>846</cp:revision>
  <cp:lastPrinted>2019-07-10T12:23:53Z</cp:lastPrinted>
  <dcterms:created xsi:type="dcterms:W3CDTF">2015-04-02T05:36:23Z</dcterms:created>
  <dcterms:modified xsi:type="dcterms:W3CDTF">2019-07-12T07:06:39Z</dcterms:modified>
</cp:coreProperties>
</file>