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28"/>
  </p:notesMasterIdLst>
  <p:sldIdLst>
    <p:sldId id="370" r:id="rId2"/>
    <p:sldId id="369" r:id="rId3"/>
    <p:sldId id="374" r:id="rId4"/>
    <p:sldId id="377" r:id="rId5"/>
    <p:sldId id="376" r:id="rId6"/>
    <p:sldId id="379" r:id="rId7"/>
    <p:sldId id="381" r:id="rId8"/>
    <p:sldId id="393" r:id="rId9"/>
    <p:sldId id="395" r:id="rId10"/>
    <p:sldId id="382" r:id="rId11"/>
    <p:sldId id="384" r:id="rId12"/>
    <p:sldId id="387" r:id="rId13"/>
    <p:sldId id="386" r:id="rId14"/>
    <p:sldId id="388" r:id="rId15"/>
    <p:sldId id="389" r:id="rId16"/>
    <p:sldId id="391" r:id="rId17"/>
    <p:sldId id="390" r:id="rId18"/>
    <p:sldId id="392" r:id="rId19"/>
    <p:sldId id="399" r:id="rId20"/>
    <p:sldId id="396" r:id="rId21"/>
    <p:sldId id="397" r:id="rId22"/>
    <p:sldId id="398" r:id="rId23"/>
    <p:sldId id="400" r:id="rId24"/>
    <p:sldId id="403" r:id="rId25"/>
    <p:sldId id="405" r:id="rId26"/>
    <p:sldId id="277" r:id="rId27"/>
  </p:sldIdLst>
  <p:sldSz cx="10080625" cy="7200900"/>
  <p:notesSz cx="6797675" cy="9928225"/>
  <p:defaultTextStyle>
    <a:defPPr>
      <a:defRPr lang="ru-RU"/>
    </a:defPPr>
    <a:lvl1pPr marL="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43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87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30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574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17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861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004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148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0000CC"/>
    <a:srgbClr val="008080"/>
    <a:srgbClr val="6600CC"/>
    <a:srgbClr val="CC33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28" autoAdjust="0"/>
  </p:normalViewPr>
  <p:slideViewPr>
    <p:cSldViewPr>
      <p:cViewPr>
        <p:scale>
          <a:sx n="80" d="100"/>
          <a:sy n="80" d="100"/>
        </p:scale>
        <p:origin x="-630" y="-504"/>
      </p:cViewPr>
      <p:guideLst>
        <p:guide orient="horz" pos="2268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yungalkina\Desktop\&#1044;&#1086;&#1082;&#1083;&#1072;&#1076;\&#1050;&#1085;&#1080;&#1075;&#1072;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yungalkina\Desktop\&#1044;&#1086;&#1082;&#1083;&#1072;&#1076;\&#1050;&#1085;&#1080;&#1075;&#1072;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Лист1!$D$1</c:f>
              <c:strCache>
                <c:ptCount val="1"/>
                <c:pt idx="0">
                  <c:v>Оборот розничной торговли, млрд руб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Лист1!$B$1:$B$3</c:f>
              <c:strCache>
                <c:ptCount val="3"/>
                <c:pt idx="0">
                  <c:v>01.07.2018</c:v>
                </c:pt>
                <c:pt idx="1">
                  <c:v>01.07.2019</c:v>
                </c:pt>
                <c:pt idx="2">
                  <c:v>План-2019</c:v>
                </c:pt>
              </c:strCache>
            </c:strRef>
          </c:cat>
          <c:val>
            <c:numRef>
              <c:f>Лист1!$A$1:$A$3</c:f>
              <c:numCache>
                <c:formatCode>General</c:formatCode>
                <c:ptCount val="3"/>
                <c:pt idx="0">
                  <c:v>161.6</c:v>
                </c:pt>
                <c:pt idx="1">
                  <c:v>175.3</c:v>
                </c:pt>
                <c:pt idx="2">
                  <c:v>368.6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6666368"/>
        <c:axId val="7281408"/>
      </c:barChart>
      <c:catAx>
        <c:axId val="7666636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7281408"/>
        <c:crosses val="autoZero"/>
        <c:auto val="1"/>
        <c:lblAlgn val="ctr"/>
        <c:lblOffset val="100"/>
        <c:noMultiLvlLbl val="0"/>
      </c:catAx>
      <c:valAx>
        <c:axId val="72814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66663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Лист1!$C$12</c:f>
              <c:strCache>
                <c:ptCount val="1"/>
                <c:pt idx="0">
                  <c:v>Малые предприятия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3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Лист1!$A$10:$B$10</c:f>
              <c:numCache>
                <c:formatCode>m/d/yyyy</c:formatCode>
                <c:ptCount val="2"/>
                <c:pt idx="0">
                  <c:v>43282</c:v>
                </c:pt>
                <c:pt idx="1">
                  <c:v>43647</c:v>
                </c:pt>
              </c:numCache>
            </c:numRef>
          </c:cat>
          <c:val>
            <c:numRef>
              <c:f>Лист1!$A$12:$B$12</c:f>
              <c:numCache>
                <c:formatCode>General</c:formatCode>
                <c:ptCount val="2"/>
                <c:pt idx="0">
                  <c:v>2782</c:v>
                </c:pt>
                <c:pt idx="1">
                  <c:v>2744</c:v>
                </c:pt>
              </c:numCache>
            </c:numRef>
          </c:val>
        </c:ser>
        <c:ser>
          <c:idx val="1"/>
          <c:order val="1"/>
          <c:tx>
            <c:strRef>
              <c:f>Лист1!$C$13</c:f>
              <c:strCache>
                <c:ptCount val="1"/>
                <c:pt idx="0">
                  <c:v>Средние предприятия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0555555555555556"/>
                  <c:y val="-5.0925925925925923E-2"/>
                </c:manualLayout>
              </c:layout>
              <c:spPr/>
              <c:txPr>
                <a:bodyPr/>
                <a:lstStyle/>
                <a:p>
                  <a:pPr>
                    <a:defRPr sz="1300" b="1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1388888888888879"/>
                  <c:y val="-4.1666666666666664E-2"/>
                </c:manualLayout>
              </c:layout>
              <c:spPr/>
              <c:txPr>
                <a:bodyPr/>
                <a:lstStyle/>
                <a:p>
                  <a:pPr algn="ctr" rtl="0">
                    <a:defRPr lang="en-US" sz="1300" b="1" i="0" u="none" strike="noStrike" kern="1200" baseline="0">
                      <a:solidFill>
                        <a:srgbClr val="FF000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3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Лист1!$A$10:$B$10</c:f>
              <c:numCache>
                <c:formatCode>m/d/yyyy</c:formatCode>
                <c:ptCount val="2"/>
                <c:pt idx="0">
                  <c:v>43282</c:v>
                </c:pt>
                <c:pt idx="1">
                  <c:v>43647</c:v>
                </c:pt>
              </c:numCache>
            </c:numRef>
          </c:cat>
          <c:val>
            <c:numRef>
              <c:f>Лист1!$A$13:$B$13</c:f>
              <c:numCache>
                <c:formatCode>General</c:formatCode>
                <c:ptCount val="2"/>
                <c:pt idx="0">
                  <c:v>177</c:v>
                </c:pt>
                <c:pt idx="1">
                  <c:v>176</c:v>
                </c:pt>
              </c:numCache>
            </c:numRef>
          </c:val>
        </c:ser>
        <c:ser>
          <c:idx val="2"/>
          <c:order val="2"/>
          <c:tx>
            <c:strRef>
              <c:f>Лист1!$C$14</c:f>
              <c:strCache>
                <c:ptCount val="1"/>
                <c:pt idx="0">
                  <c:v>Микропредприятия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3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Лист1!$A$10:$B$10</c:f>
              <c:numCache>
                <c:formatCode>m/d/yyyy</c:formatCode>
                <c:ptCount val="2"/>
                <c:pt idx="0">
                  <c:v>43282</c:v>
                </c:pt>
                <c:pt idx="1">
                  <c:v>43647</c:v>
                </c:pt>
              </c:numCache>
            </c:numRef>
          </c:cat>
          <c:val>
            <c:numRef>
              <c:f>Лист1!$A$14:$B$14</c:f>
              <c:numCache>
                <c:formatCode>General</c:formatCode>
                <c:ptCount val="2"/>
                <c:pt idx="0">
                  <c:v>26997</c:v>
                </c:pt>
                <c:pt idx="1">
                  <c:v>28630</c:v>
                </c:pt>
              </c:numCache>
            </c:numRef>
          </c:val>
        </c:ser>
        <c:ser>
          <c:idx val="3"/>
          <c:order val="3"/>
          <c:tx>
            <c:strRef>
              <c:f>Лист1!$C$15</c:f>
              <c:strCache>
                <c:ptCount val="1"/>
                <c:pt idx="0">
                  <c:v>ИП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3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Лист1!$A$10:$B$10</c:f>
              <c:numCache>
                <c:formatCode>m/d/yyyy</c:formatCode>
                <c:ptCount val="2"/>
                <c:pt idx="0">
                  <c:v>43282</c:v>
                </c:pt>
                <c:pt idx="1">
                  <c:v>43647</c:v>
                </c:pt>
              </c:numCache>
            </c:numRef>
          </c:cat>
          <c:val>
            <c:numRef>
              <c:f>Лист1!$A$15:$B$15</c:f>
              <c:numCache>
                <c:formatCode>General</c:formatCode>
                <c:ptCount val="2"/>
                <c:pt idx="0">
                  <c:v>29407</c:v>
                </c:pt>
                <c:pt idx="1">
                  <c:v>29935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76667904"/>
        <c:axId val="7309568"/>
      </c:barChart>
      <c:dateAx>
        <c:axId val="76667904"/>
        <c:scaling>
          <c:orientation val="minMax"/>
          <c:max val="43647"/>
          <c:min val="43282"/>
        </c:scaling>
        <c:delete val="1"/>
        <c:axPos val="b"/>
        <c:numFmt formatCode="m/d/yyyy" sourceLinked="1"/>
        <c:majorTickMark val="out"/>
        <c:minorTickMark val="none"/>
        <c:tickLblPos val="nextTo"/>
        <c:crossAx val="7309568"/>
        <c:crosses val="autoZero"/>
        <c:auto val="1"/>
        <c:lblOffset val="100"/>
        <c:baseTimeUnit val="years"/>
      </c:dateAx>
      <c:valAx>
        <c:axId val="730956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76667904"/>
        <c:crossesAt val="43282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sz="1250" b="1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205818022747156E-2"/>
          <c:y val="7.407407407407407E-2"/>
          <c:w val="0.88501640419947503"/>
          <c:h val="0.82153543307086618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Лист1!$B$19:$B$21</c:f>
              <c:strCache>
                <c:ptCount val="3"/>
                <c:pt idx="0">
                  <c:v>01.07.2018</c:v>
                </c:pt>
                <c:pt idx="1">
                  <c:v>01.07.2019</c:v>
                </c:pt>
                <c:pt idx="2">
                  <c:v>План-2019</c:v>
                </c:pt>
              </c:strCache>
            </c:strRef>
          </c:cat>
          <c:val>
            <c:numRef>
              <c:f>Лист1!$A$19:$A$21</c:f>
              <c:numCache>
                <c:formatCode>General</c:formatCode>
                <c:ptCount val="3"/>
                <c:pt idx="0">
                  <c:v>36.130000000000003</c:v>
                </c:pt>
                <c:pt idx="1">
                  <c:v>58.36</c:v>
                </c:pt>
                <c:pt idx="2">
                  <c:v>114.9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869504"/>
        <c:axId val="7334144"/>
      </c:barChart>
      <c:catAx>
        <c:axId val="788695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7334144"/>
        <c:crosses val="autoZero"/>
        <c:auto val="1"/>
        <c:lblAlgn val="ctr"/>
        <c:lblOffset val="100"/>
        <c:noMultiLvlLbl val="0"/>
      </c:catAx>
      <c:valAx>
        <c:axId val="7334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78869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 algn="ctr">
                  <a:defRPr lang="ru-RU" sz="1200" b="1" i="0" u="none" strike="noStrike" kern="1200" baseline="0">
                    <a:solidFill>
                      <a:prstClr val="black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Лист1!$B$25:$B$27</c:f>
              <c:strCache>
                <c:ptCount val="3"/>
                <c:pt idx="0">
                  <c:v>01.07.2018</c:v>
                </c:pt>
                <c:pt idx="1">
                  <c:v>01.07.2019</c:v>
                </c:pt>
                <c:pt idx="2">
                  <c:v>План-2019</c:v>
                </c:pt>
              </c:strCache>
            </c:strRef>
          </c:cat>
          <c:val>
            <c:numRef>
              <c:f>Лист1!$A$25:$A$27</c:f>
              <c:numCache>
                <c:formatCode>General</c:formatCode>
                <c:ptCount val="3"/>
                <c:pt idx="0">
                  <c:v>191</c:v>
                </c:pt>
                <c:pt idx="1">
                  <c:v>231</c:v>
                </c:pt>
                <c:pt idx="2">
                  <c:v>400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927360"/>
        <c:axId val="7337024"/>
      </c:barChart>
      <c:catAx>
        <c:axId val="789273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 algn="ctr">
              <a:defRPr lang="ru-RU" sz="1200" b="1" i="0" u="none" strike="noStrike" kern="1200" baseline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337024"/>
        <c:crosses val="autoZero"/>
        <c:auto val="1"/>
        <c:lblAlgn val="ctr"/>
        <c:lblOffset val="100"/>
        <c:noMultiLvlLbl val="0"/>
      </c:catAx>
      <c:valAx>
        <c:axId val="7337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>
              <a:defRPr lang="ru-RU" sz="10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927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hPercent val="60"/>
      <c:rotY val="20"/>
      <c:depthPercent val="5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6868460564066815"/>
          <c:y val="0.29998245344099927"/>
          <c:w val="0.73124188700892212"/>
          <c:h val="0.5776086949812873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explosion val="19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134 (46%)</a:t>
                    </a:r>
                    <a:endParaRPr lang="en-US" dirty="0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69 (23%)</a:t>
                    </a:r>
                    <a:endParaRPr lang="en-US" dirty="0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40 (14%)</a:t>
                    </a:r>
                    <a:endParaRPr lang="en-US" dirty="0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31 (11%)</a:t>
                    </a:r>
                    <a:endParaRPr lang="en-US" dirty="0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4.4017489354878085E-2"/>
                  <c:y val="7.6912563909373288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19 (6%)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1. Несоответствие архитектурному решению</c:v>
                </c:pt>
                <c:pt idx="1">
                  <c:v>2. Нарушение группы реализуемых товаров</c:v>
                </c:pt>
                <c:pt idx="2">
                  <c:v>3. Увеличение площади НТО</c:v>
                </c:pt>
                <c:pt idx="3">
                  <c:v>4. Изменение типа объекта</c:v>
                </c:pt>
                <c:pt idx="4">
                  <c:v>5. Незаконное размещение холодильного оборудования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0.62</c:v>
                </c:pt>
                <c:pt idx="1">
                  <c:v>0.14000000000000001</c:v>
                </c:pt>
                <c:pt idx="2">
                  <c:v>0.11</c:v>
                </c:pt>
                <c:pt idx="3">
                  <c:v>7.0000000000000007E-2</c:v>
                </c:pt>
                <c:pt idx="4">
                  <c:v>0.06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4.1796614145147043E-2"/>
          <c:y val="0.13717617671060214"/>
          <c:w val="0.39542279703620026"/>
          <c:h val="0.8141856875627963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84001D-E8BE-4FD1-9F25-D77DB448B8A3}" type="doc">
      <dgm:prSet loTypeId="urn:microsoft.com/office/officeart/2005/8/layout/chevron1" loCatId="process" qsTypeId="urn:microsoft.com/office/officeart/2005/8/quickstyle/simple1" qsCatId="simple" csTypeId="urn:microsoft.com/office/officeart/2005/8/colors/accent3_5" csCatId="accent3" phldr="1"/>
      <dgm:spPr/>
    </dgm:pt>
    <dgm:pt modelId="{6F63C44E-CE1B-42E1-A1BE-E99A55B18DE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01.07.2018</a:t>
          </a:r>
          <a:endParaRPr lang="ru-RU" sz="2000" b="1" baseline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0A8C69-5519-4BBE-8ABA-026A6A519F5B}" type="parTrans" cxnId="{B031A51F-FCE4-4BB8-B9CC-D79C77FE779D}">
      <dgm:prSet/>
      <dgm:spPr/>
      <dgm:t>
        <a:bodyPr/>
        <a:lstStyle/>
        <a:p>
          <a:endParaRPr lang="ru-RU" sz="1000" b="1"/>
        </a:p>
      </dgm:t>
    </dgm:pt>
    <dgm:pt modelId="{7544C149-28A1-4ACB-A303-3580CAE92D3C}" type="sibTrans" cxnId="{B031A51F-FCE4-4BB8-B9CC-D79C77FE779D}">
      <dgm:prSet/>
      <dgm:spPr/>
      <dgm:t>
        <a:bodyPr/>
        <a:lstStyle/>
        <a:p>
          <a:endParaRPr lang="ru-RU" sz="1000" b="1"/>
        </a:p>
      </dgm:t>
    </dgm:pt>
    <dgm:pt modelId="{1F67734A-CF3E-4F54-9EE8-2EBF6A42B1CF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01.07.2019</a:t>
          </a:r>
          <a:endParaRPr lang="ru-RU" sz="2000" b="1" baseline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E190B0-95BA-40A8-8581-93A0FAF9827C}" type="parTrans" cxnId="{D3BDF0EC-DCAE-4C18-9213-AEF2F3208C05}">
      <dgm:prSet/>
      <dgm:spPr/>
      <dgm:t>
        <a:bodyPr/>
        <a:lstStyle/>
        <a:p>
          <a:endParaRPr lang="ru-RU" sz="1000" b="1"/>
        </a:p>
      </dgm:t>
    </dgm:pt>
    <dgm:pt modelId="{12EB6FF7-1D82-4AB9-8079-F3865E0A38F5}" type="sibTrans" cxnId="{D3BDF0EC-DCAE-4C18-9213-AEF2F3208C05}">
      <dgm:prSet/>
      <dgm:spPr/>
      <dgm:t>
        <a:bodyPr/>
        <a:lstStyle/>
        <a:p>
          <a:endParaRPr lang="ru-RU" sz="1000" b="1"/>
        </a:p>
      </dgm:t>
    </dgm:pt>
    <dgm:pt modelId="{E9E1A765-D44F-49D6-8A47-6AF8AC698EC4}">
      <dgm:prSet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ПЛАН 2019</a:t>
          </a:r>
          <a:endParaRPr lang="ru-RU" sz="2000" b="1" baseline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33FD94-A533-46A0-96A4-F47AA515C4B0}" type="parTrans" cxnId="{F9079378-8964-4E9F-8B63-CDE569C9458F}">
      <dgm:prSet/>
      <dgm:spPr/>
      <dgm:t>
        <a:bodyPr/>
        <a:lstStyle/>
        <a:p>
          <a:endParaRPr lang="ru-RU" sz="1000" b="1"/>
        </a:p>
      </dgm:t>
    </dgm:pt>
    <dgm:pt modelId="{8AAB95B2-8669-4695-8A67-292C95C68BE1}" type="sibTrans" cxnId="{F9079378-8964-4E9F-8B63-CDE569C9458F}">
      <dgm:prSet/>
      <dgm:spPr/>
      <dgm:t>
        <a:bodyPr/>
        <a:lstStyle/>
        <a:p>
          <a:endParaRPr lang="ru-RU" sz="1000" b="1"/>
        </a:p>
      </dgm:t>
    </dgm:pt>
    <dgm:pt modelId="{1DC9F980-641C-47EB-A783-FC0C7CCE339D}" type="pres">
      <dgm:prSet presAssocID="{6784001D-E8BE-4FD1-9F25-D77DB448B8A3}" presName="Name0" presStyleCnt="0">
        <dgm:presLayoutVars>
          <dgm:dir/>
          <dgm:animLvl val="lvl"/>
          <dgm:resizeHandles val="exact"/>
        </dgm:presLayoutVars>
      </dgm:prSet>
      <dgm:spPr/>
    </dgm:pt>
    <dgm:pt modelId="{6F40E6D4-8B68-4F25-A244-A59477C9D18A}" type="pres">
      <dgm:prSet presAssocID="{6F63C44E-CE1B-42E1-A1BE-E99A55B18DE9}" presName="parTxOnly" presStyleLbl="node1" presStyleIdx="0" presStyleCnt="3" custLinFactNeighborY="-150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0F0AB-CB82-47DD-B41C-8D921F693772}" type="pres">
      <dgm:prSet presAssocID="{7544C149-28A1-4ACB-A303-3580CAE92D3C}" presName="parTxOnlySpace" presStyleCnt="0"/>
      <dgm:spPr/>
    </dgm:pt>
    <dgm:pt modelId="{BD4899AC-B795-4DC9-A44F-81E7068E42CE}" type="pres">
      <dgm:prSet presAssocID="{1F67734A-CF3E-4F54-9EE8-2EBF6A42B1C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76CA01-5BFB-4953-B7A8-30BFD8BCBB3B}" type="pres">
      <dgm:prSet presAssocID="{12EB6FF7-1D82-4AB9-8079-F3865E0A38F5}" presName="parTxOnlySpace" presStyleCnt="0"/>
      <dgm:spPr/>
    </dgm:pt>
    <dgm:pt modelId="{5DE5FE94-EFD6-46C3-8B73-A3EAAF3B3F59}" type="pres">
      <dgm:prSet presAssocID="{E9E1A765-D44F-49D6-8A47-6AF8AC698EC4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0D428E-BB18-49A1-819F-0C56D850B9D0}" type="presOf" srcId="{6F63C44E-CE1B-42E1-A1BE-E99A55B18DE9}" destId="{6F40E6D4-8B68-4F25-A244-A59477C9D18A}" srcOrd="0" destOrd="0" presId="urn:microsoft.com/office/officeart/2005/8/layout/chevron1"/>
    <dgm:cxn modelId="{D3BDF0EC-DCAE-4C18-9213-AEF2F3208C05}" srcId="{6784001D-E8BE-4FD1-9F25-D77DB448B8A3}" destId="{1F67734A-CF3E-4F54-9EE8-2EBF6A42B1CF}" srcOrd="1" destOrd="0" parTransId="{E8E190B0-95BA-40A8-8581-93A0FAF9827C}" sibTransId="{12EB6FF7-1D82-4AB9-8079-F3865E0A38F5}"/>
    <dgm:cxn modelId="{B031A51F-FCE4-4BB8-B9CC-D79C77FE779D}" srcId="{6784001D-E8BE-4FD1-9F25-D77DB448B8A3}" destId="{6F63C44E-CE1B-42E1-A1BE-E99A55B18DE9}" srcOrd="0" destOrd="0" parTransId="{BB0A8C69-5519-4BBE-8ABA-026A6A519F5B}" sibTransId="{7544C149-28A1-4ACB-A303-3580CAE92D3C}"/>
    <dgm:cxn modelId="{9D2E580F-11BA-48B9-A1E3-C1EC6C3EC354}" type="presOf" srcId="{6784001D-E8BE-4FD1-9F25-D77DB448B8A3}" destId="{1DC9F980-641C-47EB-A783-FC0C7CCE339D}" srcOrd="0" destOrd="0" presId="urn:microsoft.com/office/officeart/2005/8/layout/chevron1"/>
    <dgm:cxn modelId="{4285CD6C-78F8-409B-A862-952CAEC845A5}" type="presOf" srcId="{E9E1A765-D44F-49D6-8A47-6AF8AC698EC4}" destId="{5DE5FE94-EFD6-46C3-8B73-A3EAAF3B3F59}" srcOrd="0" destOrd="0" presId="urn:microsoft.com/office/officeart/2005/8/layout/chevron1"/>
    <dgm:cxn modelId="{F9079378-8964-4E9F-8B63-CDE569C9458F}" srcId="{6784001D-E8BE-4FD1-9F25-D77DB448B8A3}" destId="{E9E1A765-D44F-49D6-8A47-6AF8AC698EC4}" srcOrd="2" destOrd="0" parTransId="{F733FD94-A533-46A0-96A4-F47AA515C4B0}" sibTransId="{8AAB95B2-8669-4695-8A67-292C95C68BE1}"/>
    <dgm:cxn modelId="{35430F73-684A-4FAC-87E8-4BFC79C818E2}" type="presOf" srcId="{1F67734A-CF3E-4F54-9EE8-2EBF6A42B1CF}" destId="{BD4899AC-B795-4DC9-A44F-81E7068E42CE}" srcOrd="0" destOrd="0" presId="urn:microsoft.com/office/officeart/2005/8/layout/chevron1"/>
    <dgm:cxn modelId="{6BA867C9-BF23-4681-86BA-16996FDB199F}" type="presParOf" srcId="{1DC9F980-641C-47EB-A783-FC0C7CCE339D}" destId="{6F40E6D4-8B68-4F25-A244-A59477C9D18A}" srcOrd="0" destOrd="0" presId="urn:microsoft.com/office/officeart/2005/8/layout/chevron1"/>
    <dgm:cxn modelId="{B3497914-F7CA-4D0A-AC11-6670484995A9}" type="presParOf" srcId="{1DC9F980-641C-47EB-A783-FC0C7CCE339D}" destId="{ECD0F0AB-CB82-47DD-B41C-8D921F693772}" srcOrd="1" destOrd="0" presId="urn:microsoft.com/office/officeart/2005/8/layout/chevron1"/>
    <dgm:cxn modelId="{439E18D2-1283-4A51-8287-11784B739ADF}" type="presParOf" srcId="{1DC9F980-641C-47EB-A783-FC0C7CCE339D}" destId="{BD4899AC-B795-4DC9-A44F-81E7068E42CE}" srcOrd="2" destOrd="0" presId="urn:microsoft.com/office/officeart/2005/8/layout/chevron1"/>
    <dgm:cxn modelId="{05929813-6970-4CCB-9B71-BA162A5D3E30}" type="presParOf" srcId="{1DC9F980-641C-47EB-A783-FC0C7CCE339D}" destId="{1B76CA01-5BFB-4953-B7A8-30BFD8BCBB3B}" srcOrd="3" destOrd="0" presId="urn:microsoft.com/office/officeart/2005/8/layout/chevron1"/>
    <dgm:cxn modelId="{0E3934CF-E4E5-4E07-BACA-8A3DD4ABFA65}" type="presParOf" srcId="{1DC9F980-641C-47EB-A783-FC0C7CCE339D}" destId="{5DE5FE94-EFD6-46C3-8B73-A3EAAF3B3F59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6D6481-8157-4671-9659-A57948378892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08B0F0FF-67AB-428A-BBC8-FE257336354A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smtClean="0">
              <a:latin typeface="Arial" panose="020B0604020202020204" pitchFamily="34" charset="0"/>
              <a:cs typeface="Arial" panose="020B0604020202020204" pitchFamily="34" charset="0"/>
            </a:rPr>
            <a:t>БЫЛО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2FDAE3-A0AF-4673-A30A-67879B2ADE6C}" type="parTrans" cxnId="{EFE4B508-FFA4-4A90-8D66-E56E9CCC28BE}">
      <dgm:prSet/>
      <dgm:spPr/>
      <dgm:t>
        <a:bodyPr/>
        <a:lstStyle/>
        <a:p>
          <a:endParaRPr lang="ru-RU" sz="1800" b="1">
            <a:solidFill>
              <a:schemeClr val="accent4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A6C520-A55B-4C63-A994-432D8D3A4EA3}" type="sibTrans" cxnId="{EFE4B508-FFA4-4A90-8D66-E56E9CCC28BE}">
      <dgm:prSet/>
      <dgm:spPr/>
      <dgm:t>
        <a:bodyPr/>
        <a:lstStyle/>
        <a:p>
          <a:endParaRPr lang="ru-RU" sz="1800" b="1">
            <a:solidFill>
              <a:schemeClr val="accent4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27CDC23-C143-45E8-AA8B-1E64920AA70A}">
      <dgm:prSet phldrT="[Текст]" custT="1"/>
      <dgm:spPr/>
      <dgm:t>
        <a:bodyPr/>
        <a:lstStyle/>
        <a:p>
          <a:r>
            <a:rPr lang="ru-RU" sz="1800" b="1" smtClean="0">
              <a:latin typeface="Arial" panose="020B0604020202020204" pitchFamily="34" charset="0"/>
              <a:cs typeface="Arial" panose="020B0604020202020204" pitchFamily="34" charset="0"/>
            </a:rPr>
            <a:t>УЛ. МОИСЕЕВА, 2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4BF12E8-115E-43D1-9221-0CD883DD23C6}" type="parTrans" cxnId="{B88C3CFE-0EC7-4F34-B6F2-A99586170208}">
      <dgm:prSet/>
      <dgm:spPr/>
      <dgm:t>
        <a:bodyPr/>
        <a:lstStyle/>
        <a:p>
          <a:endParaRPr lang="ru-RU" sz="1800" b="1">
            <a:solidFill>
              <a:schemeClr val="accent4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C1EB82-0069-4572-8D13-AA8697270940}" type="sibTrans" cxnId="{B88C3CFE-0EC7-4F34-B6F2-A99586170208}">
      <dgm:prSet/>
      <dgm:spPr/>
      <dgm:t>
        <a:bodyPr/>
        <a:lstStyle/>
        <a:p>
          <a:endParaRPr lang="ru-RU" sz="1800" b="1">
            <a:solidFill>
              <a:schemeClr val="accent4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81A2BCA-5868-4795-BAF2-2AFE451230A6}">
      <dgm:prSet phldrT="[Текст]" custT="1"/>
      <dgm:spPr/>
      <dgm:t>
        <a:bodyPr/>
        <a:lstStyle/>
        <a:p>
          <a:r>
            <a:rPr lang="ru-RU" sz="1800" b="1" smtClean="0">
              <a:latin typeface="Arial" panose="020B0604020202020204" pitchFamily="34" charset="0"/>
              <a:cs typeface="Arial" panose="020B0604020202020204" pitchFamily="34" charset="0"/>
            </a:rPr>
            <a:t>В ПРОЕКТЕ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2889F3-401D-4690-AA98-6A306313F778}" type="parTrans" cxnId="{ACF07DC8-0688-451B-8C4E-16BDC0983981}">
      <dgm:prSet/>
      <dgm:spPr/>
      <dgm:t>
        <a:bodyPr/>
        <a:lstStyle/>
        <a:p>
          <a:endParaRPr lang="ru-RU" sz="1800" b="1">
            <a:solidFill>
              <a:schemeClr val="accent4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C3C1CD-66D4-4A01-B6F7-CA3601172BEF}" type="sibTrans" cxnId="{ACF07DC8-0688-451B-8C4E-16BDC0983981}">
      <dgm:prSet/>
      <dgm:spPr/>
      <dgm:t>
        <a:bodyPr/>
        <a:lstStyle/>
        <a:p>
          <a:endParaRPr lang="ru-RU" sz="1800" b="1">
            <a:solidFill>
              <a:schemeClr val="accent4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EAEE48-CE66-4362-838D-E2AA819F8140}" type="pres">
      <dgm:prSet presAssocID="{576D6481-8157-4671-9659-A57948378892}" presName="Name0" presStyleCnt="0">
        <dgm:presLayoutVars>
          <dgm:dir/>
          <dgm:resizeHandles val="exact"/>
        </dgm:presLayoutVars>
      </dgm:prSet>
      <dgm:spPr/>
    </dgm:pt>
    <dgm:pt modelId="{0EB6006E-3EAE-4647-8750-938745FFEDCF}" type="pres">
      <dgm:prSet presAssocID="{08B0F0FF-67AB-428A-BBC8-FE257336354A}" presName="parTxOnly" presStyleLbl="node1" presStyleIdx="0" presStyleCnt="3" custLinFactNeighborX="-406" custLinFactNeighborY="-13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E61E2A-A0D8-40FA-B2D3-A7656940C344}" type="pres">
      <dgm:prSet presAssocID="{17A6C520-A55B-4C63-A994-432D8D3A4EA3}" presName="parSpace" presStyleCnt="0"/>
      <dgm:spPr/>
    </dgm:pt>
    <dgm:pt modelId="{92CFA76C-D524-4C17-B891-E87F64510393}" type="pres">
      <dgm:prSet presAssocID="{227CDC23-C143-45E8-AA8B-1E64920AA70A}" presName="parTxOnly" presStyleLbl="node1" presStyleIdx="1" presStyleCnt="3" custScaleX="114001" custLinFactNeighborX="-16484" custLinFactNeighborY="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A1B600-2EEF-49FA-BC9D-8BC713168BD5}" type="pres">
      <dgm:prSet presAssocID="{B7C1EB82-0069-4572-8D13-AA8697270940}" presName="parSpace" presStyleCnt="0"/>
      <dgm:spPr/>
    </dgm:pt>
    <dgm:pt modelId="{19FEC2F8-7353-4DCB-BEFF-C63A9829FC24}" type="pres">
      <dgm:prSet presAssocID="{881A2BCA-5868-4795-BAF2-2AFE451230A6}" presName="parTxOnly" presStyleLbl="node1" presStyleIdx="2" presStyleCnt="3" custLinFactNeighborX="14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8C3CFE-0EC7-4F34-B6F2-A99586170208}" srcId="{576D6481-8157-4671-9659-A57948378892}" destId="{227CDC23-C143-45E8-AA8B-1E64920AA70A}" srcOrd="1" destOrd="0" parTransId="{E4BF12E8-115E-43D1-9221-0CD883DD23C6}" sibTransId="{B7C1EB82-0069-4572-8D13-AA8697270940}"/>
    <dgm:cxn modelId="{A4D20F9F-0BDF-4235-A442-7A2EB0ABA90F}" type="presOf" srcId="{576D6481-8157-4671-9659-A57948378892}" destId="{20EAEE48-CE66-4362-838D-E2AA819F8140}" srcOrd="0" destOrd="0" presId="urn:microsoft.com/office/officeart/2005/8/layout/hChevron3"/>
    <dgm:cxn modelId="{10551545-FD9A-406C-A2C2-0DC003A8EF1C}" type="presOf" srcId="{881A2BCA-5868-4795-BAF2-2AFE451230A6}" destId="{19FEC2F8-7353-4DCB-BEFF-C63A9829FC24}" srcOrd="0" destOrd="0" presId="urn:microsoft.com/office/officeart/2005/8/layout/hChevron3"/>
    <dgm:cxn modelId="{346146C4-4157-466E-8644-61B8D3D50A38}" type="presOf" srcId="{227CDC23-C143-45E8-AA8B-1E64920AA70A}" destId="{92CFA76C-D524-4C17-B891-E87F64510393}" srcOrd="0" destOrd="0" presId="urn:microsoft.com/office/officeart/2005/8/layout/hChevron3"/>
    <dgm:cxn modelId="{78DF3E5A-7854-42E4-BB66-1B22A20F0D19}" type="presOf" srcId="{08B0F0FF-67AB-428A-BBC8-FE257336354A}" destId="{0EB6006E-3EAE-4647-8750-938745FFEDCF}" srcOrd="0" destOrd="0" presId="urn:microsoft.com/office/officeart/2005/8/layout/hChevron3"/>
    <dgm:cxn modelId="{EFE4B508-FFA4-4A90-8D66-E56E9CCC28BE}" srcId="{576D6481-8157-4671-9659-A57948378892}" destId="{08B0F0FF-67AB-428A-BBC8-FE257336354A}" srcOrd="0" destOrd="0" parTransId="{CD2FDAE3-A0AF-4673-A30A-67879B2ADE6C}" sibTransId="{17A6C520-A55B-4C63-A994-432D8D3A4EA3}"/>
    <dgm:cxn modelId="{ACF07DC8-0688-451B-8C4E-16BDC0983981}" srcId="{576D6481-8157-4671-9659-A57948378892}" destId="{881A2BCA-5868-4795-BAF2-2AFE451230A6}" srcOrd="2" destOrd="0" parTransId="{A52889F3-401D-4690-AA98-6A306313F778}" sibTransId="{34C3C1CD-66D4-4A01-B6F7-CA3601172BEF}"/>
    <dgm:cxn modelId="{B86374A3-E193-42DC-82D2-77713C5CA77B}" type="presParOf" srcId="{20EAEE48-CE66-4362-838D-E2AA819F8140}" destId="{0EB6006E-3EAE-4647-8750-938745FFEDCF}" srcOrd="0" destOrd="0" presId="urn:microsoft.com/office/officeart/2005/8/layout/hChevron3"/>
    <dgm:cxn modelId="{F7DCE6F5-9F8D-4FF0-8B4C-D71690E82A95}" type="presParOf" srcId="{20EAEE48-CE66-4362-838D-E2AA819F8140}" destId="{24E61E2A-A0D8-40FA-B2D3-A7656940C344}" srcOrd="1" destOrd="0" presId="urn:microsoft.com/office/officeart/2005/8/layout/hChevron3"/>
    <dgm:cxn modelId="{13EA7BE1-E179-4791-ACCE-929D582896EE}" type="presParOf" srcId="{20EAEE48-CE66-4362-838D-E2AA819F8140}" destId="{92CFA76C-D524-4C17-B891-E87F64510393}" srcOrd="2" destOrd="0" presId="urn:microsoft.com/office/officeart/2005/8/layout/hChevron3"/>
    <dgm:cxn modelId="{D9074153-1531-47BD-92D9-FF162C3E3D06}" type="presParOf" srcId="{20EAEE48-CE66-4362-838D-E2AA819F8140}" destId="{57A1B600-2EEF-49FA-BC9D-8BC713168BD5}" srcOrd="3" destOrd="0" presId="urn:microsoft.com/office/officeart/2005/8/layout/hChevron3"/>
    <dgm:cxn modelId="{1D9A7370-619E-4550-A643-5B0D51B2FA43}" type="presParOf" srcId="{20EAEE48-CE66-4362-838D-E2AA819F8140}" destId="{19FEC2F8-7353-4DCB-BEFF-C63A9829FC2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9E6239-17E8-4476-B7B8-63B188442970}" type="doc">
      <dgm:prSet loTypeId="urn:microsoft.com/office/officeart/2005/8/layout/vList5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2FFE7146-2733-4F17-ACC4-BAB32D164BB9}">
      <dgm:prSet phldrT="[Текст]" custT="1"/>
      <dgm:spPr/>
      <dgm:t>
        <a:bodyPr/>
        <a:lstStyle/>
        <a:p>
          <a:r>
            <a:rPr lang="ru-RU" sz="2500" b="1" baseline="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5140 млн рублей</a:t>
          </a:r>
          <a:endParaRPr lang="ru-RU" sz="2500" b="1" baseline="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732825-0DC6-43D3-A8B7-CC71A340A388}" type="parTrans" cxnId="{51C0D8B4-BB92-4BEB-A366-0351FCB1EED5}">
      <dgm:prSet/>
      <dgm:spPr/>
      <dgm:t>
        <a:bodyPr/>
        <a:lstStyle/>
        <a:p>
          <a:endParaRPr lang="ru-RU"/>
        </a:p>
      </dgm:t>
    </dgm:pt>
    <dgm:pt modelId="{B2DA0AEE-9687-43BF-89A5-304EF8A8A536}" type="sibTrans" cxnId="{51C0D8B4-BB92-4BEB-A366-0351FCB1EED5}">
      <dgm:prSet/>
      <dgm:spPr/>
      <dgm:t>
        <a:bodyPr/>
        <a:lstStyle/>
        <a:p>
          <a:endParaRPr lang="ru-RU"/>
        </a:p>
      </dgm:t>
    </dgm:pt>
    <dgm:pt modelId="{8AB42B55-DD4C-43FE-B983-88643F63100E}">
      <dgm:prSet phldrT="[Текст]" custT="1"/>
      <dgm:spPr/>
      <dgm:t>
        <a:bodyPr/>
        <a:lstStyle/>
        <a:p>
          <a:r>
            <a:rPr lang="ru-RU" sz="2200" b="1" dirty="0" smtClean="0">
              <a:latin typeface="Arial" panose="020B0604020202020204" pitchFamily="34" charset="0"/>
              <a:cs typeface="Arial" panose="020B0604020202020204" pitchFamily="34" charset="0"/>
            </a:rPr>
            <a:t>Объем инвестиций</a:t>
          </a:r>
          <a:endParaRPr lang="ru-RU" sz="2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824CD1-8F9F-40D9-B56B-087A383EE55B}" type="parTrans" cxnId="{75BFB8CA-0A64-464C-BF5F-382303465D6F}">
      <dgm:prSet/>
      <dgm:spPr/>
      <dgm:t>
        <a:bodyPr/>
        <a:lstStyle/>
        <a:p>
          <a:endParaRPr lang="ru-RU"/>
        </a:p>
      </dgm:t>
    </dgm:pt>
    <dgm:pt modelId="{6A32E61D-A23D-4FB7-A4AB-584518D7A9B9}" type="sibTrans" cxnId="{75BFB8CA-0A64-464C-BF5F-382303465D6F}">
      <dgm:prSet/>
      <dgm:spPr/>
      <dgm:t>
        <a:bodyPr/>
        <a:lstStyle/>
        <a:p>
          <a:endParaRPr lang="ru-RU"/>
        </a:p>
      </dgm:t>
    </dgm:pt>
    <dgm:pt modelId="{A5147813-40FF-47E0-A6C3-FA6AB1307A7F}">
      <dgm:prSet phldrT="[Текст]" custT="1"/>
      <dgm:spPr/>
      <dgm:t>
        <a:bodyPr/>
        <a:lstStyle/>
        <a:p>
          <a:r>
            <a:rPr lang="ru-RU" sz="2500" b="1" baseline="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534,8 млн рублей</a:t>
          </a:r>
          <a:endParaRPr lang="ru-RU" sz="2500" b="1" baseline="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6AA3B2-757B-4FD8-A39F-F419BE45EDC7}" type="parTrans" cxnId="{F0BC0685-CC37-40D9-A36F-F84B17FA196C}">
      <dgm:prSet/>
      <dgm:spPr/>
      <dgm:t>
        <a:bodyPr/>
        <a:lstStyle/>
        <a:p>
          <a:endParaRPr lang="ru-RU"/>
        </a:p>
      </dgm:t>
    </dgm:pt>
    <dgm:pt modelId="{7086B819-93A2-40E9-B74F-A362EE01D111}" type="sibTrans" cxnId="{F0BC0685-CC37-40D9-A36F-F84B17FA196C}">
      <dgm:prSet/>
      <dgm:spPr/>
      <dgm:t>
        <a:bodyPr/>
        <a:lstStyle/>
        <a:p>
          <a:endParaRPr lang="ru-RU"/>
        </a:p>
      </dgm:t>
    </dgm:pt>
    <dgm:pt modelId="{A3933E95-199E-4989-90B1-206B8DBCBA20}">
      <dgm:prSet phldrT="[Текст]" custT="1"/>
      <dgm:spPr/>
      <dgm:t>
        <a:bodyPr/>
        <a:lstStyle/>
        <a:p>
          <a:r>
            <a:rPr lang="ru-RU" sz="2200" b="1" dirty="0" smtClean="0">
              <a:latin typeface="Arial" panose="020B0604020202020204" pitchFamily="34" charset="0"/>
              <a:cs typeface="Arial" panose="020B0604020202020204" pitchFamily="34" charset="0"/>
            </a:rPr>
            <a:t>Объем налогов в консолидированный бюджет</a:t>
          </a:r>
          <a:endParaRPr lang="ru-RU" sz="2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351B9E-2D32-4DA0-902B-80AC1F3E9E74}" type="parTrans" cxnId="{2F9AF571-BA85-43E8-BE00-01151B7DE4D1}">
      <dgm:prSet/>
      <dgm:spPr/>
      <dgm:t>
        <a:bodyPr/>
        <a:lstStyle/>
        <a:p>
          <a:endParaRPr lang="ru-RU"/>
        </a:p>
      </dgm:t>
    </dgm:pt>
    <dgm:pt modelId="{9F810CD9-6B2B-4E4B-B29E-F8A4A89ADF74}" type="sibTrans" cxnId="{2F9AF571-BA85-43E8-BE00-01151B7DE4D1}">
      <dgm:prSet/>
      <dgm:spPr/>
      <dgm:t>
        <a:bodyPr/>
        <a:lstStyle/>
        <a:p>
          <a:endParaRPr lang="ru-RU"/>
        </a:p>
      </dgm:t>
    </dgm:pt>
    <dgm:pt modelId="{07F50AF2-4A09-4183-9112-1ED91AD80596}">
      <dgm:prSet phldrT="[Текст]" custT="1"/>
      <dgm:spPr/>
      <dgm:t>
        <a:bodyPr/>
        <a:lstStyle/>
        <a:p>
          <a:r>
            <a:rPr lang="ru-RU" sz="2500" b="1" baseline="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79 ед.</a:t>
          </a:r>
          <a:endParaRPr lang="ru-RU" sz="2500" b="1" baseline="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C10C96-F765-4A79-B875-C4207F32E1F6}" type="parTrans" cxnId="{750AEF62-E605-4E3A-8ADA-501958816335}">
      <dgm:prSet/>
      <dgm:spPr/>
      <dgm:t>
        <a:bodyPr/>
        <a:lstStyle/>
        <a:p>
          <a:endParaRPr lang="ru-RU"/>
        </a:p>
      </dgm:t>
    </dgm:pt>
    <dgm:pt modelId="{137B42A6-1AEF-4536-AAA8-61737FBF187D}" type="sibTrans" cxnId="{750AEF62-E605-4E3A-8ADA-501958816335}">
      <dgm:prSet/>
      <dgm:spPr/>
      <dgm:t>
        <a:bodyPr/>
        <a:lstStyle/>
        <a:p>
          <a:endParaRPr lang="ru-RU"/>
        </a:p>
      </dgm:t>
    </dgm:pt>
    <dgm:pt modelId="{5B8BB651-D037-49F3-8061-72046CC19ED7}">
      <dgm:prSet phldrT="[Текст]" custT="1"/>
      <dgm:spPr/>
      <dgm:t>
        <a:bodyPr/>
        <a:lstStyle/>
        <a:p>
          <a:r>
            <a:rPr lang="ru-RU" sz="2200" b="1" dirty="0" smtClean="0">
              <a:latin typeface="Arial" panose="020B0604020202020204" pitchFamily="34" charset="0"/>
              <a:cs typeface="Arial" panose="020B0604020202020204" pitchFamily="34" charset="0"/>
            </a:rPr>
            <a:t>Дополнительные рабочие места</a:t>
          </a:r>
          <a:endParaRPr lang="ru-RU" sz="2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2357680-2323-479A-93CC-B5B7DB64A66A}" type="parTrans" cxnId="{359330C2-D957-4223-8E91-F06DFC4F720A}">
      <dgm:prSet/>
      <dgm:spPr/>
      <dgm:t>
        <a:bodyPr/>
        <a:lstStyle/>
        <a:p>
          <a:endParaRPr lang="ru-RU"/>
        </a:p>
      </dgm:t>
    </dgm:pt>
    <dgm:pt modelId="{3F4F1510-5EEC-492C-9912-A44ECECB1E69}" type="sibTrans" cxnId="{359330C2-D957-4223-8E91-F06DFC4F720A}">
      <dgm:prSet/>
      <dgm:spPr/>
      <dgm:t>
        <a:bodyPr/>
        <a:lstStyle/>
        <a:p>
          <a:endParaRPr lang="ru-RU"/>
        </a:p>
      </dgm:t>
    </dgm:pt>
    <dgm:pt modelId="{DC6449C0-F258-4F7D-874B-9DC5D43F6512}" type="pres">
      <dgm:prSet presAssocID="{EF9E6239-17E8-4476-B7B8-63B1884429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AC1D59-D4DE-4C2C-8705-1259AA396D3B}" type="pres">
      <dgm:prSet presAssocID="{2FFE7146-2733-4F17-ACC4-BAB32D164BB9}" presName="linNode" presStyleCnt="0"/>
      <dgm:spPr/>
    </dgm:pt>
    <dgm:pt modelId="{9DCDE5F3-D432-40A8-BF3F-D8D71955017B}" type="pres">
      <dgm:prSet presAssocID="{2FFE7146-2733-4F17-ACC4-BAB32D164BB9}" presName="parentText" presStyleLbl="node1" presStyleIdx="0" presStyleCnt="3" custScaleX="905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9EBAF-F912-4501-9A5D-1561F35FB4EE}" type="pres">
      <dgm:prSet presAssocID="{2FFE7146-2733-4F17-ACC4-BAB32D164BB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8C6972-8271-4F04-9BE5-6592E6DDCB80}" type="pres">
      <dgm:prSet presAssocID="{B2DA0AEE-9687-43BF-89A5-304EF8A8A536}" presName="sp" presStyleCnt="0"/>
      <dgm:spPr/>
    </dgm:pt>
    <dgm:pt modelId="{1D6A142A-6967-4DF9-A597-55FF8BCA4B59}" type="pres">
      <dgm:prSet presAssocID="{A5147813-40FF-47E0-A6C3-FA6AB1307A7F}" presName="linNode" presStyleCnt="0"/>
      <dgm:spPr/>
    </dgm:pt>
    <dgm:pt modelId="{BB9B7E3F-51E0-4C27-B096-FF3395536248}" type="pres">
      <dgm:prSet presAssocID="{A5147813-40FF-47E0-A6C3-FA6AB1307A7F}" presName="parentText" presStyleLbl="node1" presStyleIdx="1" presStyleCnt="3" custScaleX="905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2A0408-672C-4B9A-AC38-EE1A33D5C3F2}" type="pres">
      <dgm:prSet presAssocID="{A5147813-40FF-47E0-A6C3-FA6AB1307A7F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01FAAE-9304-40DF-B1BD-0EE4A129856D}" type="pres">
      <dgm:prSet presAssocID="{7086B819-93A2-40E9-B74F-A362EE01D111}" presName="sp" presStyleCnt="0"/>
      <dgm:spPr/>
    </dgm:pt>
    <dgm:pt modelId="{AD6E7537-8760-42D8-A6D0-98309F727A67}" type="pres">
      <dgm:prSet presAssocID="{07F50AF2-4A09-4183-9112-1ED91AD80596}" presName="linNode" presStyleCnt="0"/>
      <dgm:spPr/>
    </dgm:pt>
    <dgm:pt modelId="{1BFC2516-B6E9-492B-AB23-D944768A160A}" type="pres">
      <dgm:prSet presAssocID="{07F50AF2-4A09-4183-9112-1ED91AD80596}" presName="parentText" presStyleLbl="node1" presStyleIdx="2" presStyleCnt="3" custScaleX="905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7C7AF5-5231-4AF9-9FDF-87C03A2B8D3E}" type="pres">
      <dgm:prSet presAssocID="{07F50AF2-4A09-4183-9112-1ED91AD80596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F71652-742B-41C0-B6C0-DBE9C4B864F2}" type="presOf" srcId="{07F50AF2-4A09-4183-9112-1ED91AD80596}" destId="{1BFC2516-B6E9-492B-AB23-D944768A160A}" srcOrd="0" destOrd="0" presId="urn:microsoft.com/office/officeart/2005/8/layout/vList5"/>
    <dgm:cxn modelId="{116A2D15-5C23-4D65-8348-AC672D5E031B}" type="presOf" srcId="{5B8BB651-D037-49F3-8061-72046CC19ED7}" destId="{0E7C7AF5-5231-4AF9-9FDF-87C03A2B8D3E}" srcOrd="0" destOrd="0" presId="urn:microsoft.com/office/officeart/2005/8/layout/vList5"/>
    <dgm:cxn modelId="{359330C2-D957-4223-8E91-F06DFC4F720A}" srcId="{07F50AF2-4A09-4183-9112-1ED91AD80596}" destId="{5B8BB651-D037-49F3-8061-72046CC19ED7}" srcOrd="0" destOrd="0" parTransId="{E2357680-2323-479A-93CC-B5B7DB64A66A}" sibTransId="{3F4F1510-5EEC-492C-9912-A44ECECB1E69}"/>
    <dgm:cxn modelId="{75BFB8CA-0A64-464C-BF5F-382303465D6F}" srcId="{2FFE7146-2733-4F17-ACC4-BAB32D164BB9}" destId="{8AB42B55-DD4C-43FE-B983-88643F63100E}" srcOrd="0" destOrd="0" parTransId="{41824CD1-8F9F-40D9-B56B-087A383EE55B}" sibTransId="{6A32E61D-A23D-4FB7-A4AB-584518D7A9B9}"/>
    <dgm:cxn modelId="{D7BC87AD-8412-49E6-9471-DC36C7ED0B01}" type="presOf" srcId="{A5147813-40FF-47E0-A6C3-FA6AB1307A7F}" destId="{BB9B7E3F-51E0-4C27-B096-FF3395536248}" srcOrd="0" destOrd="0" presId="urn:microsoft.com/office/officeart/2005/8/layout/vList5"/>
    <dgm:cxn modelId="{750AEF62-E605-4E3A-8ADA-501958816335}" srcId="{EF9E6239-17E8-4476-B7B8-63B188442970}" destId="{07F50AF2-4A09-4183-9112-1ED91AD80596}" srcOrd="2" destOrd="0" parTransId="{F9C10C96-F765-4A79-B875-C4207F32E1F6}" sibTransId="{137B42A6-1AEF-4536-AAA8-61737FBF187D}"/>
    <dgm:cxn modelId="{94EBDE3F-4DFF-4C13-B5F5-EBBA585D9FDE}" type="presOf" srcId="{2FFE7146-2733-4F17-ACC4-BAB32D164BB9}" destId="{9DCDE5F3-D432-40A8-BF3F-D8D71955017B}" srcOrd="0" destOrd="0" presId="urn:microsoft.com/office/officeart/2005/8/layout/vList5"/>
    <dgm:cxn modelId="{5E77A7CC-D795-487C-BB35-C68A5A44BE98}" type="presOf" srcId="{8AB42B55-DD4C-43FE-B983-88643F63100E}" destId="{A559EBAF-F912-4501-9A5D-1561F35FB4EE}" srcOrd="0" destOrd="0" presId="urn:microsoft.com/office/officeart/2005/8/layout/vList5"/>
    <dgm:cxn modelId="{F0BC0685-CC37-40D9-A36F-F84B17FA196C}" srcId="{EF9E6239-17E8-4476-B7B8-63B188442970}" destId="{A5147813-40FF-47E0-A6C3-FA6AB1307A7F}" srcOrd="1" destOrd="0" parTransId="{936AA3B2-757B-4FD8-A39F-F419BE45EDC7}" sibTransId="{7086B819-93A2-40E9-B74F-A362EE01D111}"/>
    <dgm:cxn modelId="{2F9AF571-BA85-43E8-BE00-01151B7DE4D1}" srcId="{A5147813-40FF-47E0-A6C3-FA6AB1307A7F}" destId="{A3933E95-199E-4989-90B1-206B8DBCBA20}" srcOrd="0" destOrd="0" parTransId="{CE351B9E-2D32-4DA0-902B-80AC1F3E9E74}" sibTransId="{9F810CD9-6B2B-4E4B-B29E-F8A4A89ADF74}"/>
    <dgm:cxn modelId="{BAEF7114-14FB-4E9F-9292-5B4D3BC40EA7}" type="presOf" srcId="{EF9E6239-17E8-4476-B7B8-63B188442970}" destId="{DC6449C0-F258-4F7D-874B-9DC5D43F6512}" srcOrd="0" destOrd="0" presId="urn:microsoft.com/office/officeart/2005/8/layout/vList5"/>
    <dgm:cxn modelId="{6CEBBE29-2F2F-4D71-80F5-F35DB4436771}" type="presOf" srcId="{A3933E95-199E-4989-90B1-206B8DBCBA20}" destId="{8D2A0408-672C-4B9A-AC38-EE1A33D5C3F2}" srcOrd="0" destOrd="0" presId="urn:microsoft.com/office/officeart/2005/8/layout/vList5"/>
    <dgm:cxn modelId="{51C0D8B4-BB92-4BEB-A366-0351FCB1EED5}" srcId="{EF9E6239-17E8-4476-B7B8-63B188442970}" destId="{2FFE7146-2733-4F17-ACC4-BAB32D164BB9}" srcOrd="0" destOrd="0" parTransId="{53732825-0DC6-43D3-A8B7-CC71A340A388}" sibTransId="{B2DA0AEE-9687-43BF-89A5-304EF8A8A536}"/>
    <dgm:cxn modelId="{DECE5193-F7D4-462C-B6CC-A918FF869977}" type="presParOf" srcId="{DC6449C0-F258-4F7D-874B-9DC5D43F6512}" destId="{47AC1D59-D4DE-4C2C-8705-1259AA396D3B}" srcOrd="0" destOrd="0" presId="urn:microsoft.com/office/officeart/2005/8/layout/vList5"/>
    <dgm:cxn modelId="{B7F925BF-09FD-4DB1-84DF-A0CA5879122E}" type="presParOf" srcId="{47AC1D59-D4DE-4C2C-8705-1259AA396D3B}" destId="{9DCDE5F3-D432-40A8-BF3F-D8D71955017B}" srcOrd="0" destOrd="0" presId="urn:microsoft.com/office/officeart/2005/8/layout/vList5"/>
    <dgm:cxn modelId="{0E057BA9-D0D7-4B7F-BF90-57AF1774A02C}" type="presParOf" srcId="{47AC1D59-D4DE-4C2C-8705-1259AA396D3B}" destId="{A559EBAF-F912-4501-9A5D-1561F35FB4EE}" srcOrd="1" destOrd="0" presId="urn:microsoft.com/office/officeart/2005/8/layout/vList5"/>
    <dgm:cxn modelId="{4B973A06-A4BD-40F4-BB04-0942AE2C4793}" type="presParOf" srcId="{DC6449C0-F258-4F7D-874B-9DC5D43F6512}" destId="{838C6972-8271-4F04-9BE5-6592E6DDCB80}" srcOrd="1" destOrd="0" presId="urn:microsoft.com/office/officeart/2005/8/layout/vList5"/>
    <dgm:cxn modelId="{2A0CF9BB-B7BA-42ED-A313-C13634C201B2}" type="presParOf" srcId="{DC6449C0-F258-4F7D-874B-9DC5D43F6512}" destId="{1D6A142A-6967-4DF9-A597-55FF8BCA4B59}" srcOrd="2" destOrd="0" presId="urn:microsoft.com/office/officeart/2005/8/layout/vList5"/>
    <dgm:cxn modelId="{39F003CA-7A8E-419B-AB11-05550917C455}" type="presParOf" srcId="{1D6A142A-6967-4DF9-A597-55FF8BCA4B59}" destId="{BB9B7E3F-51E0-4C27-B096-FF3395536248}" srcOrd="0" destOrd="0" presId="urn:microsoft.com/office/officeart/2005/8/layout/vList5"/>
    <dgm:cxn modelId="{688EF947-1DD9-4F0B-9DE6-DA88975094F4}" type="presParOf" srcId="{1D6A142A-6967-4DF9-A597-55FF8BCA4B59}" destId="{8D2A0408-672C-4B9A-AC38-EE1A33D5C3F2}" srcOrd="1" destOrd="0" presId="urn:microsoft.com/office/officeart/2005/8/layout/vList5"/>
    <dgm:cxn modelId="{E45E3A14-92B1-48F5-87D1-8DA16E14444B}" type="presParOf" srcId="{DC6449C0-F258-4F7D-874B-9DC5D43F6512}" destId="{C001FAAE-9304-40DF-B1BD-0EE4A129856D}" srcOrd="3" destOrd="0" presId="urn:microsoft.com/office/officeart/2005/8/layout/vList5"/>
    <dgm:cxn modelId="{A75CACC9-1684-44BF-8661-964C7B2077A9}" type="presParOf" srcId="{DC6449C0-F258-4F7D-874B-9DC5D43F6512}" destId="{AD6E7537-8760-42D8-A6D0-98309F727A67}" srcOrd="4" destOrd="0" presId="urn:microsoft.com/office/officeart/2005/8/layout/vList5"/>
    <dgm:cxn modelId="{461D3082-A184-44B7-8D99-F346340EA186}" type="presParOf" srcId="{AD6E7537-8760-42D8-A6D0-98309F727A67}" destId="{1BFC2516-B6E9-492B-AB23-D944768A160A}" srcOrd="0" destOrd="0" presId="urn:microsoft.com/office/officeart/2005/8/layout/vList5"/>
    <dgm:cxn modelId="{881700AB-F971-48B8-84E4-2FC5569FC51B}" type="presParOf" srcId="{AD6E7537-8760-42D8-A6D0-98309F727A67}" destId="{0E7C7AF5-5231-4AF9-9FDF-87C03A2B8D3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40E6D4-8B68-4F25-A244-A59477C9D18A}">
      <dsp:nvSpPr>
        <dsp:cNvPr id="0" name=""/>
        <dsp:cNvSpPr/>
      </dsp:nvSpPr>
      <dsp:spPr>
        <a:xfrm>
          <a:off x="2086" y="0"/>
          <a:ext cx="2542656" cy="453390"/>
        </a:xfrm>
        <a:prstGeom prst="chevron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01.07.2018</a:t>
          </a:r>
          <a:endParaRPr lang="ru-RU" sz="2000" b="1" kern="1200" baseline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8781" y="0"/>
        <a:ext cx="2089266" cy="453390"/>
      </dsp:txXfrm>
    </dsp:sp>
    <dsp:sp modelId="{BD4899AC-B795-4DC9-A44F-81E7068E42CE}">
      <dsp:nvSpPr>
        <dsp:cNvPr id="0" name=""/>
        <dsp:cNvSpPr/>
      </dsp:nvSpPr>
      <dsp:spPr>
        <a:xfrm>
          <a:off x="2290478" y="0"/>
          <a:ext cx="2542656" cy="453390"/>
        </a:xfrm>
        <a:prstGeom prst="chevron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01.07.2019</a:t>
          </a:r>
          <a:endParaRPr lang="ru-RU" sz="2000" b="1" kern="1200" baseline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17173" y="0"/>
        <a:ext cx="2089266" cy="453390"/>
      </dsp:txXfrm>
    </dsp:sp>
    <dsp:sp modelId="{5DE5FE94-EFD6-46C3-8B73-A3EAAF3B3F59}">
      <dsp:nvSpPr>
        <dsp:cNvPr id="0" name=""/>
        <dsp:cNvSpPr/>
      </dsp:nvSpPr>
      <dsp:spPr>
        <a:xfrm>
          <a:off x="4578869" y="0"/>
          <a:ext cx="2542656" cy="453390"/>
        </a:xfrm>
        <a:prstGeom prst="chevron">
          <a:avLst/>
        </a:prstGeom>
        <a:solidFill>
          <a:schemeClr val="accent3"/>
        </a:solidFill>
        <a:ln w="508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ПЛАН 2019</a:t>
          </a:r>
          <a:endParaRPr lang="ru-RU" sz="2000" b="1" kern="1200" baseline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805564" y="0"/>
        <a:ext cx="2089266" cy="4533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B6006E-3EAE-4647-8750-938745FFEDCF}">
      <dsp:nvSpPr>
        <dsp:cNvPr id="0" name=""/>
        <dsp:cNvSpPr/>
      </dsp:nvSpPr>
      <dsp:spPr>
        <a:xfrm>
          <a:off x="0" y="0"/>
          <a:ext cx="2757786" cy="525293"/>
        </a:xfrm>
        <a:prstGeom prst="homePlat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Arial" panose="020B0604020202020204" pitchFamily="34" charset="0"/>
              <a:cs typeface="Arial" panose="020B0604020202020204" pitchFamily="34" charset="0"/>
            </a:rPr>
            <a:t>БЫЛО</a:t>
          </a:r>
          <a:endParaRPr lang="ru-RU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0"/>
        <a:ext cx="2626463" cy="525293"/>
      </dsp:txXfrm>
    </dsp:sp>
    <dsp:sp modelId="{92CFA76C-D524-4C17-B891-E87F64510393}">
      <dsp:nvSpPr>
        <dsp:cNvPr id="0" name=""/>
        <dsp:cNvSpPr/>
      </dsp:nvSpPr>
      <dsp:spPr>
        <a:xfrm>
          <a:off x="2117548" y="0"/>
          <a:ext cx="3143904" cy="525293"/>
        </a:xfrm>
        <a:prstGeom prst="chevron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Arial" panose="020B0604020202020204" pitchFamily="34" charset="0"/>
              <a:cs typeface="Arial" panose="020B0604020202020204" pitchFamily="34" charset="0"/>
            </a:rPr>
            <a:t>УЛ. МОИСЕЕВА, 2</a:t>
          </a:r>
          <a:endParaRPr lang="ru-RU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80195" y="0"/>
        <a:ext cx="2618611" cy="525293"/>
      </dsp:txXfrm>
    </dsp:sp>
    <dsp:sp modelId="{19FEC2F8-7353-4DCB-BEFF-C63A9829FC24}">
      <dsp:nvSpPr>
        <dsp:cNvPr id="0" name=""/>
        <dsp:cNvSpPr/>
      </dsp:nvSpPr>
      <dsp:spPr>
        <a:xfrm>
          <a:off x="4803053" y="0"/>
          <a:ext cx="2757786" cy="525293"/>
        </a:xfrm>
        <a:prstGeom prst="chevr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Arial" panose="020B0604020202020204" pitchFamily="34" charset="0"/>
              <a:cs typeface="Arial" panose="020B0604020202020204" pitchFamily="34" charset="0"/>
            </a:rPr>
            <a:t>В ПРОЕКТЕ</a:t>
          </a:r>
          <a:endParaRPr lang="ru-RU" sz="18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65700" y="0"/>
        <a:ext cx="2232493" cy="5252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59EBAF-F912-4501-9A5D-1561F35FB4EE}">
      <dsp:nvSpPr>
        <dsp:cNvPr id="0" name=""/>
        <dsp:cNvSpPr/>
      </dsp:nvSpPr>
      <dsp:spPr>
        <a:xfrm rot="5400000">
          <a:off x="6308130" y="-2828899"/>
          <a:ext cx="558971" cy="635862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Объем инвестиций</a:t>
          </a:r>
          <a:endParaRPr lang="ru-RU" sz="2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3408302" y="98216"/>
        <a:ext cx="6331342" cy="504397"/>
      </dsp:txXfrm>
    </dsp:sp>
    <dsp:sp modelId="{9DCDE5F3-D432-40A8-BF3F-D8D71955017B}">
      <dsp:nvSpPr>
        <dsp:cNvPr id="0" name=""/>
        <dsp:cNvSpPr/>
      </dsp:nvSpPr>
      <dsp:spPr>
        <a:xfrm>
          <a:off x="168428" y="1058"/>
          <a:ext cx="3239872" cy="69871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baseline="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5140 млн рублей</a:t>
          </a:r>
          <a:endParaRPr lang="ru-RU" sz="2500" b="1" kern="1200" baseline="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2536" y="35166"/>
        <a:ext cx="3171656" cy="630497"/>
      </dsp:txXfrm>
    </dsp:sp>
    <dsp:sp modelId="{8D2A0408-672C-4B9A-AC38-EE1A33D5C3F2}">
      <dsp:nvSpPr>
        <dsp:cNvPr id="0" name=""/>
        <dsp:cNvSpPr/>
      </dsp:nvSpPr>
      <dsp:spPr>
        <a:xfrm rot="5400000">
          <a:off x="6308130" y="-2095249"/>
          <a:ext cx="558971" cy="635862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Объем налогов в консолидированный бюджет</a:t>
          </a:r>
          <a:endParaRPr lang="ru-RU" sz="2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3408302" y="831866"/>
        <a:ext cx="6331342" cy="504397"/>
      </dsp:txXfrm>
    </dsp:sp>
    <dsp:sp modelId="{BB9B7E3F-51E0-4C27-B096-FF3395536248}">
      <dsp:nvSpPr>
        <dsp:cNvPr id="0" name=""/>
        <dsp:cNvSpPr/>
      </dsp:nvSpPr>
      <dsp:spPr>
        <a:xfrm>
          <a:off x="168428" y="734708"/>
          <a:ext cx="3239872" cy="69871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baseline="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534,8 млн рублей</a:t>
          </a:r>
          <a:endParaRPr lang="ru-RU" sz="2500" b="1" kern="1200" baseline="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2536" y="768816"/>
        <a:ext cx="3171656" cy="630497"/>
      </dsp:txXfrm>
    </dsp:sp>
    <dsp:sp modelId="{0E7C7AF5-5231-4AF9-9FDF-87C03A2B8D3E}">
      <dsp:nvSpPr>
        <dsp:cNvPr id="0" name=""/>
        <dsp:cNvSpPr/>
      </dsp:nvSpPr>
      <dsp:spPr>
        <a:xfrm rot="5400000">
          <a:off x="6308130" y="-1361600"/>
          <a:ext cx="558971" cy="635862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Дополнительные рабочие места</a:t>
          </a:r>
          <a:endParaRPr lang="ru-RU" sz="2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3408302" y="1565515"/>
        <a:ext cx="6331342" cy="504397"/>
      </dsp:txXfrm>
    </dsp:sp>
    <dsp:sp modelId="{1BFC2516-B6E9-492B-AB23-D944768A160A}">
      <dsp:nvSpPr>
        <dsp:cNvPr id="0" name=""/>
        <dsp:cNvSpPr/>
      </dsp:nvSpPr>
      <dsp:spPr>
        <a:xfrm>
          <a:off x="168428" y="1468357"/>
          <a:ext cx="3239872" cy="69871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baseline="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79 ед.</a:t>
          </a:r>
          <a:endParaRPr lang="ru-RU" sz="2500" b="1" kern="1200" baseline="0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2536" y="1502465"/>
        <a:ext cx="3171656" cy="6304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F6AE2-EB38-4DEE-B4F1-1330BEA1DF46}" type="datetimeFigureOut">
              <a:rPr lang="ru-RU" smtClean="0"/>
              <a:pPr/>
              <a:t>21.07.2019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2101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DD988-8BA7-4CC4-9DE0-F210A5A6D3A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168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35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870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305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740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175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610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0045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4800" algn="l" defTabSz="10287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B3FF72F-663F-42F1-B2B1-08C9EA6C8F9B}" type="slidenum">
              <a:rPr lang="ru-RU" altLang="ru-RU" smtClean="0">
                <a:latin typeface="Calibri" pitchFamily="34" charset="0"/>
              </a:rPr>
              <a:pPr/>
              <a:t>1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DD988-8BA7-4CC4-9DE0-F210A5A6D3A7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6679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21017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DD988-8BA7-4CC4-9DE0-F210A5A6D3A7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302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DD988-8BA7-4CC4-9DE0-F210A5A6D3A7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1006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DD988-8BA7-4CC4-9DE0-F210A5A6D3A7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945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DD988-8BA7-4CC4-9DE0-F210A5A6D3A7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945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DD988-8BA7-4CC4-9DE0-F210A5A6D3A7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945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DD988-8BA7-4CC4-9DE0-F210A5A6D3A7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945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DD988-8BA7-4CC4-9DE0-F210A5A6D3A7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945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DD988-8BA7-4CC4-9DE0-F210A5A6D3A7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9951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236947"/>
            <a:ext cx="8568532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080510"/>
            <a:ext cx="7056438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0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2F202-BF75-4463-8F74-9A313FCEFC1D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9908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156B9-C37F-4E2E-9F8B-E7813486445A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2239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288372"/>
            <a:ext cx="2268141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288372"/>
            <a:ext cx="6636412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A71F-648F-4E33-8EB2-335D9B1444A9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9726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лайд в одну колонку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2033560" y="1568681"/>
            <a:ext cx="7039978" cy="767549"/>
          </a:xfrm>
        </p:spPr>
        <p:txBody>
          <a:bodyPr/>
          <a:lstStyle>
            <a:lvl1pPr>
              <a:defRPr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33560" y="435470"/>
            <a:ext cx="7039978" cy="471873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1400" cap="all">
                <a:solidFill>
                  <a:srgbClr val="0077C8"/>
                </a:solidFill>
              </a:defRPr>
            </a:lvl1pPr>
            <a:lvl2pPr marL="525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50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76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01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26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52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77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02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033539" y="2638458"/>
            <a:ext cx="7039995" cy="3716283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21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538DD-3233-4597-9D4E-744F82AE7574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B5209-826F-4101-A1C7-8C9DD5B7E6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015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8E9B7-C70F-4B83-B039-23216D844245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6782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627246"/>
            <a:ext cx="8568532" cy="1430179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052049"/>
            <a:ext cx="8568532" cy="157519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35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AB363-A42E-4D85-876D-F8A78CBFBAE0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72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4032" y="1680212"/>
            <a:ext cx="4452276" cy="475226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24317" y="1680212"/>
            <a:ext cx="4452276" cy="475226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C1A9A-E15B-45FF-AA22-EB1CB2D5364D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7296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2" y="1611869"/>
            <a:ext cx="4454027" cy="6717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300" b="1"/>
            </a:lvl2pPr>
            <a:lvl3pPr marL="1028700" indent="0">
              <a:buNone/>
              <a:defRPr sz="2000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032" y="2283619"/>
            <a:ext cx="4454027" cy="41488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11869"/>
            <a:ext cx="4455777" cy="6717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300" b="1"/>
            </a:lvl2pPr>
            <a:lvl3pPr marL="1028700" indent="0">
              <a:buNone/>
              <a:defRPr sz="2000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0818" y="2283619"/>
            <a:ext cx="4455777" cy="41488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448C-6AE2-4C9D-BA12-F52E4F88F8DD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6470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7D77-F76E-424F-91C3-9B463567DEE9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028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AB43-3028-46B5-A477-B237EAB4AED7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1282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2" y="286703"/>
            <a:ext cx="3316456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245" y="286704"/>
            <a:ext cx="5635350" cy="6145769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2" y="1506856"/>
            <a:ext cx="3316456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14350" indent="0">
              <a:buNone/>
              <a:defRPr sz="1400"/>
            </a:lvl2pPr>
            <a:lvl3pPr marL="1028700" indent="0">
              <a:buNone/>
              <a:defRPr sz="1100"/>
            </a:lvl3pPr>
            <a:lvl4pPr marL="1543050" indent="0">
              <a:buNone/>
              <a:defRPr sz="1000"/>
            </a:lvl4pPr>
            <a:lvl5pPr marL="2057400" indent="0">
              <a:buNone/>
              <a:defRPr sz="1000"/>
            </a:lvl5pPr>
            <a:lvl6pPr marL="2571750" indent="0">
              <a:buNone/>
              <a:defRPr sz="1000"/>
            </a:lvl6pPr>
            <a:lvl7pPr marL="3086100" indent="0">
              <a:buNone/>
              <a:defRPr sz="1000"/>
            </a:lvl7pPr>
            <a:lvl8pPr marL="3600450" indent="0">
              <a:buNone/>
              <a:defRPr sz="1000"/>
            </a:lvl8pPr>
            <a:lvl9pPr marL="41148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1C94-58A2-4ECA-9025-9C79DEED65C9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008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040631"/>
            <a:ext cx="6048375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43414"/>
            <a:ext cx="6048375" cy="4320540"/>
          </a:xfrm>
        </p:spPr>
        <p:txBody>
          <a:bodyPr/>
          <a:lstStyle>
            <a:lvl1pPr marL="0" indent="0">
              <a:buNone/>
              <a:defRPr sz="3600"/>
            </a:lvl1pPr>
            <a:lvl2pPr marL="514350" indent="0">
              <a:buNone/>
              <a:defRPr sz="3200"/>
            </a:lvl2pPr>
            <a:lvl3pPr marL="1028700" indent="0">
              <a:buNone/>
              <a:defRPr sz="2700"/>
            </a:lvl3pPr>
            <a:lvl4pPr marL="1543050" indent="0">
              <a:buNone/>
              <a:defRPr sz="2300"/>
            </a:lvl4pPr>
            <a:lvl5pPr marL="2057400" indent="0">
              <a:buNone/>
              <a:defRPr sz="2300"/>
            </a:lvl5pPr>
            <a:lvl6pPr marL="2571750" indent="0">
              <a:buNone/>
              <a:defRPr sz="2300"/>
            </a:lvl6pPr>
            <a:lvl7pPr marL="3086100" indent="0">
              <a:buNone/>
              <a:defRPr sz="2300"/>
            </a:lvl7pPr>
            <a:lvl8pPr marL="3600450" indent="0">
              <a:buNone/>
              <a:defRPr sz="2300"/>
            </a:lvl8pPr>
            <a:lvl9pPr marL="4114800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635706"/>
            <a:ext cx="6048375" cy="845105"/>
          </a:xfrm>
        </p:spPr>
        <p:txBody>
          <a:bodyPr/>
          <a:lstStyle>
            <a:lvl1pPr marL="0" indent="0">
              <a:buNone/>
              <a:defRPr sz="1600"/>
            </a:lvl1pPr>
            <a:lvl2pPr marL="514350" indent="0">
              <a:buNone/>
              <a:defRPr sz="1400"/>
            </a:lvl2pPr>
            <a:lvl3pPr marL="1028700" indent="0">
              <a:buNone/>
              <a:defRPr sz="1100"/>
            </a:lvl3pPr>
            <a:lvl4pPr marL="1543050" indent="0">
              <a:buNone/>
              <a:defRPr sz="1000"/>
            </a:lvl4pPr>
            <a:lvl5pPr marL="2057400" indent="0">
              <a:buNone/>
              <a:defRPr sz="1000"/>
            </a:lvl5pPr>
            <a:lvl6pPr marL="2571750" indent="0">
              <a:buNone/>
              <a:defRPr sz="1000"/>
            </a:lvl6pPr>
            <a:lvl7pPr marL="3086100" indent="0">
              <a:buNone/>
              <a:defRPr sz="1000"/>
            </a:lvl7pPr>
            <a:lvl8pPr marL="3600450" indent="0">
              <a:buNone/>
              <a:defRPr sz="1000"/>
            </a:lvl8pPr>
            <a:lvl9pPr marL="41148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E1712-BA2F-432C-88A7-C1A4E1AB8646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25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2" y="288370"/>
            <a:ext cx="9072563" cy="1200150"/>
          </a:xfrm>
          <a:prstGeom prst="rect">
            <a:avLst/>
          </a:prstGeom>
        </p:spPr>
        <p:txBody>
          <a:bodyPr vert="horz" lIns="102870" tIns="51435" rIns="102870" bIns="5143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2" y="1680212"/>
            <a:ext cx="9072563" cy="4752261"/>
          </a:xfrm>
          <a:prstGeom prst="rect">
            <a:avLst/>
          </a:prstGeom>
        </p:spPr>
        <p:txBody>
          <a:bodyPr vert="horz" lIns="102870" tIns="51435" rIns="102870" bIns="5143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4031" y="6674169"/>
            <a:ext cx="2352146" cy="383381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43452-8453-49E6-8E1E-708A25AD57F2}" type="datetime1">
              <a:rPr lang="ru-RU" smtClean="0"/>
              <a:t>21.07.2019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214" y="6674169"/>
            <a:ext cx="3192198" cy="383381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449" y="6674169"/>
            <a:ext cx="2352146" cy="383381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D0733-FAB3-491A-AB26-98AFAF6653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458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hf hdr="0" ftr="0" dt="0"/>
  <p:txStyles>
    <p:titleStyle>
      <a:lvl1pPr algn="ctr" defTabSz="10287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5763" indent="-385763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819" indent="-321469" algn="l" defTabSz="10287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4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5" Type="http://schemas.openxmlformats.org/officeDocument/2006/relationships/image" Target="../media/image26.jpeg"/><Relationship Id="rId10" Type="http://schemas.microsoft.com/office/2007/relationships/diagramDrawing" Target="../diagrams/drawing2.xml"/><Relationship Id="rId4" Type="http://schemas.openxmlformats.org/officeDocument/2006/relationships/image" Target="../media/image25.jpeg"/><Relationship Id="rId9" Type="http://schemas.openxmlformats.org/officeDocument/2006/relationships/diagramColors" Target="../diagrams/colors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45.jp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6.jpeg"/><Relationship Id="rId9" Type="http://schemas.microsoft.com/office/2007/relationships/diagramDrawing" Target="../diagrams/drawing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 descr="prezentacia-voronez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97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6"/>
          <p:cNvSpPr txBox="1">
            <a:spLocks noChangeArrowheads="1"/>
          </p:cNvSpPr>
          <p:nvPr/>
        </p:nvSpPr>
        <p:spPr bwMode="auto">
          <a:xfrm>
            <a:off x="0" y="375047"/>
            <a:ext cx="2835176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 b="1" i="1" dirty="0">
                <a:solidFill>
                  <a:schemeClr val="bg1"/>
                </a:solidFill>
                <a:latin typeface="Times New Roman" pitchFamily="18" charset="0"/>
              </a:rPr>
              <a:t>Администрация городского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 b="1" i="1" dirty="0">
                <a:solidFill>
                  <a:schemeClr val="bg1"/>
                </a:solidFill>
                <a:latin typeface="Times New Roman" pitchFamily="18" charset="0"/>
              </a:rPr>
              <a:t> округа город Воронеж</a:t>
            </a:r>
          </a:p>
        </p:txBody>
      </p:sp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6772920" y="75193"/>
            <a:ext cx="3307705" cy="89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 b="1" i="1" dirty="0">
                <a:solidFill>
                  <a:schemeClr val="bg1"/>
                </a:solidFill>
                <a:latin typeface="Times New Roman" pitchFamily="18" charset="0"/>
              </a:rPr>
              <a:t>Управление </a:t>
            </a:r>
            <a:r>
              <a:rPr lang="ru-RU" altLang="ru-RU" sz="1300" b="1" i="1" dirty="0" smtClean="0">
                <a:solidFill>
                  <a:schemeClr val="bg1"/>
                </a:solidFill>
                <a:latin typeface="Times New Roman" pitchFamily="18" charset="0"/>
              </a:rPr>
              <a:t>развития предпринимательства, потребительского рынка и инновационной политики</a:t>
            </a:r>
            <a:endParaRPr lang="ru-RU" altLang="ru-RU" sz="1300" b="1" i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975122"/>
            <a:ext cx="10080625" cy="6225778"/>
          </a:xfrm>
          <a:prstGeom prst="rect">
            <a:avLst/>
          </a:prstGeom>
          <a:blipFill dpi="0" rotWithShape="1">
            <a:blip r:embed="rId4" cstate="email">
              <a:alphaModFix amt="46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975872"/>
            <a:ext cx="10080625" cy="225028"/>
          </a:xfrm>
          <a:prstGeom prst="rect">
            <a:avLst/>
          </a:prstGeom>
          <a:solidFill>
            <a:srgbClr val="44693B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84627" y="6150787"/>
            <a:ext cx="5318716" cy="715263"/>
          </a:xfrm>
          <a:prstGeom prst="rect">
            <a:avLst/>
          </a:prstGeom>
          <a:noFill/>
          <a:ln>
            <a:noFill/>
          </a:ln>
        </p:spPr>
        <p:txBody>
          <a:bodyPr lIns="98746" tIns="49373" rIns="98746" bIns="49373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И.О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РУКОВОДИТЕЛЯ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УПРАВЛЕНИЯ</a:t>
            </a:r>
          </a:p>
          <a:p>
            <a:pPr algn="ctr"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Ю.Н. ГАЛКИНА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01678" y="1800250"/>
            <a:ext cx="9677265" cy="3200052"/>
          </a:xfrm>
          <a:prstGeom prst="rect">
            <a:avLst/>
          </a:prstGeom>
        </p:spPr>
        <p:txBody>
          <a:bodyPr vert="horz" lIns="102870" tIns="51435" rIns="102870" bIns="51435" rtlCol="0" anchor="ctr">
            <a:noAutofit/>
          </a:bodyPr>
          <a:lstStyle>
            <a:lvl1pPr algn="ctr" defTabSz="1028700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итогах работы управления </a:t>
            </a:r>
          </a:p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предпринимательства, потребительского рынка и инновационной политики</a:t>
            </a:r>
            <a:b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первое полугодие 2019 года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20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09663" y="1800250"/>
            <a:ext cx="2857928" cy="266429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sz="2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Стационарные торговые объекты</a:t>
            </a:r>
            <a:endParaRPr lang="ru-RU" sz="22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96" name="Picture 2" descr="https://www.tha.org/portals/0/tha-icons/doccheck-tha-brand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8819" y="121683"/>
            <a:ext cx="841802" cy="803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197899" y="4392538"/>
            <a:ext cx="2857818" cy="122413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Нестационарные торговые объекты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киоски, павильоны)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199082" y="4440417"/>
            <a:ext cx="2218678" cy="118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2013 нестационарных торговых объектов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511355" y="936154"/>
            <a:ext cx="7340799" cy="484431"/>
          </a:xfrm>
          <a:prstGeom prst="rect">
            <a:avLst/>
          </a:prstGeom>
        </p:spPr>
        <p:txBody>
          <a:bodyPr wrap="none" lIns="98746" tIns="49373" rIns="98746" bIns="49373"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Торговая инфраструктура </a:t>
            </a:r>
            <a:r>
              <a:rPr lang="ru-RU" sz="25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городского округа</a:t>
            </a:r>
            <a:endParaRPr lang="ru-RU" sz="2500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038391" y="1872258"/>
            <a:ext cx="2143363" cy="15121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Федеральные торговые сети</a:t>
            </a:r>
          </a:p>
          <a:p>
            <a:pPr defTabSz="528017">
              <a:buFont typeface="Arial" pitchFamily="34" charset="0"/>
              <a:buChar char="•"/>
              <a:defRPr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Retail Group</a:t>
            </a:r>
            <a:endParaRPr lang="ru-RU" sz="1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28017"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</a:t>
            </a:r>
            <a:r>
              <a:rPr lang="ru-RU" sz="1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Тандер</a:t>
            </a: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defTabSz="528017">
              <a:buFont typeface="Arial" pitchFamily="34" charset="0"/>
              <a:buChar char="•"/>
              <a:defRPr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Метро Кэш </a:t>
            </a:r>
            <a:r>
              <a:rPr lang="ru-RU" sz="1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энд</a:t>
            </a: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Кэрри, Лента, </a:t>
            </a:r>
            <a:r>
              <a:rPr lang="ru-RU" sz="1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О’Кей</a:t>
            </a: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Линия</a:t>
            </a:r>
            <a:endParaRPr lang="ru-RU" sz="13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199080" y="1872258"/>
            <a:ext cx="2222747" cy="14917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Региональные торговые сети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Пятью Пять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Центрторг</a:t>
            </a:r>
            <a:endParaRPr lang="ru-RU" sz="1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Винегрет</a:t>
            </a:r>
          </a:p>
          <a:p>
            <a:pPr>
              <a:buFont typeface="Arial" pitchFamily="34" charset="0"/>
              <a:buChar char="•"/>
            </a:pPr>
            <a:r>
              <a:rPr lang="ru-RU" sz="13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Синторг</a:t>
            </a:r>
            <a:endParaRPr lang="ru-RU" sz="13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7421827" y="1872258"/>
            <a:ext cx="2381515" cy="149174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 Магазины неорганизованной розницы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14485" y="1440210"/>
            <a:ext cx="4207342" cy="407487"/>
          </a:xfrm>
          <a:prstGeom prst="rect">
            <a:avLst/>
          </a:prstGeom>
          <a:noFill/>
        </p:spPr>
        <p:txBody>
          <a:bodyPr wrap="square" lIns="98746" tIns="49373" rIns="98746" bIns="49373" rtlCol="0">
            <a:spAutoFit/>
          </a:bodyPr>
          <a:lstStyle/>
          <a:p>
            <a:pPr algn="ctr"/>
            <a:r>
              <a:rPr lang="ru-RU" b="1" dirty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Торговые сети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83676" y="1421862"/>
            <a:ext cx="2825188" cy="407487"/>
          </a:xfrm>
          <a:prstGeom prst="rect">
            <a:avLst/>
          </a:prstGeom>
          <a:noFill/>
        </p:spPr>
        <p:txBody>
          <a:bodyPr wrap="square" lIns="98746" tIns="49373" rIns="98746" bIns="49373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Несетевой формат</a:t>
            </a:r>
            <a:endParaRPr lang="ru-RU" b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055717" y="3384426"/>
            <a:ext cx="2143363" cy="10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endParaRPr lang="ru-RU" sz="1800" b="1" dirty="0" smtClean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lnSpc>
                <a:spcPct val="50000"/>
              </a:lnSpc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2018 год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lnSpc>
                <a:spcPct val="50000"/>
              </a:lnSpc>
              <a:defRPr/>
            </a:pP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defRPr/>
            </a:pPr>
            <a:r>
              <a:rPr lang="ru-RU" sz="18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4103 </a:t>
            </a:r>
            <a:r>
              <a:rPr lang="ru-RU" sz="18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объекта торговли</a:t>
            </a:r>
            <a:endParaRPr lang="ru-RU" sz="18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defRPr/>
            </a:pP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421826" y="3384426"/>
            <a:ext cx="2381515" cy="10801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defRPr/>
            </a:pP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lnSpc>
                <a:spcPct val="50000"/>
              </a:lnSpc>
              <a:defRPr/>
            </a:pPr>
            <a:endParaRPr lang="ru-RU" sz="1800" b="1" dirty="0" smtClean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lnSpc>
                <a:spcPct val="70000"/>
              </a:lnSpc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01.07.2019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defRPr/>
            </a:pPr>
            <a:r>
              <a:rPr lang="ru-RU" sz="18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4131 объектов торговли</a:t>
            </a:r>
            <a:endParaRPr lang="ru-RU" sz="18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lnSpc>
                <a:spcPct val="80000"/>
              </a:lnSpc>
              <a:defRPr/>
            </a:pPr>
            <a:r>
              <a:rPr lang="ru-RU" sz="18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(+0,7% </a:t>
            </a:r>
            <a:r>
              <a:rPr lang="ru-RU" sz="1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18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  <a:r>
              <a:rPr lang="ru-RU" sz="1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году)</a:t>
            </a:r>
          </a:p>
          <a:p>
            <a:pPr algn="ctr" defTabSz="528017">
              <a:defRPr/>
            </a:pPr>
            <a:endParaRPr lang="ru-RU" sz="1800" b="1" dirty="0" smtClean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defRPr/>
            </a:pP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36" name="Стрелка вправо 35"/>
          <p:cNvSpPr/>
          <p:nvPr/>
        </p:nvSpPr>
        <p:spPr>
          <a:xfrm>
            <a:off x="5476923" y="3744466"/>
            <a:ext cx="1667060" cy="37804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47" y="-9490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ПОТРЕБИТЕЛЬСКОГО РЫНКА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Прямоугольник 36"/>
          <p:cNvSpPr/>
          <p:nvPr/>
        </p:nvSpPr>
        <p:spPr>
          <a:xfrm>
            <a:off x="180573" y="5616674"/>
            <a:ext cx="2857818" cy="79208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Ярмарки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2912" y="6336754"/>
            <a:ext cx="2857818" cy="79208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Рынки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47838" y="5616674"/>
            <a:ext cx="2143363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/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59 Ярмарок</a:t>
            </a:r>
          </a:p>
          <a:p>
            <a:pPr algn="ctr" defTabSz="528017"/>
            <a:r>
              <a:rPr lang="ru-RU" sz="18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4948 мест</a:t>
            </a:r>
            <a:endParaRPr lang="ru-RU" sz="18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199081" y="6336754"/>
            <a:ext cx="2217496" cy="7920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lnSpc>
                <a:spcPct val="50000"/>
              </a:lnSpc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5 рынков </a:t>
            </a:r>
          </a:p>
          <a:p>
            <a:pPr algn="ctr" defTabSz="528017">
              <a:lnSpc>
                <a:spcPct val="50000"/>
              </a:lnSpc>
              <a:defRPr/>
            </a:pP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lnSpc>
                <a:spcPct val="50000"/>
              </a:lnSpc>
              <a:defRPr/>
            </a:pPr>
            <a:r>
              <a:rPr lang="ru-RU" sz="18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2869 мест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7443100" y="5616674"/>
            <a:ext cx="2381515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/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67 Ярмарок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/>
            <a:r>
              <a:rPr lang="ru-RU" sz="18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5324 места</a:t>
            </a:r>
            <a:endParaRPr lang="ru-RU" sz="18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44" name="Стрелка вправо 43"/>
          <p:cNvSpPr/>
          <p:nvPr/>
        </p:nvSpPr>
        <p:spPr>
          <a:xfrm>
            <a:off x="5482319" y="5787693"/>
            <a:ext cx="1667060" cy="37804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Номер слайда 2"/>
          <p:cNvSpPr txBox="1">
            <a:spLocks/>
          </p:cNvSpPr>
          <p:nvPr/>
        </p:nvSpPr>
        <p:spPr>
          <a:xfrm>
            <a:off x="7376849" y="6826569"/>
            <a:ext cx="2352146" cy="383381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defPPr>
              <a:defRPr lang="ru-RU"/>
            </a:defPPr>
            <a:lvl1pPr marL="0" algn="r" defTabSz="10287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0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17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1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AD0733-FAB3-491A-AB26-98AFAF66539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68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30717" y="6845857"/>
            <a:ext cx="2352146" cy="383381"/>
          </a:xfrm>
        </p:spPr>
        <p:txBody>
          <a:bodyPr/>
          <a:lstStyle/>
          <a:p>
            <a:pPr>
              <a:defRPr/>
            </a:pPr>
            <a:fld id="{A4CFC185-AEB9-4DD4-9A69-8D41F2E53C46}" type="slidenum">
              <a:rPr lang="ru-RU"/>
              <a:pPr>
                <a:defRPr/>
              </a:pPr>
              <a:t>11</a:t>
            </a:fld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97764" y="1408510"/>
            <a:ext cx="9685100" cy="0"/>
          </a:xfrm>
          <a:prstGeom prst="line">
            <a:avLst/>
          </a:prstGeom>
          <a:ln w="3175">
            <a:solidFill>
              <a:schemeClr val="tx1"/>
            </a:solidFill>
            <a:prstDash val="sys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8502" y="1635206"/>
            <a:ext cx="2857928" cy="326824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показатели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17675" y="1635206"/>
            <a:ext cx="2063378" cy="326824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01.07.2018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68401" y="1620203"/>
            <a:ext cx="3573722" cy="321707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Итоги 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502" y="5085636"/>
            <a:ext cx="2857928" cy="11051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Строительство (реконструкция) розничных рынков и ярмарок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8502" y="2940368"/>
            <a:ext cx="2857928" cy="83677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17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Товарооборот на розничных рынках и ярмарках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8502" y="3873818"/>
            <a:ext cx="2857928" cy="113514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Оборот сельскохозяйственной продукции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0" y="1030129"/>
            <a:ext cx="10080625" cy="378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Рост оборота розничной </a:t>
            </a:r>
            <a:r>
              <a:rPr lang="ru-RU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торговли</a:t>
            </a:r>
            <a:endParaRPr lang="ru-RU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8502" y="2041923"/>
            <a:ext cx="2857928" cy="79676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Общий оборот розничной торговли</a:t>
            </a:r>
            <a:endParaRPr lang="ru-RU" sz="17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64284" y="1635206"/>
            <a:ext cx="2063378" cy="326824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01.07.2019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976935" y="5088970"/>
            <a:ext cx="1666103" cy="11051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59 ярмарок</a:t>
            </a:r>
            <a:endParaRPr lang="ru-RU" sz="1700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976935" y="2938702"/>
            <a:ext cx="1666103" cy="84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14,79 млрд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976935" y="3878819"/>
            <a:ext cx="1666103" cy="11434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4,3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 млрд руб.</a:t>
            </a:r>
            <a:endParaRPr lang="ru-RU" sz="1700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lnSpc>
                <a:spcPct val="85000"/>
              </a:lnSpc>
              <a:spcAft>
                <a:spcPct val="35000"/>
              </a:spcAft>
              <a:defRPr/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976935" y="2011919"/>
            <a:ext cx="1666103" cy="8267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161,6 млрд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4723544" y="5088970"/>
            <a:ext cx="1744858" cy="11051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 ярмарок</a:t>
            </a:r>
            <a:endParaRPr lang="ru-RU" sz="17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723544" y="2938702"/>
            <a:ext cx="1744858" cy="84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17,3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ru-RU" sz="17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723544" y="3878819"/>
            <a:ext cx="1744858" cy="11434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5,7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ru-RU" sz="17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528017">
              <a:lnSpc>
                <a:spcPct val="85000"/>
              </a:lnSpc>
              <a:spcAft>
                <a:spcPct val="35000"/>
              </a:spcAft>
              <a:defRPr/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723544" y="2011919"/>
            <a:ext cx="1744858" cy="8267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lnSpc>
                <a:spcPct val="85000"/>
              </a:lnSpc>
              <a:spcAft>
                <a:spcPct val="35000"/>
              </a:spcAft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175,3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  <a:endParaRPr lang="ru-RU" sz="17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468402" y="5088970"/>
            <a:ext cx="3414462" cy="11051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defTabSz="528017">
              <a:lnSpc>
                <a:spcPct val="80000"/>
              </a:lnSpc>
              <a:defRPr/>
            </a:pP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- </a:t>
            </a:r>
            <a:r>
              <a:rPr lang="ru-RU" sz="15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51</a:t>
            </a: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функционирует;</a:t>
            </a:r>
          </a:p>
          <a:p>
            <a:pPr marL="285750" indent="-285750" defTabSz="528017">
              <a:lnSpc>
                <a:spcPct val="80000"/>
              </a:lnSpc>
              <a:buFontTx/>
              <a:buChar char="-"/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11</a:t>
            </a: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перспективных к, в </a:t>
            </a:r>
            <a:r>
              <a:rPr lang="ru-RU" sz="1500" dirty="0" err="1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т.ч</a:t>
            </a: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. 5 социальных ярмарок;</a:t>
            </a:r>
          </a:p>
          <a:p>
            <a:pPr marL="285750" indent="-285750" defTabSz="528017">
              <a:lnSpc>
                <a:spcPct val="80000"/>
              </a:lnSpc>
              <a:buFontTx/>
              <a:buChar char="-"/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1</a:t>
            </a: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новогодняя площадка;</a:t>
            </a:r>
          </a:p>
          <a:p>
            <a:pPr marL="285750" indent="-285750" defTabSz="528017">
              <a:lnSpc>
                <a:spcPct val="80000"/>
              </a:lnSpc>
              <a:buFontTx/>
              <a:buChar char="-"/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4</a:t>
            </a: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в стадии реконструкции</a:t>
            </a:r>
            <a:endParaRPr lang="en-US" sz="1500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468402" y="2938702"/>
            <a:ext cx="3414462" cy="84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lnSpc>
                <a:spcPct val="50000"/>
              </a:lnSpc>
              <a:spcAft>
                <a:spcPct val="35000"/>
              </a:spcAft>
              <a:defRPr/>
            </a:pP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+17%</a:t>
            </a:r>
            <a:endParaRPr lang="ru-RU" sz="22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468402" y="3878819"/>
            <a:ext cx="3414462" cy="11434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+32,6%</a:t>
            </a:r>
            <a:endParaRPr lang="en-US" sz="22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468402" y="2011919"/>
            <a:ext cx="3414462" cy="8267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lnSpc>
                <a:spcPct val="85000"/>
              </a:lnSpc>
              <a:spcAft>
                <a:spcPct val="35000"/>
              </a:spcAft>
              <a:defRPr/>
            </a:pP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+8,5%</a:t>
            </a:r>
            <a:endParaRPr lang="ru-RU" sz="22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/>
            </a:extLst>
          </p:cNvPr>
          <p:cNvSpPr/>
          <p:nvPr/>
        </p:nvSpPr>
        <p:spPr>
          <a:xfrm>
            <a:off x="38502" y="6269117"/>
            <a:ext cx="2857928" cy="8384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5000"/>
              </a:lnSpc>
              <a:defRPr/>
            </a:pP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Достижение уровня обеспеченности площадью торговых объектов</a:t>
            </a:r>
          </a:p>
        </p:txBody>
      </p:sp>
      <p:sp>
        <p:nvSpPr>
          <p:cNvPr id="52" name="Прямоугольник 51">
            <a:extLst>
              <a:ext uri="{FF2B5EF4-FFF2-40B4-BE49-F238E27FC236}"/>
            </a:extLst>
          </p:cNvPr>
          <p:cNvSpPr/>
          <p:nvPr/>
        </p:nvSpPr>
        <p:spPr>
          <a:xfrm>
            <a:off x="2976935" y="6267451"/>
            <a:ext cx="1666103" cy="8451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spcAft>
                <a:spcPct val="35000"/>
              </a:spcAft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903,4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 </a:t>
            </a:r>
            <a:r>
              <a:rPr lang="ru-RU" sz="1700" b="1" dirty="0" err="1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кв.м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 </a:t>
            </a:r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 1000 человек</a:t>
            </a:r>
          </a:p>
        </p:txBody>
      </p:sp>
      <p:sp>
        <p:nvSpPr>
          <p:cNvPr id="58" name="Прямоугольник 57">
            <a:extLst>
              <a:ext uri="{FF2B5EF4-FFF2-40B4-BE49-F238E27FC236}"/>
            </a:extLst>
          </p:cNvPr>
          <p:cNvSpPr/>
          <p:nvPr/>
        </p:nvSpPr>
        <p:spPr>
          <a:xfrm>
            <a:off x="4723544" y="6267450"/>
            <a:ext cx="1744858" cy="8351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912,1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кв.</a:t>
            </a:r>
            <a:r>
              <a:rPr lang="en-US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 </a:t>
            </a:r>
            <a:r>
              <a:rPr lang="ru-RU" sz="1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1000 человек</a:t>
            </a:r>
          </a:p>
        </p:txBody>
      </p:sp>
      <p:sp>
        <p:nvSpPr>
          <p:cNvPr id="59" name="Прямоугольник 58">
            <a:extLst>
              <a:ext uri="{FF2B5EF4-FFF2-40B4-BE49-F238E27FC236}"/>
            </a:extLst>
          </p:cNvPr>
          <p:cNvSpPr/>
          <p:nvPr/>
        </p:nvSpPr>
        <p:spPr>
          <a:xfrm>
            <a:off x="6468402" y="6267450"/>
            <a:ext cx="3414462" cy="8351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+1%</a:t>
            </a:r>
            <a:endParaRPr lang="ru-RU" sz="22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47" y="-9490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ПОТРЕБИТЕЛЬСКОГО РЫНКА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Номер слайда 2"/>
          <p:cNvSpPr txBox="1">
            <a:spLocks/>
          </p:cNvSpPr>
          <p:nvPr/>
        </p:nvSpPr>
        <p:spPr>
          <a:xfrm>
            <a:off x="7224449" y="6674169"/>
            <a:ext cx="2352146" cy="383381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defPPr>
              <a:defRPr lang="ru-RU"/>
            </a:defPPr>
            <a:lvl1pPr marL="0" algn="r" defTabSz="10287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0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17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1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AD0733-FAB3-491A-AB26-98AFAF66539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4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" y="3"/>
            <a:ext cx="10080625" cy="792136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ПОТРЕБИТЕЛЬСКОГО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РЫНКА</a:t>
            </a:r>
          </a:p>
          <a:p>
            <a:pPr algn="ctr" defTabSz="538784">
              <a:spcBef>
                <a:spcPts val="6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МОБИЛЬНАЯ ТОРГОВЛЯ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521741" y="6575813"/>
            <a:ext cx="2352146" cy="383381"/>
          </a:xfrm>
        </p:spPr>
        <p:txBody>
          <a:bodyPr/>
          <a:lstStyle/>
          <a:p>
            <a:fld id="{35AD0733-FAB3-491A-AB26-98AFAF665392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pPr/>
              <a:t>12</a:t>
            </a:fld>
            <a:endParaRPr lang="ru-RU" dirty="0">
              <a:solidFill>
                <a:prstClr val="black">
                  <a:tint val="7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vchernykh.CITYHALL\Desktop\МОЯ ПАПКА\Переписка ПРАЗДНИКИ\ФОТО 1 - 9 - 11мая\IMG_20190501_0822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" t="19208" r="1"/>
          <a:stretch/>
        </p:blipFill>
        <p:spPr bwMode="auto">
          <a:xfrm>
            <a:off x="71760" y="1368202"/>
            <a:ext cx="4913117" cy="28850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43493" y="4392537"/>
            <a:ext cx="4680520" cy="533929"/>
          </a:xfrm>
          <a:prstGeom prst="roundRect">
            <a:avLst>
              <a:gd name="adj" fmla="val 9108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02870" tIns="51435" rIns="102870" bIns="51435" rtlCol="0" anchor="ctr"/>
          <a:lstStyle/>
          <a:p>
            <a:pPr algn="ctr"/>
            <a:endParaRPr lang="ru-RU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малого и среднего бизнеса</a:t>
            </a: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43492" y="5112618"/>
            <a:ext cx="4680521" cy="720080"/>
          </a:xfrm>
          <a:prstGeom prst="roundRect">
            <a:avLst>
              <a:gd name="adj" fmla="val 9108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02870" tIns="51435" rIns="102870" bIns="51435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Рост показателя обеспеченности объектами общественного питания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3492" y="6048722"/>
            <a:ext cx="4680519" cy="720080"/>
          </a:xfrm>
          <a:prstGeom prst="roundRect">
            <a:avLst>
              <a:gd name="adj" fmla="val 13400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02870" tIns="51435" rIns="102870" bIns="51435" rtlCol="0" anchor="ctr"/>
          <a:lstStyle/>
          <a:p>
            <a:pPr algn="ctr"/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дохода бюджета городского округа город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Воронеж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936154"/>
            <a:ext cx="10080625" cy="378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объектов разноформатной торговли</a:t>
            </a:r>
            <a:endParaRPr lang="ru-RU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97764" y="1296194"/>
            <a:ext cx="9685100" cy="0"/>
          </a:xfrm>
          <a:prstGeom prst="line">
            <a:avLst/>
          </a:prstGeom>
          <a:ln w="3175">
            <a:solidFill>
              <a:schemeClr val="tx1"/>
            </a:solidFill>
            <a:prstDash val="sys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97764" y="1408510"/>
            <a:ext cx="9685100" cy="0"/>
          </a:xfrm>
          <a:prstGeom prst="line">
            <a:avLst/>
          </a:prstGeom>
          <a:ln w="3175">
            <a:solidFill>
              <a:schemeClr val="tx1"/>
            </a:solidFill>
            <a:prstDash val="sys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651332"/>
              </p:ext>
            </p:extLst>
          </p:nvPr>
        </p:nvGraphicFramePr>
        <p:xfrm>
          <a:off x="5040312" y="1368202"/>
          <a:ext cx="4910176" cy="2712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20280"/>
                <a:gridCol w="2389896"/>
              </a:tblGrid>
              <a:tr h="32400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Проспект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Революции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Театральная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Чернышевского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Матросова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Софьи Перовской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Московский проспект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20-летия Октября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Тимирязева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Студенческая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Университетская площадь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Пушкинская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Ленина</a:t>
                      </a: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Мичурина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Феоктистова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" name="Рисунок 16"/>
          <p:cNvPicPr/>
          <p:nvPr/>
        </p:nvPicPr>
        <p:blipFill rotWithShape="1">
          <a:blip r:embed="rId4"/>
          <a:srcRect l="19890" t="21234" r="6064" b="25771"/>
          <a:stretch/>
        </p:blipFill>
        <p:spPr bwMode="auto">
          <a:xfrm>
            <a:off x="5112320" y="4253223"/>
            <a:ext cx="4914000" cy="288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Номер слайда 2"/>
          <p:cNvSpPr txBox="1">
            <a:spLocks/>
          </p:cNvSpPr>
          <p:nvPr/>
        </p:nvSpPr>
        <p:spPr>
          <a:xfrm>
            <a:off x="7224449" y="6674169"/>
            <a:ext cx="2352146" cy="383381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defPPr>
              <a:defRPr lang="ru-RU"/>
            </a:defPPr>
            <a:lvl1pPr marL="0" algn="r" defTabSz="10287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0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17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1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AD0733-FAB3-491A-AB26-98AFAF665392}" type="slidenum">
              <a:rPr lang="ru-RU" b="1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ru-RU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14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-248" y="50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ПОТРЕБИТЕЛЬСКОГО РЫНКА</a:t>
            </a:r>
          </a:p>
          <a:p>
            <a:pPr algn="ctr" defTabSz="538784">
              <a:spcBef>
                <a:spcPts val="6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СОЦИАЛЬНЫЕ ЯРМАРКИ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945225"/>
            <a:ext cx="8505552" cy="1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2896952" y="2913964"/>
            <a:ext cx="3999055" cy="1372970"/>
          </a:xfrm>
          <a:prstGeom prst="rect">
            <a:avLst/>
          </a:prstGeo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7437" tIns="133719" rIns="267437" bIns="133719" numCol="1" spcCol="1371" anchor="ctr" anchorCtr="0">
            <a:noAutofit/>
          </a:bodyPr>
          <a:lstStyle/>
          <a:p>
            <a:pPr marL="185149" lvl="1" indent="-185149" defTabSz="864028">
              <a:lnSpc>
                <a:spcPct val="90000"/>
              </a:lnSpc>
              <a:spcBef>
                <a:spcPct val="0"/>
              </a:spcBef>
              <a:spcAft>
                <a:spcPts val="648"/>
              </a:spcAft>
              <a:buChar char="••"/>
            </a:pPr>
            <a:endParaRPr lang="ru-RU" sz="1900" b="1" dirty="0">
              <a:ln w="1905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0651" y="72058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 descr="ÐÐ°ÑÑÐ¸Ð½ÐºÐ¸ Ð¿Ð¾ Ð·Ð°Ð¿ÑÐ¾ÑÑ ÑÐ¾ÑÐ¸Ð°Ð»ÑÐ½ÑÐµ ÑÑÐ¼Ð°ÑÐº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0" y="4013289"/>
            <a:ext cx="4955090" cy="3051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image0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537" y="3960490"/>
            <a:ext cx="4884319" cy="3104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22487"/>
              </p:ext>
            </p:extLst>
          </p:nvPr>
        </p:nvGraphicFramePr>
        <p:xfrm>
          <a:off x="791840" y="1368202"/>
          <a:ext cx="8719081" cy="1905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74115"/>
                <a:gridCol w="5158533"/>
                <a:gridCol w="2886433"/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Адрес</a:t>
                      </a:r>
                      <a:endParaRPr lang="ru-RU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мест, ед.</a:t>
                      </a:r>
                      <a:endParaRPr lang="ru-RU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ул. Моисеева, 2в </a:t>
                      </a:r>
                      <a:endParaRPr lang="ru-RU" sz="1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переулок Политехнический, 37</a:t>
                      </a:r>
                      <a:endParaRPr lang="ru-RU" sz="1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ул. Красных зорь, в районе дома 36</a:t>
                      </a:r>
                      <a:endParaRPr lang="ru-RU" sz="1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ул. Машиностроителей, 80</a:t>
                      </a:r>
                      <a:endParaRPr lang="ru-RU" sz="1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9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681738171"/>
              </p:ext>
            </p:extLst>
          </p:nvPr>
        </p:nvGraphicFramePr>
        <p:xfrm>
          <a:off x="1367904" y="3435197"/>
          <a:ext cx="7560840" cy="5252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0" y="936154"/>
            <a:ext cx="10080625" cy="378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упорядочение </a:t>
            </a:r>
            <a:r>
              <a:rPr lang="ru-RU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несанкционированной торговли </a:t>
            </a:r>
            <a:endParaRPr lang="ru-RU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97764" y="1296194"/>
            <a:ext cx="9685100" cy="0"/>
          </a:xfrm>
          <a:prstGeom prst="line">
            <a:avLst/>
          </a:prstGeom>
          <a:ln w="3175">
            <a:solidFill>
              <a:schemeClr val="tx1"/>
            </a:solidFill>
            <a:prstDash val="sys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800734" y="6674169"/>
            <a:ext cx="2352146" cy="383381"/>
          </a:xfrm>
        </p:spPr>
        <p:txBody>
          <a:bodyPr vert="horz" lIns="102870" tIns="51435" rIns="102870" bIns="51435" rtlCol="0" anchor="ctr"/>
          <a:lstStyle/>
          <a:p>
            <a:fld id="{35AD0733-FAB3-491A-AB26-98AFAF665392}" type="slidenum">
              <a:rPr lang="ru-RU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28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945225"/>
            <a:ext cx="8505552" cy="1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899302" y="6771957"/>
            <a:ext cx="1181323" cy="400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:\Users\naelizarova\Desktop\доклад\1 полугод 2019\vnut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112" y="1641286"/>
            <a:ext cx="3197323" cy="21751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naelizarova\Desktop\доклад\1 полугод 2019\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520" y="1583028"/>
            <a:ext cx="3588651" cy="2233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naelizarova\Desktop\доклад\1 полугод 2019\z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" y="1655036"/>
            <a:ext cx="3161812" cy="2161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053376"/>
              </p:ext>
            </p:extLst>
          </p:nvPr>
        </p:nvGraphicFramePr>
        <p:xfrm>
          <a:off x="143769" y="3974152"/>
          <a:ext cx="4896543" cy="3110498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238529"/>
                <a:gridCol w="2658014"/>
              </a:tblGrid>
              <a:tr h="336044">
                <a:tc gridSpan="2">
                  <a:txBody>
                    <a:bodyPr/>
                    <a:lstStyle/>
                    <a:p>
                      <a:pPr algn="l"/>
                      <a:r>
                        <a:rPr lang="ru-RU" sz="1600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УЧАСТНИКИ</a:t>
                      </a:r>
                      <a:endParaRPr lang="ru-RU" sz="1600" b="1" kern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044">
                <a:tc>
                  <a:txBody>
                    <a:bodyPr/>
                    <a:lstStyle/>
                    <a:p>
                      <a:pPr marL="0" algn="l" defTabSz="850328" rtl="0" eaLnBrk="1" latinLnBrk="0" hangingPunct="1"/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Аннинский район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algn="l" defTabSz="850328" rtl="0" eaLnBrk="1" latinLnBrk="0" hangingPunct="1"/>
                      <a:r>
                        <a:rPr lang="ru-RU" sz="1600" kern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Хлебо</a:t>
                      </a:r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-булочные</a:t>
                      </a:r>
                      <a:r>
                        <a:rPr lang="ru-RU" sz="16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изделия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  <a:tr h="336044"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Грибановский район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algn="l" defTabSz="850328" rtl="0" eaLnBrk="1" latinLnBrk="0" hangingPunct="1"/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Мясная продукция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  <a:tr h="336044"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Калачеевский район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algn="l" defTabSz="850328" rtl="0" eaLnBrk="1" latinLnBrk="0" hangingPunct="1"/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Молочная продукция, яйцо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  <a:tr h="336044">
                <a:tc>
                  <a:txBody>
                    <a:bodyPr/>
                    <a:lstStyle/>
                    <a:p>
                      <a:pPr marL="0" algn="l" defTabSz="850328" rtl="0" eaLnBrk="1" latinLnBrk="0" hangingPunct="1"/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Лискинский район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algn="l" defTabSz="850328" rtl="0" eaLnBrk="1" latinLnBrk="0" hangingPunct="1"/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Продукция рыбоводства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  <a:tr h="576074"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Острогожский район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algn="l" defTabSz="850328" rtl="0" eaLnBrk="1" latinLnBrk="0" hangingPunct="1"/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Плодово-овощная продукция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  <a:tr h="336044"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Рамонский район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Мясная продукция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-248" y="50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ПОТРЕБИТЕЛЬСКОГО РЫНКА</a:t>
            </a:r>
          </a:p>
          <a:p>
            <a:pPr algn="ctr" defTabSz="538784">
              <a:spcBef>
                <a:spcPts val="6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СЕЛЬСКОХОЗЯЙСТВЕННЫЕ ЯРМАРКИ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2659" y="28852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694506"/>
              </p:ext>
            </p:extLst>
          </p:nvPr>
        </p:nvGraphicFramePr>
        <p:xfrm>
          <a:off x="5184328" y="3984240"/>
          <a:ext cx="4896297" cy="3110498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378200"/>
                <a:gridCol w="2518097"/>
              </a:tblGrid>
              <a:tr h="336044">
                <a:tc gridSpan="2">
                  <a:txBody>
                    <a:bodyPr/>
                    <a:lstStyle/>
                    <a:p>
                      <a:pPr marL="0" algn="l" defTabSz="1028700" rtl="0" eaLnBrk="1" latinLnBrk="0" hangingPunct="1"/>
                      <a:r>
                        <a:rPr lang="ru-RU" sz="1600" b="1" kern="120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УЧАСТНИКИ</a:t>
                      </a:r>
                      <a:endParaRPr lang="ru-RU" sz="1600" b="1" kern="1200" baseline="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044"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Репьевский район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Овощная продукция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  <a:tr h="336044"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Россошанский район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Продукция пчеловодства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  <a:tr h="336044"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Каширский район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Кондитерские изделия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  <a:tr h="336044"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Хохольский район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Мясо птицы, яйцо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  <a:tr h="336044"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Борисоглебский район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Мясная продукция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  <a:tr h="544070">
                <a:tc>
                  <a:txBody>
                    <a:bodyPr/>
                    <a:lstStyle/>
                    <a:p>
                      <a:pPr marL="0" marR="0" indent="0" algn="l" defTabSz="85032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Воронеж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  <a:tc>
                  <a:txBody>
                    <a:bodyPr/>
                    <a:lstStyle/>
                    <a:p>
                      <a:pPr marL="0" algn="l" defTabSz="850328" rtl="0" eaLnBrk="1" latinLnBrk="0" hangingPunct="1"/>
                      <a:r>
                        <a:rPr lang="ru-RU" sz="16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Сувенирная  и текстильная продукция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0806" marR="100806" marT="48007" marB="48007" anchor="ctr"/>
                </a:tc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11627" y="1019928"/>
            <a:ext cx="10080625" cy="378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7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продукции местных товаропроизводителей по льготным ценам</a:t>
            </a:r>
            <a:endParaRPr lang="ru-RU" sz="17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97514" y="1376342"/>
            <a:ext cx="9685100" cy="0"/>
          </a:xfrm>
          <a:prstGeom prst="line">
            <a:avLst/>
          </a:prstGeom>
          <a:ln w="3175">
            <a:solidFill>
              <a:schemeClr val="tx1"/>
            </a:solidFill>
            <a:prstDash val="sys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728726" y="6674169"/>
            <a:ext cx="2352146" cy="383381"/>
          </a:xfrm>
        </p:spPr>
        <p:txBody>
          <a:bodyPr vert="horz" lIns="102870" tIns="51435" rIns="102870" bIns="51435" rtlCol="0" anchor="ctr"/>
          <a:lstStyle/>
          <a:p>
            <a:fld id="{35AD0733-FAB3-491A-AB26-98AFAF665392}" type="slidenum">
              <a:rPr lang="ru-RU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40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945225"/>
            <a:ext cx="8505552" cy="1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899302" y="6771957"/>
            <a:ext cx="1181323" cy="400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248" y="50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ПОТРЕБИТЕЛЬСКОГО РЫНКА</a:t>
            </a:r>
          </a:p>
          <a:p>
            <a:pPr algn="ctr" defTabSz="538784">
              <a:spcBef>
                <a:spcPts val="6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МАГАЗИНЫ «У ДОМА»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2659" y="28852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11627" y="1019928"/>
            <a:ext cx="10080625" cy="378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и развитие несетевого формата торговли</a:t>
            </a:r>
            <a:endParaRPr lang="ru-RU" sz="18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97514" y="1376342"/>
            <a:ext cx="9685100" cy="0"/>
          </a:xfrm>
          <a:prstGeom prst="line">
            <a:avLst/>
          </a:prstGeom>
          <a:ln w="3175">
            <a:solidFill>
              <a:schemeClr val="tx1"/>
            </a:solidFill>
            <a:prstDash val="sys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2" name="Picture 4" descr="https://dengi-denejki.ru/wp-content/uploads/2019/05/Magaziny-Fasol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84" y="1800251"/>
            <a:ext cx="9521672" cy="517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3255773" y="1451363"/>
            <a:ext cx="3592337" cy="515209"/>
          </a:xfrm>
          <a:prstGeom prst="rect">
            <a:avLst/>
          </a:prstGeom>
        </p:spPr>
        <p:txBody>
          <a:bodyPr wrap="none" lIns="98746" tIns="49373" rIns="98746" bIns="49373">
            <a:spAutoFit/>
          </a:bodyPr>
          <a:lstStyle/>
          <a:p>
            <a:pPr algn="ctr">
              <a:defRPr/>
            </a:pPr>
            <a:r>
              <a:rPr lang="ru-RU" sz="27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«ФАСОЛЬ»</a:t>
            </a:r>
            <a:endParaRPr lang="ru-RU" sz="2700" dirty="0">
              <a:solidFill>
                <a:schemeClr val="accent6"/>
              </a:solidFill>
            </a:endParaRPr>
          </a:p>
        </p:txBody>
      </p:sp>
      <p:pic>
        <p:nvPicPr>
          <p:cNvPr id="23" name="Picture 4" descr="C:\Users\svchernykh.CITYHALL\AppData\Local\Microsoft\Windows\Temporary Internet Files\Content.Outlook\0ZHEHOBF\IMG_8127 (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174" y="1045475"/>
            <a:ext cx="1238690" cy="75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224449" y="6674169"/>
            <a:ext cx="2352146" cy="383381"/>
          </a:xfrm>
        </p:spPr>
        <p:txBody>
          <a:bodyPr vert="horz" lIns="102870" tIns="51435" rIns="102870" bIns="51435" rtlCol="0" anchor="ctr"/>
          <a:lstStyle/>
          <a:p>
            <a:fld id="{35AD0733-FAB3-491A-AB26-98AFAF665392}" type="slidenum">
              <a:rPr lang="ru-RU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15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945225"/>
            <a:ext cx="8505552" cy="1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899302" y="6771957"/>
            <a:ext cx="1181323" cy="400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248" y="50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ПОТРЕБИТЕЛЬСКОГО РЫНКА</a:t>
            </a:r>
          </a:p>
          <a:p>
            <a:pPr algn="ctr" defTabSz="538784">
              <a:spcBef>
                <a:spcPts val="6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МАГАЗИНЫ «У ДОМА»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2659" y="28852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 rotWithShape="1">
          <a:blip r:embed="rId4"/>
          <a:srcRect l="4646" t="13793" r="9548" b="5082"/>
          <a:stretch/>
        </p:blipFill>
        <p:spPr bwMode="auto">
          <a:xfrm>
            <a:off x="1007864" y="964553"/>
            <a:ext cx="8064648" cy="62074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224449" y="6674169"/>
            <a:ext cx="2352146" cy="383381"/>
          </a:xfrm>
        </p:spPr>
        <p:txBody>
          <a:bodyPr vert="horz" lIns="102870" tIns="51435" rIns="102870" bIns="51435" rtlCol="0" anchor="ctr"/>
          <a:lstStyle/>
          <a:p>
            <a:fld id="{35AD0733-FAB3-491A-AB26-98AFAF665392}" type="slidenum">
              <a:rPr lang="ru-RU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44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0" y="945225"/>
            <a:ext cx="8505552" cy="1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899302" y="6771957"/>
            <a:ext cx="1181323" cy="400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248" y="50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ПОТРЕБИТЕЛЬСКОГО РЫНКА</a:t>
            </a:r>
          </a:p>
          <a:p>
            <a:pPr algn="ctr" defTabSz="538784">
              <a:spcBef>
                <a:spcPts val="6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МАГАЗИНЫ «У ДОМА»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2659" y="28852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 rotWithShape="1">
          <a:blip r:embed="rId4"/>
          <a:srcRect l="4936" t="13430" r="9693" b="5989"/>
          <a:stretch/>
        </p:blipFill>
        <p:spPr bwMode="auto">
          <a:xfrm>
            <a:off x="936104" y="952677"/>
            <a:ext cx="8352680" cy="62193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224449" y="6674169"/>
            <a:ext cx="2352146" cy="383381"/>
          </a:xfrm>
        </p:spPr>
        <p:txBody>
          <a:bodyPr vert="horz" lIns="102870" tIns="51435" rIns="102870" bIns="51435" rtlCol="0" anchor="ctr"/>
          <a:lstStyle/>
          <a:p>
            <a:fld id="{35AD0733-FAB3-491A-AB26-98AFAF665392}" type="slidenum">
              <a:rPr lang="ru-RU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25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1" y="3"/>
            <a:ext cx="10080625" cy="792136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ПОТРЕБИТЕЛЬСКОГО РЫНКА</a:t>
            </a:r>
          </a:p>
          <a:p>
            <a:pPr algn="ctr">
              <a:spcBef>
                <a:spcPts val="600"/>
              </a:spcBef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ТОРГОВОЕ ОБСЛУЖИВАНИЕ </a:t>
            </a:r>
          </a:p>
        </p:txBody>
      </p:sp>
      <p:pic>
        <p:nvPicPr>
          <p:cNvPr id="4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3732" y="1"/>
            <a:ext cx="616893" cy="86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svchernykh.CITYHALL\Desktop\МОЯ ПАПКА\Переписка ПРАЗДНИКИ\1 - 9. -11мая\IMG_20190511_0838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" r="1" b="24745"/>
          <a:stretch/>
        </p:blipFill>
        <p:spPr bwMode="auto">
          <a:xfrm>
            <a:off x="4200926" y="3845877"/>
            <a:ext cx="5776523" cy="3248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23888" y="1440210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C:\Users\svchernykh.CITYHALL\Desktop\МОЯ ПАПКА\Переписка ПРАЗДНИКИ\ФОТО 1 - 9 - 11мая\IMG_20190509_0810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7" b="9279"/>
          <a:stretch/>
        </p:blipFill>
        <p:spPr bwMode="auto">
          <a:xfrm>
            <a:off x="4200926" y="864147"/>
            <a:ext cx="5776523" cy="2949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395691"/>
              </p:ext>
            </p:extLst>
          </p:nvPr>
        </p:nvGraphicFramePr>
        <p:xfrm>
          <a:off x="71760" y="1368202"/>
          <a:ext cx="4032448" cy="172819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800200"/>
                <a:gridCol w="2232248"/>
              </a:tblGrid>
              <a:tr h="47202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ПРАЗДНИЧНАЯ ТОРГОВЛЯ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8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 полугодие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2018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1 269 </a:t>
                      </a:r>
                    </a:p>
                    <a:p>
                      <a:pPr marL="0" marR="0" lvl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паспортов</a:t>
                      </a:r>
                      <a:endParaRPr lang="ru-RU" sz="1800" b="1" kern="150" dirty="0"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7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 полугодие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2019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1 436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паспортов</a:t>
                      </a:r>
                      <a:endParaRPr lang="ru-RU" sz="1800" b="1" kern="150" dirty="0">
                        <a:effectLst/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1" descr="/documents/34650/0/2019_05_11_S_98.jpg/9edc3043-8dc7-de5b-8d8e-9668dcdaf74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0" y="3845877"/>
            <a:ext cx="4032448" cy="32487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2"/>
          <p:cNvSpPr txBox="1">
            <a:spLocks/>
          </p:cNvSpPr>
          <p:nvPr/>
        </p:nvSpPr>
        <p:spPr>
          <a:xfrm>
            <a:off x="7376849" y="6826569"/>
            <a:ext cx="2352146" cy="383381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defPPr>
              <a:defRPr lang="ru-RU"/>
            </a:defPPr>
            <a:lvl1pPr marL="0" algn="r" defTabSz="10287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0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17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1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AD0733-FAB3-491A-AB26-98AFAF66539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00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" y="3"/>
            <a:ext cx="10080625" cy="792136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dirty="0" smtClean="0">
                <a:solidFill>
                  <a:prstClr val="white"/>
                </a:solidFill>
                <a:latin typeface="Times New Roman"/>
                <a:ea typeface="Times New Roman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ПОТРЕБИТЕЛЬСКОГО РЫНКА</a:t>
            </a:r>
          </a:p>
          <a:p>
            <a:pPr algn="ctr" defTabSz="538784">
              <a:spcBef>
                <a:spcPts val="6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ЛЕТНИЕ КАФЕ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3732" y="1"/>
            <a:ext cx="616893" cy="86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23888" y="1440210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2" name="Рисунок 11" descr="C:\Users\oekazakova\Desktop\A-Казакова\Летние площадки\ФОТО-общепит,летние площадки\2019\Центральный 04.06.19\IMG_134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11" b="23468"/>
          <a:stretch/>
        </p:blipFill>
        <p:spPr bwMode="auto">
          <a:xfrm>
            <a:off x="5627911" y="3892132"/>
            <a:ext cx="4308945" cy="3164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oekazakova\Desktop\A-Казакова\Летние площадки\ФОТО-общепит,летние площадки\Фото 2019\фото май\Тануки 06.06.2019\Новая папка\PHOTO-2019-06-06-14-49-12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6"/>
          <a:stretch/>
        </p:blipFill>
        <p:spPr bwMode="auto">
          <a:xfrm>
            <a:off x="5616376" y="864146"/>
            <a:ext cx="4320481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 descr="F:\1 летние кафе\17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7" y="3816474"/>
            <a:ext cx="5447227" cy="324935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215776" y="1028197"/>
            <a:ext cx="3168352" cy="122413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endParaRPr lang="ru-RU" sz="1700" b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полугодие 2018 года – 19 паспортов </a:t>
            </a:r>
          </a:p>
          <a:p>
            <a:pPr algn="ctr"/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Летние кафе</a:t>
            </a:r>
            <a:endParaRPr lang="ru-RU" sz="17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59992" y="2664346"/>
            <a:ext cx="3168352" cy="122413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endParaRPr lang="ru-RU" sz="1700" b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полугодие 2019 года – 31 паспорт </a:t>
            </a:r>
          </a:p>
          <a:p>
            <a:pPr algn="ctr"/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Летние кафе</a:t>
            </a:r>
            <a:endParaRPr lang="ru-RU" sz="17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Номер слайда 2"/>
          <p:cNvSpPr txBox="1">
            <a:spLocks/>
          </p:cNvSpPr>
          <p:nvPr/>
        </p:nvSpPr>
        <p:spPr>
          <a:xfrm>
            <a:off x="7376849" y="6826569"/>
            <a:ext cx="2352146" cy="383381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defPPr>
              <a:defRPr lang="ru-RU"/>
            </a:defPPr>
            <a:lvl1pPr marL="0" algn="r" defTabSz="10287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0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17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1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AD0733-FAB3-491A-AB26-98AFAF66539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19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54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71066" y="178356"/>
            <a:ext cx="9009559" cy="700088"/>
          </a:xfrm>
          <a:prstGeom prst="rect">
            <a:avLst/>
          </a:prstGeom>
        </p:spPr>
        <p:txBody>
          <a:bodyPr lIns="98746" tIns="49373" rIns="98746" bIns="49373" anchor="ctr"/>
          <a:lstStyle/>
          <a:p>
            <a:pPr>
              <a:defRPr/>
            </a:pPr>
            <a:endParaRPr lang="ru-RU" sz="2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99080" y="1332198"/>
            <a:ext cx="2381515" cy="75608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1001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Регулирование торговой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8755" y="1332198"/>
            <a:ext cx="2659427" cy="75608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1001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и поддержка 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малого и среднего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предпринимательства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659978" y="1332198"/>
            <a:ext cx="2302131" cy="75608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1001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Взаимодействие с промышленными предприятиями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96949" y="1332198"/>
            <a:ext cx="2222747" cy="75608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5"/>
          </a:lnRef>
          <a:fillRef idx="1001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потребительского рынка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2817675" y="2240280"/>
            <a:ext cx="0" cy="4082177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119068" y="2240280"/>
            <a:ext cx="0" cy="4082177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579720" y="2240280"/>
            <a:ext cx="0" cy="4082177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92" name="Прямоугольник 28"/>
          <p:cNvSpPr>
            <a:spLocks noChangeArrowheads="1"/>
          </p:cNvSpPr>
          <p:nvPr/>
        </p:nvSpPr>
        <p:spPr bwMode="auto">
          <a:xfrm>
            <a:off x="2817675" y="2240280"/>
            <a:ext cx="2381898" cy="350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-285750" eaLnBrk="1" hangingPunct="1">
              <a:buBlip>
                <a:blip r:embed="rId2"/>
              </a:buBlip>
            </a:pPr>
            <a:r>
              <a:rPr lang="ru-RU" altLang="ru-RU" sz="1700" dirty="0"/>
              <a:t>Муниципальное управление </a:t>
            </a:r>
            <a:r>
              <a:rPr lang="ru-RU" altLang="ru-RU" sz="1700" dirty="0" smtClean="0"/>
              <a:t>в </a:t>
            </a:r>
            <a:r>
              <a:rPr lang="ru-RU" altLang="ru-RU" sz="1700" dirty="0"/>
              <a:t>сфере организации розничных </a:t>
            </a:r>
            <a:r>
              <a:rPr lang="ru-RU" altLang="ru-RU" sz="1700" dirty="0" smtClean="0"/>
              <a:t>рынков,  ярмарок и </a:t>
            </a:r>
            <a:r>
              <a:rPr lang="ru-RU" sz="1700" dirty="0"/>
              <a:t>нестационарных торговых объектов</a:t>
            </a:r>
            <a:endParaRPr lang="ru-RU" altLang="ru-RU" sz="1700" dirty="0" smtClean="0"/>
          </a:p>
          <a:p>
            <a:pPr indent="-285750" eaLnBrk="1" hangingPunct="1">
              <a:buBlip>
                <a:blip r:embed="rId2"/>
              </a:buBlip>
            </a:pPr>
            <a:r>
              <a:rPr lang="ru-RU" altLang="ru-RU" sz="1700" dirty="0" smtClean="0"/>
              <a:t>Развитие рынка много форматной </a:t>
            </a:r>
            <a:r>
              <a:rPr lang="ru-RU" altLang="ru-RU" sz="1700" dirty="0"/>
              <a:t>торговли</a:t>
            </a:r>
          </a:p>
          <a:p>
            <a:pPr indent="-285750" eaLnBrk="1" hangingPunct="1">
              <a:buBlip>
                <a:blip r:embed="rId2"/>
              </a:buBlip>
            </a:pPr>
            <a:r>
              <a:rPr lang="ru-RU" altLang="ru-RU" sz="1700" dirty="0" smtClean="0"/>
              <a:t>Продвижение </a:t>
            </a:r>
            <a:r>
              <a:rPr lang="ru-RU" altLang="ru-RU" sz="1700" dirty="0"/>
              <a:t>местных производителей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278328" y="2240280"/>
            <a:ext cx="2063378" cy="4608637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indent="-285750">
              <a:buBlip>
                <a:blip r:embed="rId2"/>
              </a:buBlip>
              <a:defRPr/>
            </a:pPr>
            <a:r>
              <a:rPr lang="ru-RU" sz="1700" dirty="0">
                <a:latin typeface="Arial" charset="0"/>
                <a:cs typeface="Arial" charset="0"/>
              </a:rPr>
              <a:t>Реализация мероприятий по обеспечению доступности товаров и услуг, формированию конкурентной среды</a:t>
            </a:r>
          </a:p>
          <a:p>
            <a:pPr indent="-285750">
              <a:buBlip>
                <a:blip r:embed="rId2"/>
              </a:buBlip>
              <a:defRPr/>
            </a:pPr>
            <a:r>
              <a:rPr lang="ru-RU" sz="1700" dirty="0">
                <a:latin typeface="Arial" charset="0"/>
                <a:cs typeface="Arial" charset="0"/>
              </a:rPr>
              <a:t>Повышение качества и безопасности товаров и </a:t>
            </a:r>
            <a:r>
              <a:rPr lang="ru-RU" sz="1700" dirty="0" smtClean="0">
                <a:latin typeface="Arial" charset="0"/>
                <a:cs typeface="Arial" charset="0"/>
              </a:rPr>
              <a:t>услуг</a:t>
            </a:r>
          </a:p>
          <a:p>
            <a:pPr indent="-285750">
              <a:buBlip>
                <a:blip r:embed="rId2"/>
              </a:buBlip>
              <a:defRPr/>
            </a:pPr>
            <a:endParaRPr lang="ru-RU" sz="1700" dirty="0">
              <a:latin typeface="Arial" charset="0"/>
              <a:cs typeface="Arial" charset="0"/>
            </a:endParaRPr>
          </a:p>
          <a:p>
            <a:pPr>
              <a:defRPr/>
            </a:pP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94" name="Прямоугольник 30"/>
          <p:cNvSpPr>
            <a:spLocks noChangeArrowheads="1"/>
          </p:cNvSpPr>
          <p:nvPr/>
        </p:nvSpPr>
        <p:spPr bwMode="auto">
          <a:xfrm>
            <a:off x="7579721" y="2123599"/>
            <a:ext cx="2500905" cy="425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eaLnBrk="1" hangingPunct="1">
              <a:buBlip>
                <a:blip r:embed="rId2"/>
              </a:buBlip>
              <a:defRPr/>
            </a:pPr>
            <a:r>
              <a:rPr lang="ru-RU" altLang="ru-RU" sz="1700" dirty="0"/>
              <a:t> </a:t>
            </a:r>
            <a:r>
              <a:rPr lang="ru-RU" sz="1800" dirty="0"/>
              <a:t>Содействие развитию приоритетных отраслей и инфраструктуры потребительского рынка, промышленности</a:t>
            </a:r>
            <a:endParaRPr lang="ru-RU" altLang="ru-RU" sz="1700" dirty="0" smtClean="0"/>
          </a:p>
          <a:p>
            <a:pPr marL="285750" indent="-285750" eaLnBrk="1" hangingPunct="1">
              <a:buBlip>
                <a:blip r:embed="rId2"/>
              </a:buBlip>
              <a:defRPr/>
            </a:pPr>
            <a:r>
              <a:rPr lang="ru-RU" sz="1800" dirty="0" smtClean="0"/>
              <a:t>Взаимодействие с </a:t>
            </a:r>
            <a:r>
              <a:rPr lang="ru-RU" sz="1800" dirty="0"/>
              <a:t>промышленными предприятиями по решению задач социально-экономического развития </a:t>
            </a:r>
            <a:r>
              <a:rPr lang="ru-RU" sz="1800" dirty="0" smtClean="0"/>
              <a:t>города</a:t>
            </a:r>
            <a:endParaRPr lang="ru-RU" altLang="ru-RU" sz="1700" dirty="0"/>
          </a:p>
        </p:txBody>
      </p:sp>
      <p:sp>
        <p:nvSpPr>
          <p:cNvPr id="7195" name="Прямоугольник 31"/>
          <p:cNvSpPr>
            <a:spLocks noChangeArrowheads="1"/>
          </p:cNvSpPr>
          <p:nvPr/>
        </p:nvSpPr>
        <p:spPr bwMode="auto">
          <a:xfrm>
            <a:off x="78755" y="2304306"/>
            <a:ext cx="2659427" cy="454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746" tIns="49373" rIns="98746" bIns="49373">
            <a:spAutoFit/>
          </a:bodyPr>
          <a:lstStyle/>
          <a:p>
            <a:pPr indent="-285750">
              <a:buBlip>
                <a:blip r:embed="rId2"/>
              </a:buBlip>
            </a:pPr>
            <a:r>
              <a:rPr lang="ru-RU" altLang="ru-RU" sz="1700" dirty="0">
                <a:latin typeface="Arial" charset="0"/>
                <a:cs typeface="Arial" charset="0"/>
              </a:rPr>
              <a:t>Реализация </a:t>
            </a:r>
            <a:r>
              <a:rPr lang="ru-RU" altLang="ru-RU" sz="1700" dirty="0" smtClean="0">
                <a:latin typeface="Arial" charset="0"/>
                <a:cs typeface="Arial" charset="0"/>
              </a:rPr>
              <a:t>на муниципальном уровне мероприятий программ </a:t>
            </a:r>
            <a:r>
              <a:rPr lang="ru-RU" altLang="ru-RU" sz="1700" dirty="0">
                <a:latin typeface="Arial" charset="0"/>
                <a:cs typeface="Arial" charset="0"/>
              </a:rPr>
              <a:t>и национальных проектов в сфере развития МСП</a:t>
            </a:r>
          </a:p>
          <a:p>
            <a:pPr indent="-285750">
              <a:buBlip>
                <a:blip r:embed="rId2"/>
              </a:buBlip>
            </a:pPr>
            <a:r>
              <a:rPr lang="ru-RU" altLang="ru-RU" sz="1700" dirty="0">
                <a:latin typeface="Arial" charset="0"/>
                <a:cs typeface="Arial" charset="0"/>
              </a:rPr>
              <a:t> Создание и развитие инфраструктуры поддержки МСП</a:t>
            </a:r>
          </a:p>
          <a:p>
            <a:pPr indent="-285750">
              <a:buBlip>
                <a:blip r:embed="rId2"/>
              </a:buBlip>
            </a:pPr>
            <a:r>
              <a:rPr lang="ru-RU" altLang="ru-RU" sz="1700" dirty="0">
                <a:latin typeface="Arial" charset="0"/>
                <a:cs typeface="Arial" charset="0"/>
              </a:rPr>
              <a:t> Оказание мер финансовой и информационно-консультационной поддержки </a:t>
            </a:r>
            <a:r>
              <a:rPr lang="ru-RU" altLang="ru-RU" sz="1700" dirty="0" smtClean="0">
                <a:latin typeface="Arial" charset="0"/>
                <a:cs typeface="Arial" charset="0"/>
              </a:rPr>
              <a:t>субъектам </a:t>
            </a:r>
            <a:r>
              <a:rPr lang="ru-RU" altLang="ru-RU" sz="1700" dirty="0">
                <a:latin typeface="Arial" charset="0"/>
                <a:cs typeface="Arial" charset="0"/>
              </a:rPr>
              <a:t>МСП</a:t>
            </a:r>
          </a:p>
          <a:p>
            <a:pPr algn="just"/>
            <a:endParaRPr lang="ru-RU" altLang="ru-RU" sz="1700" dirty="0">
              <a:latin typeface="Arial" charset="0"/>
              <a:cs typeface="Arial" charset="0"/>
            </a:endParaRPr>
          </a:p>
        </p:txBody>
      </p:sp>
      <p:sp>
        <p:nvSpPr>
          <p:cNvPr id="2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8479" y="6817519"/>
            <a:ext cx="2352146" cy="383381"/>
          </a:xfrm>
        </p:spPr>
        <p:txBody>
          <a:bodyPr/>
          <a:lstStyle/>
          <a:p>
            <a:pPr>
              <a:defRPr/>
            </a:pPr>
            <a:fld id="{C5D42CDB-E9FD-49F5-ABA3-C88510E778EA}" type="slidenum"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2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-1" y="2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ОСНОВНЫЕ НАПРАВЛЕНИЯ ДЕЯТЕЛЬНОСТИ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3399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" y="3"/>
            <a:ext cx="10080625" cy="792136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РЕГУЛИРОВАНИЕ ТОРГОВОЙ ДЕЯТЕЛЬНОСТИ</a:t>
            </a:r>
          </a:p>
          <a:p>
            <a:pPr algn="ctr">
              <a:spcBef>
                <a:spcPts val="600"/>
              </a:spcBef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БОРЬБА С НЕСАНКЦИОНИРОВАННОЙ ТОРГОВЛЕЙ</a:t>
            </a:r>
          </a:p>
        </p:txBody>
      </p:sp>
      <p:pic>
        <p:nvPicPr>
          <p:cNvPr id="4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976319"/>
              </p:ext>
            </p:extLst>
          </p:nvPr>
        </p:nvGraphicFramePr>
        <p:xfrm>
          <a:off x="4333188" y="1206559"/>
          <a:ext cx="5544616" cy="310209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25989"/>
                <a:gridCol w="2289930"/>
                <a:gridCol w="1232553"/>
                <a:gridCol w="1296144"/>
              </a:tblGrid>
              <a:tr h="8172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полугодие 2018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lang="en-US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48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Продовольственные товары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50" dirty="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0,6 тонн</a:t>
                      </a:r>
                      <a:endParaRPr lang="ru-RU" sz="1600" b="1" kern="15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50" dirty="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1,2 тонн</a:t>
                      </a:r>
                      <a:endParaRPr lang="ru-RU" sz="1600" b="1" kern="15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848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Одежда,</a:t>
                      </a:r>
                      <a:r>
                        <a:rPr lang="ru-RU" sz="1600" b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трикотажные изделия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50" dirty="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436</a:t>
                      </a:r>
                      <a:r>
                        <a:rPr lang="ru-RU" sz="1600" b="1" kern="150" baseline="0" dirty="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 ед.</a:t>
                      </a:r>
                      <a:endParaRPr lang="ru-RU" sz="1600" b="1" kern="15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50" baseline="0" dirty="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322 ед.</a:t>
                      </a:r>
                      <a:endParaRPr lang="ru-RU" sz="1600" b="1" kern="150" dirty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21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Торговое оборудование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50" dirty="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---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0287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50" baseline="0" dirty="0" smtClean="0">
                          <a:effectLst/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26 ед.</a:t>
                      </a:r>
                      <a:endParaRPr lang="ru-RU" sz="1600" b="1" kern="150" dirty="0" smtClean="0">
                        <a:effectLst/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21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Цветочная продукция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---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 ед.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668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Оптика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---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ед.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521741" y="6575813"/>
            <a:ext cx="2352146" cy="383381"/>
          </a:xfrm>
        </p:spPr>
        <p:txBody>
          <a:bodyPr/>
          <a:lstStyle/>
          <a:p>
            <a:fld id="{35AD0733-FAB3-491A-AB26-98AFAF665392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pPr/>
              <a:t>20</a:t>
            </a:fld>
            <a:endParaRPr lang="ru-RU" dirty="0">
              <a:solidFill>
                <a:prstClr val="black">
                  <a:tint val="7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Documents and Settings\tpazarnykh\Рабочий стол\2016\изъятие продукции\Машмностроит.7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8" y="1259810"/>
            <a:ext cx="4024734" cy="2844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svchernykh.CITYHALL\AppData\Local\Microsoft\Windows\Temporary Internet Files\Content.Outlook\0ZHEHOBF\IMG-20190718-WA00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577" y="4368547"/>
            <a:ext cx="4007191" cy="2832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voronezh-city.ru/upload/medialibrary/fb9/reid_b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4050183"/>
            <a:ext cx="3952726" cy="3150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3501" y="720130"/>
            <a:ext cx="10080625" cy="378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Сокращение </a:t>
            </a:r>
            <a:r>
              <a:rPr lang="ru-RU" sz="18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количества незаконно торгующих </a:t>
            </a:r>
            <a:r>
              <a:rPr lang="ru-RU" sz="1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</a:t>
            </a:r>
            <a:endParaRPr lang="ru-RU" sz="18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97514" y="1080170"/>
            <a:ext cx="9685100" cy="0"/>
          </a:xfrm>
          <a:prstGeom prst="line">
            <a:avLst/>
          </a:prstGeom>
          <a:ln w="3175">
            <a:solidFill>
              <a:schemeClr val="tx1"/>
            </a:solidFill>
            <a:prstDash val="sys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689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73505" y="3286666"/>
            <a:ext cx="9804108" cy="3842176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30717" y="6845857"/>
            <a:ext cx="2352146" cy="383381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502" y="1241823"/>
            <a:ext cx="2857928" cy="321309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Основные задачи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817675" y="1241823"/>
            <a:ext cx="2063378" cy="321309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Итоги - 2018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468401" y="1228488"/>
            <a:ext cx="3573722" cy="321706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Итоги - 2019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8502" y="1588532"/>
            <a:ext cx="2857928" cy="1331833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17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Приведение НТО в соответствие действующим договорам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564284" y="1241823"/>
            <a:ext cx="2063378" cy="326824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01.07.2019</a:t>
            </a:r>
          </a:p>
        </p:txBody>
      </p:sp>
      <p:sp>
        <p:nvSpPr>
          <p:cNvPr id="52" name="Стрелка вниз 51"/>
          <p:cNvSpPr/>
          <p:nvPr/>
        </p:nvSpPr>
        <p:spPr>
          <a:xfrm>
            <a:off x="8183364" y="2944132"/>
            <a:ext cx="1428909" cy="685069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976935" y="1558529"/>
            <a:ext cx="1666103" cy="13618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/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890 НТО с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нарушениями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680272" y="1558529"/>
            <a:ext cx="1744858" cy="13618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lnSpc>
                <a:spcPct val="85000"/>
              </a:lnSpc>
              <a:spcAft>
                <a:spcPct val="35000"/>
              </a:spcAft>
            </a:pP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Обследовано 450 из 890 НТО (50,6%)</a:t>
            </a:r>
          </a:p>
        </p:txBody>
      </p:sp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1041106627"/>
              </p:ext>
            </p:extLst>
          </p:nvPr>
        </p:nvGraphicFramePr>
        <p:xfrm>
          <a:off x="-144263" y="2664398"/>
          <a:ext cx="9756536" cy="417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6468402" y="1558529"/>
            <a:ext cx="3414462" cy="13618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/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295 НТО устранили нарушения</a:t>
            </a:r>
            <a:endParaRPr lang="en-US" sz="17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/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-1" y="3"/>
            <a:ext cx="10080625" cy="792136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РЕГУЛИРОВАНИЕ ТОРГОВОЙ ДЕЯТЕЛЬНОСТИ</a:t>
            </a:r>
          </a:p>
          <a:p>
            <a:pPr algn="ctr">
              <a:spcBef>
                <a:spcPts val="600"/>
              </a:spcBef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МОНИТОРИНГ НЕСТАЦИОНАРНЫХ ТОРГОВЫХ ОБЪЕКТОВ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Прямоугольник 32"/>
          <p:cNvSpPr/>
          <p:nvPr/>
        </p:nvSpPr>
        <p:spPr>
          <a:xfrm>
            <a:off x="7704608" y="3722031"/>
            <a:ext cx="2173005" cy="95853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marL="285750" indent="-285750" algn="ctr" defTabSz="528017">
              <a:lnSpc>
                <a:spcPct val="90000"/>
              </a:lnSpc>
              <a:buFontTx/>
              <a:buChar char="-"/>
            </a:pPr>
            <a:endParaRPr lang="ru-RU" sz="1700" b="1" dirty="0" smtClean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lnSpc>
                <a:spcPct val="90000"/>
              </a:lnSpc>
            </a:pP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109 протоколов о привлечении к административной ответственности</a:t>
            </a:r>
            <a:endParaRPr lang="en-US" sz="1600" b="1" dirty="0">
              <a:solidFill>
                <a:srgbClr val="C00000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>
              <a:lnSpc>
                <a:spcPct val="9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29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138257" y="3358724"/>
            <a:ext cx="9804108" cy="3842176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502" y="1241823"/>
            <a:ext cx="2857928" cy="321309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Основные задачи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817675" y="1241823"/>
            <a:ext cx="2063378" cy="321309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68401" y="1228488"/>
            <a:ext cx="3573722" cy="321706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Итоги - 2019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8502" y="1588532"/>
            <a:ext cx="2857928" cy="1331833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Соблюдение санитарных норм при  приготовлении и реализации </a:t>
            </a:r>
            <a:r>
              <a:rPr lang="ru-RU" sz="1700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шаурмы</a:t>
            </a:r>
            <a:endParaRPr lang="ru-RU" sz="17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64284" y="1241823"/>
            <a:ext cx="2063378" cy="326824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01.07.2019</a:t>
            </a:r>
          </a:p>
        </p:txBody>
      </p:sp>
      <p:sp>
        <p:nvSpPr>
          <p:cNvPr id="52" name="Стрелка вниз 51"/>
          <p:cNvSpPr/>
          <p:nvPr/>
        </p:nvSpPr>
        <p:spPr>
          <a:xfrm>
            <a:off x="8183364" y="2944132"/>
            <a:ext cx="1428909" cy="685069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976935" y="1558529"/>
            <a:ext cx="1847353" cy="13618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/>
            <a:endParaRPr lang="ru-RU" sz="1700" b="1" dirty="0" smtClean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/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100% обследование  торговых объектов НТО и ярмарок</a:t>
            </a:r>
          </a:p>
          <a:p>
            <a:pPr algn="ctr" defTabSz="528017"/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824288" y="1558529"/>
            <a:ext cx="1803374" cy="13618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>
              <a:lnSpc>
                <a:spcPct val="85000"/>
              </a:lnSpc>
              <a:spcAft>
                <a:spcPct val="35000"/>
              </a:spcAft>
            </a:pP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Январь 2019</a:t>
            </a:r>
          </a:p>
          <a:p>
            <a:pPr algn="ctr" defTabSz="528017">
              <a:lnSpc>
                <a:spcPct val="85000"/>
              </a:lnSpc>
              <a:spcAft>
                <a:spcPct val="35000"/>
              </a:spcAft>
            </a:pP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Отравление </a:t>
            </a:r>
            <a:r>
              <a:rPr lang="ru-RU" sz="17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шаурмой</a:t>
            </a: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</a:p>
          <a:p>
            <a:pPr algn="ctr" defTabSz="528017">
              <a:lnSpc>
                <a:spcPct val="85000"/>
              </a:lnSpc>
              <a:spcAft>
                <a:spcPct val="35000"/>
              </a:spcAft>
            </a:pP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6 человек</a:t>
            </a:r>
            <a:endParaRPr lang="ru-RU" sz="1800" b="1" dirty="0">
              <a:solidFill>
                <a:srgbClr val="C00000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627662" y="1558529"/>
            <a:ext cx="3255202" cy="13618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 defTabSz="528017"/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Приостановлена деятельность в 11 торговых точках по продаже </a:t>
            </a:r>
            <a:r>
              <a:rPr lang="ru-RU" sz="1700" b="1" dirty="0" err="1" smtClean="0">
                <a:solidFill>
                  <a:schemeClr val="tx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шаурмы</a:t>
            </a:r>
            <a:endParaRPr lang="en-US" sz="17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pPr algn="ctr" defTabSz="528017"/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-1" y="3"/>
            <a:ext cx="10080625" cy="792136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РЕГУЛИРОВАНИЕ ТОРГОВОЙ ДЕЯТЕЛЬНОСТИ</a:t>
            </a:r>
          </a:p>
          <a:p>
            <a:pPr algn="ctr">
              <a:spcBef>
                <a:spcPts val="600"/>
              </a:spcBef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МОНИТОРИНГ ТОРГОВЫХ ТОЧЕК «ШАУРМА»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Users\yungalkina\AppData\Local\Microsoft\Windows\Temporary Internet Files\Content.Outlook\KFKOJTTZ\шаурма 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3629201"/>
            <a:ext cx="4635094" cy="3071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yungalkina\AppData\Local\Microsoft\Windows\Temporary Internet Files\Content.Outlook\KFKOJTTZ\шаурма киоск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"/>
          <a:stretch/>
        </p:blipFill>
        <p:spPr bwMode="auto">
          <a:xfrm>
            <a:off x="4809261" y="3672458"/>
            <a:ext cx="5199603" cy="3028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vert="horz" lIns="102870" tIns="51435" rIns="102870" bIns="51435" rtlCol="0" anchor="ctr"/>
          <a:lstStyle/>
          <a:p>
            <a:fld id="{35AD0733-FAB3-491A-AB26-98AFAF665392}" type="slidenum">
              <a:rPr lang="ru-RU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22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35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79720" y="6817519"/>
            <a:ext cx="2352146" cy="383381"/>
          </a:xfrm>
        </p:spPr>
        <p:txBody>
          <a:bodyPr vert="horz" lIns="102870" tIns="51435" rIns="102870" bIns="51435" rtlCol="0" anchor="ctr"/>
          <a:lstStyle/>
          <a:p>
            <a:fld id="{301F1DCC-E23C-4A24-ADDA-D859ADF255FA}" type="slidenum">
              <a:rPr lang="ru-RU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23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1138" y="907301"/>
            <a:ext cx="3650726" cy="326824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РЕГУЛИРУЮЩИЕ ФУНКЦИИ</a:t>
            </a:r>
            <a:endParaRPr lang="ru-RU" sz="18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00990" y="907301"/>
            <a:ext cx="6113130" cy="326824"/>
          </a:xfrm>
          <a:prstGeom prst="rect">
            <a:avLst/>
          </a:prstGeom>
        </p:spPr>
        <p:txBody>
          <a:bodyPr lIns="98746" tIns="49373" rIns="98746" bIns="49373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01.07.2019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688518" y="1224186"/>
            <a:ext cx="6034374" cy="43204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Обязательность размещения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QR-кодов</a:t>
            </a: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734716" y="3024386"/>
            <a:ext cx="6034374" cy="60507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Взыскано в бюджет 600 тыс. рублей за превышение площади НТО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745984" y="3708083"/>
            <a:ext cx="6034374" cy="68008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</a:pP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рекращена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алкогольной продукции </a:t>
            </a:r>
            <a:endParaRPr lang="ru-RU" sz="17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НТО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769734" y="5328642"/>
            <a:ext cx="6034374" cy="11455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аукциона по продаже права на размещение НТО </a:t>
            </a:r>
            <a:endParaRPr lang="ru-RU" sz="17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2,5 миллионов рублей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764325" y="4464546"/>
            <a:ext cx="6034374" cy="68175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</a:pP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зыскано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задолженности на сумму </a:t>
            </a:r>
            <a:endParaRPr lang="ru-RU" sz="17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тысяч </a:t>
            </a: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38317" y="1296194"/>
            <a:ext cx="3174697" cy="1655842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lvl="0" algn="ctr"/>
            <a:r>
              <a:rPr lang="ru-RU" sz="17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ИЗМЕНЕНИЯ В РЕШЕНИЕ ВГД №790-</a:t>
            </a:r>
            <a:r>
              <a:rPr lang="en-US" sz="17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endParaRPr lang="ru-RU" sz="17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ru-RU" sz="1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изменений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023" y="3024386"/>
            <a:ext cx="3174697" cy="212191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17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СОГЛАСИТЕЛЬНАЯ КОМИССИЯ</a:t>
            </a:r>
          </a:p>
          <a:p>
            <a:pPr lvl="0" algn="ctr"/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 вопросов предпринимателей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57023" y="5328642"/>
            <a:ext cx="3174697" cy="114550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17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ПРОВЕДЕНИЕ АУКЦИОНОВ ПО ПРОДАЖЕ ПРАВ НА РАЗМЕЩЕНИЕ НТО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-1" y="3"/>
            <a:ext cx="10080625" cy="792136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РЕГУЛИРОВАНИЕ ТОРГОВОЙ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ДЕЯТЕЛЬНОСТИ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Прямоугольник 32"/>
          <p:cNvSpPr/>
          <p:nvPr/>
        </p:nvSpPr>
        <p:spPr>
          <a:xfrm>
            <a:off x="3686458" y="1728242"/>
            <a:ext cx="6034374" cy="47204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Понятие: НТО с туалетным модулем;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695739" y="2292431"/>
            <a:ext cx="6034374" cy="5767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Установлены пределы превышения площади </a:t>
            </a:r>
          </a:p>
          <a:p>
            <a:pPr algn="ctr"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проведении реконструкции</a:t>
            </a:r>
            <a:endParaRPr lang="ru-RU" sz="17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9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79720" y="6817519"/>
            <a:ext cx="2352146" cy="383381"/>
          </a:xfrm>
        </p:spPr>
        <p:txBody>
          <a:bodyPr vert="horz" lIns="102870" tIns="51435" rIns="102870" bIns="51435" rtlCol="0" anchor="ctr"/>
          <a:lstStyle/>
          <a:p>
            <a:fld id="{301F1DCC-E23C-4A24-ADDA-D859ADF255FA}" type="slidenum">
              <a:rPr lang="ru-RU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24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47670" y="1080170"/>
            <a:ext cx="3193402" cy="93610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21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ПЛАН ПОСТУПЛЕНИЙ</a:t>
            </a:r>
          </a:p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184, 4 млн. руб.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-1" y="3"/>
            <a:ext cx="10080625" cy="792136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3175" cmpd="sng">
                  <a:noFill/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ПОСТУПЛЕНИЯ В БЮДЖЕТ ГОРОДСКОГО ОКРУГА </a:t>
            </a:r>
            <a:endParaRPr lang="ru-RU" b="1" dirty="0" smtClean="0">
              <a:ln w="3175" cmpd="sng">
                <a:noFill/>
                <a:prstDash val="solid"/>
              </a:ln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3175" cmpd="sng">
                  <a:noFill/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ГОРОД </a:t>
            </a:r>
            <a:r>
              <a:rPr lang="ru-RU" b="1" dirty="0">
                <a:ln w="3175" cmpd="sng">
                  <a:noFill/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ВОРОНЕЖ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Прямоугольник 32"/>
          <p:cNvSpPr/>
          <p:nvPr/>
        </p:nvSpPr>
        <p:spPr>
          <a:xfrm>
            <a:off x="3695739" y="1116173"/>
            <a:ext cx="6034374" cy="324037"/>
          </a:xfrm>
          <a:prstGeom prst="rect">
            <a:avLst/>
          </a:prstGeom>
          <a:ln/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НТО – 162,4 млн. руб.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695738" y="1656234"/>
            <a:ext cx="6034375" cy="327701"/>
          </a:xfrm>
          <a:prstGeom prst="rect">
            <a:avLst/>
          </a:prstGeom>
          <a:ln/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</a:pP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Ярмарки – 22,02 млн. руб.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47669" y="2304306"/>
            <a:ext cx="3184051" cy="1139286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/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ФАКТИЧЕСКИЕ ПОСТУПЛЕНИЯ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114,5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95739" y="3024386"/>
            <a:ext cx="6034373" cy="360040"/>
          </a:xfrm>
          <a:prstGeom prst="rect">
            <a:avLst/>
          </a:prstGeom>
          <a:ln/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Ярмарки – 16,06 млн. руб.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695739" y="2376314"/>
            <a:ext cx="6034375" cy="347198"/>
          </a:xfrm>
          <a:prstGeom prst="rect">
            <a:avLst/>
          </a:prstGeom>
          <a:ln/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НТО – 98,3  млн. руб.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47668" y="3888482"/>
            <a:ext cx="3193404" cy="2664296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lvl="0" algn="ctr">
              <a:lnSpc>
                <a:spcPct val="150000"/>
              </a:lnSpc>
            </a:pP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ЗАДОЛЖЕННОСТЬ </a:t>
            </a:r>
          </a:p>
          <a:p>
            <a:pPr lvl="0" algn="ctr">
              <a:lnSpc>
                <a:spcPct val="150000"/>
              </a:lnSpc>
            </a:pP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1 млн. руб. 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695738" y="3888482"/>
            <a:ext cx="6034375" cy="791710"/>
          </a:xfrm>
          <a:prstGeom prst="rect">
            <a:avLst/>
          </a:prstGeom>
          <a:ln/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Просроченная задолженность – 2,8 млн. руб.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Исполнительное производство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695738" y="4845114"/>
            <a:ext cx="6034375" cy="771560"/>
          </a:xfrm>
          <a:prstGeom prst="rect">
            <a:avLst/>
          </a:prstGeom>
          <a:ln/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Текущая задолженность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12,4 млн. руб.</a:t>
            </a:r>
          </a:p>
          <a:p>
            <a:pPr algn="ctr">
              <a:lnSpc>
                <a:spcPct val="80000"/>
              </a:lnSpc>
            </a:pP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Направлены досудебные претензии</a:t>
            </a:r>
          </a:p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695739" y="5781218"/>
            <a:ext cx="6034375" cy="771560"/>
          </a:xfrm>
          <a:prstGeom prst="rect">
            <a:avLst/>
          </a:prstGeom>
          <a:ln/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ru-RU" sz="17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Судебное </a:t>
            </a:r>
            <a:r>
              <a:rPr lang="ru-RU" sz="1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– 3,9 млн. руб.</a:t>
            </a:r>
          </a:p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endParaRPr lang="ru-RU" sz="1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49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97268" y="3629199"/>
            <a:ext cx="9804108" cy="349964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8746" tIns="49373" rIns="98746" bIns="49373" anchor="t"/>
          <a:lstStyle/>
          <a:p>
            <a:pPr algn="ctr">
              <a:spcBef>
                <a:spcPts val="600"/>
              </a:spcBef>
              <a:defRPr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РАВНЕНИЕ ТЕКУЩИХ ГРАНУЛ ТЭП-50 И НОВЫХ ГРАНУЛ ТЭП-100 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30717" y="6845857"/>
            <a:ext cx="2352146" cy="383381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-1" y="2"/>
            <a:ext cx="10080625" cy="1080167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СПЕЦИАЛЬНЫЙ ИНВЕСТИЦИОННЫЙ КОНТРАКТ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Увеличение мощности производства термоэластопластов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 50 до 100 тысяч тонн в год на  АО «Воронежсинтезкаучук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» (ТЭП-100) 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4785247" y="4371709"/>
            <a:ext cx="3088704" cy="2325085"/>
          </a:xfrm>
          <a:prstGeom prst="roundRect">
            <a:avLst>
              <a:gd name="adj" fmla="val 10000"/>
            </a:avLst>
          </a:prstGeom>
          <a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2000" b="-12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22" b="29176"/>
          <a:stretch/>
        </p:blipFill>
        <p:spPr bwMode="auto">
          <a:xfrm>
            <a:off x="1511920" y="4372905"/>
            <a:ext cx="2830285" cy="2323889"/>
          </a:xfrm>
          <a:prstGeom prst="roundRect">
            <a:avLst>
              <a:gd name="adj" fmla="val 704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297086238"/>
              </p:ext>
            </p:extLst>
          </p:nvPr>
        </p:nvGraphicFramePr>
        <p:xfrm>
          <a:off x="73505" y="1360312"/>
          <a:ext cx="9935359" cy="2168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13617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1" y="2"/>
            <a:ext cx="10080625" cy="1829756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9435" y="2617541"/>
            <a:ext cx="10080625" cy="22682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5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  <a:br>
              <a:rPr lang="ru-RU" sz="5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45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6624786"/>
            <a:ext cx="1007244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56668" y="6438536"/>
            <a:ext cx="9367291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74203" y="6246744"/>
            <a:ext cx="8795567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2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5241" y="47560"/>
            <a:ext cx="1190758" cy="178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026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Rectangle 14"/>
          <p:cNvSpPr>
            <a:spLocks noChangeArrowheads="1"/>
          </p:cNvSpPr>
          <p:nvPr/>
        </p:nvSpPr>
        <p:spPr bwMode="auto">
          <a:xfrm>
            <a:off x="277283" y="5688409"/>
            <a:ext cx="9443548" cy="13684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373252" y="1180981"/>
            <a:ext cx="3095969" cy="2268252"/>
          </a:xfrm>
          <a:prstGeom prst="rect">
            <a:avLst/>
          </a:prstGeom>
          <a:solidFill>
            <a:schemeClr val="accent3">
              <a:lumMod val="20000"/>
              <a:lumOff val="8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Группа 5"/>
          <p:cNvGrpSpPr/>
          <p:nvPr/>
        </p:nvGrpSpPr>
        <p:grpSpPr>
          <a:xfrm>
            <a:off x="7342443" y="1332201"/>
            <a:ext cx="2222747" cy="824072"/>
            <a:chOff x="467544" y="3645024"/>
            <a:chExt cx="2016224" cy="784830"/>
          </a:xfrm>
        </p:grpSpPr>
        <p:pic>
          <p:nvPicPr>
            <p:cNvPr id="40" name="Picture 18" descr="https://www.ispazio.net/wp-content/uploads/2010/12/chart1-90x90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39552" y="3789040"/>
              <a:ext cx="576000" cy="576000"/>
            </a:xfrm>
            <a:prstGeom prst="rect">
              <a:avLst/>
            </a:prstGeom>
            <a:noFill/>
          </p:spPr>
        </p:pic>
        <p:grpSp>
          <p:nvGrpSpPr>
            <p:cNvPr id="3" name="Группа 39"/>
            <p:cNvGrpSpPr/>
            <p:nvPr/>
          </p:nvGrpSpPr>
          <p:grpSpPr>
            <a:xfrm>
              <a:off x="467544" y="3645024"/>
              <a:ext cx="2016224" cy="784830"/>
              <a:chOff x="114050" y="3750131"/>
              <a:chExt cx="2016224" cy="784830"/>
            </a:xfrm>
          </p:grpSpPr>
          <p:pic>
            <p:nvPicPr>
              <p:cNvPr id="42" name="Picture 10" descr="http://weltronics-it.com/wp-content/uploads/2016/11/business-icon-reversed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114050" y="3789040"/>
                <a:ext cx="720000" cy="720000"/>
              </a:xfrm>
              <a:prstGeom prst="rect">
                <a:avLst/>
              </a:prstGeom>
              <a:noFill/>
            </p:spPr>
          </p:pic>
          <p:sp>
            <p:nvSpPr>
              <p:cNvPr id="43" name="Прямоугольник 42"/>
              <p:cNvSpPr/>
              <p:nvPr/>
            </p:nvSpPr>
            <p:spPr>
              <a:xfrm>
                <a:off x="834130" y="3750131"/>
                <a:ext cx="129614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Доля занятых на МСП</a:t>
                </a:r>
                <a:endParaRPr lang="ru-RU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Группа 70"/>
          <p:cNvGrpSpPr/>
          <p:nvPr/>
        </p:nvGrpSpPr>
        <p:grpSpPr>
          <a:xfrm>
            <a:off x="356667" y="1332198"/>
            <a:ext cx="2302131" cy="831692"/>
            <a:chOff x="467544" y="2276872"/>
            <a:chExt cx="2088232" cy="792088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1259632" y="2348880"/>
              <a:ext cx="129614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Количество МСП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58" name="Picture 10" descr="http://www.econom22.ru/pnp/znachki/business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467544" y="2276872"/>
              <a:ext cx="792088" cy="792088"/>
            </a:xfrm>
            <a:prstGeom prst="rect">
              <a:avLst/>
            </a:prstGeom>
            <a:noFill/>
          </p:spPr>
        </p:pic>
      </p:grpSp>
      <p:grpSp>
        <p:nvGrpSpPr>
          <p:cNvPr id="6" name="Группа 71"/>
          <p:cNvGrpSpPr/>
          <p:nvPr/>
        </p:nvGrpSpPr>
        <p:grpSpPr>
          <a:xfrm>
            <a:off x="3770172" y="1332198"/>
            <a:ext cx="2540282" cy="907301"/>
            <a:chOff x="3275856" y="2276872"/>
            <a:chExt cx="2304256" cy="864096"/>
          </a:xfrm>
        </p:grpSpPr>
        <p:pic>
          <p:nvPicPr>
            <p:cNvPr id="49" name="Picture 20" descr="http://www.xllead.com/wp-content/uploads/2016/02/projects-icon-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3275856" y="2276872"/>
              <a:ext cx="864096" cy="864096"/>
            </a:xfrm>
            <a:prstGeom prst="rect">
              <a:avLst/>
            </a:prstGeom>
            <a:noFill/>
          </p:spPr>
        </p:pic>
        <p:sp>
          <p:nvSpPr>
            <p:cNvPr id="54" name="Прямоугольник 53"/>
            <p:cNvSpPr/>
            <p:nvPr/>
          </p:nvSpPr>
          <p:spPr>
            <a:xfrm>
              <a:off x="4067944" y="2340169"/>
              <a:ext cx="1512168" cy="791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Численность занятых в МСП</a:t>
              </a:r>
              <a:endParaRPr 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5" name="Прямая соединительная линия 74"/>
          <p:cNvCxnSpPr/>
          <p:nvPr/>
        </p:nvCxnSpPr>
        <p:spPr>
          <a:xfrm>
            <a:off x="40252" y="1180981"/>
            <a:ext cx="10080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21051" y="3418996"/>
            <a:ext cx="10080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165"/>
          <p:cNvGrpSpPr/>
          <p:nvPr/>
        </p:nvGrpSpPr>
        <p:grpSpPr>
          <a:xfrm>
            <a:off x="277283" y="2239506"/>
            <a:ext cx="2222747" cy="724377"/>
            <a:chOff x="107504" y="1277471"/>
            <a:chExt cx="2016224" cy="689883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07504" y="1277471"/>
              <a:ext cx="2016224" cy="4689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6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61485 </a:t>
              </a:r>
              <a:r>
                <a:rPr lang="ru-RU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ед.</a:t>
              </a:r>
              <a:endPara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107504" y="1628800"/>
              <a:ext cx="201622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100,6% </a:t>
              </a:r>
              <a:r>
                <a:rPr lang="ru-RU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 </a:t>
              </a:r>
              <a:r>
                <a:rPr lang="ru-RU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01.07.2019</a:t>
              </a:r>
              <a:r>
                <a:rPr lang="ru-RU" sz="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г.</a:t>
              </a:r>
            </a:p>
          </p:txBody>
        </p:sp>
      </p:grpSp>
      <p:grpSp>
        <p:nvGrpSpPr>
          <p:cNvPr id="9" name="Группа 166"/>
          <p:cNvGrpSpPr/>
          <p:nvPr/>
        </p:nvGrpSpPr>
        <p:grpSpPr>
          <a:xfrm>
            <a:off x="3849555" y="2239506"/>
            <a:ext cx="2460898" cy="724377"/>
            <a:chOff x="2339752" y="1277471"/>
            <a:chExt cx="2232248" cy="689883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2339752" y="1277471"/>
              <a:ext cx="2232248" cy="4689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6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182729 </a:t>
              </a:r>
              <a:r>
                <a:rPr lang="ru-RU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ед.</a:t>
              </a:r>
              <a:endPara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2339752" y="1628800"/>
              <a:ext cx="201622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100,3% </a:t>
              </a:r>
              <a:r>
                <a:rPr lang="ru-RU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 </a:t>
              </a:r>
              <a:r>
                <a:rPr lang="ru-RU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01.07.2019</a:t>
              </a:r>
              <a:r>
                <a:rPr lang="ru-RU" sz="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г.</a:t>
              </a: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6945524" y="2239506"/>
            <a:ext cx="2460898" cy="499820"/>
          </a:xfrm>
          <a:prstGeom prst="rect">
            <a:avLst/>
          </a:prstGeom>
        </p:spPr>
        <p:txBody>
          <a:bodyPr wrap="square" lIns="98746" tIns="49373" rIns="98746" bIns="493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17,3%</a:t>
            </a:r>
            <a:endParaRPr lang="ru-RU" sz="2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118516" y="6161387"/>
            <a:ext cx="2222747" cy="469042"/>
          </a:xfrm>
          <a:prstGeom prst="rect">
            <a:avLst/>
          </a:prstGeom>
        </p:spPr>
        <p:txBody>
          <a:bodyPr wrap="square" lIns="98746" tIns="49373" rIns="98746" bIns="49373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500" b="1" dirty="0">
                <a:solidFill>
                  <a:schemeClr val="bg1"/>
                </a:solidFill>
              </a:rPr>
              <a:t>ЮЛ</a:t>
            </a:r>
            <a:endParaRPr lang="en-US" sz="1500" b="1" dirty="0">
              <a:solidFill>
                <a:schemeClr val="bg1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1500" b="1" dirty="0" smtClean="0">
                <a:solidFill>
                  <a:schemeClr val="bg1"/>
                </a:solidFill>
              </a:rPr>
              <a:t>38,5%</a:t>
            </a:r>
            <a:endParaRPr lang="ru-RU" sz="1500" b="1" dirty="0">
              <a:solidFill>
                <a:schemeClr val="bg1"/>
              </a:solidFill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3135101" y="6549178"/>
            <a:ext cx="2222747" cy="259754"/>
          </a:xfrm>
          <a:prstGeom prst="rect">
            <a:avLst/>
          </a:prstGeom>
        </p:spPr>
        <p:txBody>
          <a:bodyPr wrap="square" lIns="98746" tIns="49373" rIns="98746" bIns="49373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300" b="1" dirty="0">
                <a:solidFill>
                  <a:schemeClr val="bg1"/>
                </a:solidFill>
              </a:rPr>
              <a:t>ЮЛ  87,3%</a:t>
            </a:r>
          </a:p>
        </p:txBody>
      </p:sp>
      <p:sp>
        <p:nvSpPr>
          <p:cNvPr id="151" name="Номер слайда 150"/>
          <p:cNvSpPr>
            <a:spLocks noGrp="1"/>
          </p:cNvSpPr>
          <p:nvPr>
            <p:ph type="sldNum" sz="quarter" idx="12"/>
          </p:nvPr>
        </p:nvSpPr>
        <p:spPr>
          <a:xfrm>
            <a:off x="7659978" y="6846279"/>
            <a:ext cx="2352146" cy="383381"/>
          </a:xfrm>
        </p:spPr>
        <p:txBody>
          <a:bodyPr/>
          <a:lstStyle/>
          <a:p>
            <a:fld id="{725C68B6-61C2-468F-89AB-4B9F7531AA68}" type="slidenum">
              <a:rPr lang="ru-RU" sz="1500"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247" y="0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И ПОДДЕРЖКА МАЛОГО И 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СРЕДНЕГО ПРЕДПРИНИМАТЕЛЬСТВА</a:t>
            </a:r>
          </a:p>
        </p:txBody>
      </p:sp>
      <p:pic>
        <p:nvPicPr>
          <p:cNvPr id="11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" name="Rectangle 14"/>
          <p:cNvSpPr>
            <a:spLocks noChangeArrowheads="1"/>
          </p:cNvSpPr>
          <p:nvPr/>
        </p:nvSpPr>
        <p:spPr bwMode="auto">
          <a:xfrm>
            <a:off x="277284" y="4248748"/>
            <a:ext cx="9443548" cy="13684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Rectangle 25"/>
          <p:cNvSpPr>
            <a:spLocks noChangeArrowheads="1"/>
          </p:cNvSpPr>
          <p:nvPr/>
        </p:nvSpPr>
        <p:spPr bwMode="auto">
          <a:xfrm rot="10800000" flipV="1">
            <a:off x="625596" y="3600450"/>
            <a:ext cx="8784977" cy="360039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18000" tIns="10800" rIns="18000" bIns="10800"/>
          <a:lstStyle/>
          <a:p>
            <a:pPr marL="177800"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Инфраструктура поддержки предпринимательства</a:t>
            </a:r>
          </a:p>
        </p:txBody>
      </p:sp>
      <p:sp>
        <p:nvSpPr>
          <p:cNvPr id="124" name="Номер слайда 3"/>
          <p:cNvSpPr txBox="1">
            <a:spLocks/>
          </p:cNvSpPr>
          <p:nvPr/>
        </p:nvSpPr>
        <p:spPr>
          <a:xfrm>
            <a:off x="6831013" y="6308725"/>
            <a:ext cx="2133600" cy="365125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defPPr>
              <a:defRPr lang="ru-RU"/>
            </a:defPPr>
            <a:lvl1pPr marL="0" algn="r" defTabSz="10287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0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17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1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125" name="Line 13"/>
          <p:cNvSpPr>
            <a:spLocks noChangeShapeType="1"/>
          </p:cNvSpPr>
          <p:nvPr/>
        </p:nvSpPr>
        <p:spPr bwMode="auto">
          <a:xfrm flipH="1" flipV="1">
            <a:off x="755650" y="3960490"/>
            <a:ext cx="0" cy="287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Line 13"/>
          <p:cNvSpPr>
            <a:spLocks noChangeShapeType="1"/>
          </p:cNvSpPr>
          <p:nvPr/>
        </p:nvSpPr>
        <p:spPr bwMode="auto">
          <a:xfrm flipH="1" flipV="1">
            <a:off x="2294229" y="3933031"/>
            <a:ext cx="0" cy="287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Line 13"/>
          <p:cNvSpPr>
            <a:spLocks noChangeShapeType="1"/>
          </p:cNvSpPr>
          <p:nvPr/>
        </p:nvSpPr>
        <p:spPr bwMode="auto">
          <a:xfrm flipH="1" flipV="1">
            <a:off x="4104179" y="3960490"/>
            <a:ext cx="1588" cy="287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Line 13"/>
          <p:cNvSpPr>
            <a:spLocks noChangeShapeType="1"/>
          </p:cNvSpPr>
          <p:nvPr/>
        </p:nvSpPr>
        <p:spPr bwMode="auto">
          <a:xfrm flipH="1" flipV="1">
            <a:off x="6048424" y="3961410"/>
            <a:ext cx="0" cy="287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Line 13"/>
          <p:cNvSpPr>
            <a:spLocks noChangeShapeType="1"/>
          </p:cNvSpPr>
          <p:nvPr/>
        </p:nvSpPr>
        <p:spPr bwMode="auto">
          <a:xfrm flipH="1" flipV="1">
            <a:off x="8352680" y="3966039"/>
            <a:ext cx="1588" cy="287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Rectangle 14"/>
          <p:cNvSpPr>
            <a:spLocks noChangeArrowheads="1"/>
          </p:cNvSpPr>
          <p:nvPr/>
        </p:nvSpPr>
        <p:spPr bwMode="auto">
          <a:xfrm>
            <a:off x="179388" y="4330842"/>
            <a:ext cx="1202404" cy="935038"/>
          </a:xfrm>
          <a:prstGeom prst="rect">
            <a:avLst/>
          </a:prstGeom>
          <a:noFill/>
          <a:ln w="3175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Гарантийный фонд Воронежской области </a:t>
            </a: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Rectangle 14"/>
          <p:cNvSpPr>
            <a:spLocks noChangeArrowheads="1"/>
          </p:cNvSpPr>
          <p:nvPr/>
        </p:nvSpPr>
        <p:spPr bwMode="auto">
          <a:xfrm>
            <a:off x="1368449" y="4365625"/>
            <a:ext cx="1871663" cy="935038"/>
          </a:xfrm>
          <a:prstGeom prst="rect">
            <a:avLst/>
          </a:prstGeom>
          <a:noFill/>
          <a:ln w="3175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Микрокредитная</a:t>
            </a: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компания Фонд развития предпринимательства Воронежской области  </a:t>
            </a: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Rectangle 14"/>
          <p:cNvSpPr>
            <a:spLocks noChangeArrowheads="1"/>
          </p:cNvSpPr>
          <p:nvPr/>
        </p:nvSpPr>
        <p:spPr bwMode="auto">
          <a:xfrm>
            <a:off x="3240087" y="4365625"/>
            <a:ext cx="1800225" cy="935038"/>
          </a:xfrm>
          <a:prstGeom prst="rect">
            <a:avLst/>
          </a:prstGeom>
          <a:noFill/>
          <a:ln w="3175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Государственный фонд поддержки  малого предпринимательства Воронежской </a:t>
            </a:r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  <a:endParaRPr lang="ru-RU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14"/>
          <p:cNvSpPr>
            <a:spLocks noChangeArrowheads="1"/>
          </p:cNvSpPr>
          <p:nvPr/>
        </p:nvSpPr>
        <p:spPr bwMode="auto">
          <a:xfrm>
            <a:off x="5183286" y="4365625"/>
            <a:ext cx="1873250" cy="935038"/>
          </a:xfrm>
          <a:prstGeom prst="rect">
            <a:avLst/>
          </a:prstGeom>
          <a:noFill/>
          <a:ln w="3175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АНО «Центр поддержки предпринимательства Воронежской области» </a:t>
            </a:r>
          </a:p>
        </p:txBody>
      </p:sp>
      <p:sp>
        <p:nvSpPr>
          <p:cNvPr id="156" name="Rectangle 14"/>
          <p:cNvSpPr>
            <a:spLocks noChangeArrowheads="1"/>
          </p:cNvSpPr>
          <p:nvPr/>
        </p:nvSpPr>
        <p:spPr bwMode="auto">
          <a:xfrm>
            <a:off x="7200551" y="4365625"/>
            <a:ext cx="2414191" cy="935038"/>
          </a:xfrm>
          <a:prstGeom prst="rect">
            <a:avLst/>
          </a:prstGeom>
          <a:noFill/>
          <a:ln w="3175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АНО «Центр координации поддержки </a:t>
            </a:r>
            <a:r>
              <a:rPr lang="ru-RU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экспортно</a:t>
            </a: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ориентированных субъектов малого и среднего поддержки предпринимательства Воронежской области</a:t>
            </a:r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2658798" y="5229225"/>
            <a:ext cx="46836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 УРОВЕНЬ</a:t>
            </a:r>
            <a:endParaRPr lang="ru-RU" sz="16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3044759" y="6629922"/>
            <a:ext cx="3671888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defRPr/>
            </a:pPr>
            <a:endParaRPr lang="ru-RU" sz="16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МУНИЦИПАЛЬНЫЙ 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</a:t>
            </a:r>
          </a:p>
        </p:txBody>
      </p:sp>
      <p:sp>
        <p:nvSpPr>
          <p:cNvPr id="162" name="Rectangle 14"/>
          <p:cNvSpPr>
            <a:spLocks noChangeArrowheads="1"/>
          </p:cNvSpPr>
          <p:nvPr/>
        </p:nvSpPr>
        <p:spPr bwMode="auto">
          <a:xfrm>
            <a:off x="376621" y="5833764"/>
            <a:ext cx="2414191" cy="935038"/>
          </a:xfrm>
          <a:prstGeom prst="rect">
            <a:avLst/>
          </a:prstGeom>
          <a:noFill/>
          <a:ln w="3175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Координационный совет по развитию МСП при главе городского округа город Воронеж</a:t>
            </a:r>
            <a:endParaRPr lang="ru-RU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Rectangle 14"/>
          <p:cNvSpPr>
            <a:spLocks noChangeArrowheads="1"/>
          </p:cNvSpPr>
          <p:nvPr/>
        </p:nvSpPr>
        <p:spPr bwMode="auto">
          <a:xfrm>
            <a:off x="7064172" y="5864161"/>
            <a:ext cx="2414191" cy="935038"/>
          </a:xfrm>
          <a:prstGeom prst="rect">
            <a:avLst/>
          </a:prstGeom>
          <a:noFill/>
          <a:ln w="3175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Согласительная комиссия по решению спорных вопросов с предпринимательским сообществом</a:t>
            </a:r>
            <a:endParaRPr lang="ru-RU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4" name="Rectangle 14"/>
          <p:cNvSpPr>
            <a:spLocks noChangeArrowheads="1"/>
          </p:cNvSpPr>
          <p:nvPr/>
        </p:nvSpPr>
        <p:spPr bwMode="auto">
          <a:xfrm>
            <a:off x="3240112" y="5678117"/>
            <a:ext cx="3312368" cy="935038"/>
          </a:xfrm>
          <a:prstGeom prst="rect">
            <a:avLst/>
          </a:prstGeom>
          <a:noFill/>
          <a:ln w="3175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5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Бизнес-Инкубаторы</a:t>
            </a: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Бесплатные мастер-классы, тренинги и семинары</a:t>
            </a:r>
            <a:endParaRPr lang="ru-RU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65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4265162754"/>
              </p:ext>
            </p:extLst>
          </p:nvPr>
        </p:nvGraphicFramePr>
        <p:xfrm>
          <a:off x="2957013" y="6336754"/>
          <a:ext cx="7123613" cy="453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292" name="Прямоугольник 47"/>
          <p:cNvSpPr>
            <a:spLocks noChangeArrowheads="1"/>
          </p:cNvSpPr>
          <p:nvPr/>
        </p:nvSpPr>
        <p:spPr bwMode="auto">
          <a:xfrm>
            <a:off x="240640" y="1728242"/>
            <a:ext cx="2891179" cy="88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700" b="1" dirty="0"/>
              <a:t>Количество субъектов </a:t>
            </a:r>
          </a:p>
          <a:p>
            <a:pPr algn="ctr" eaLnBrk="1" hangingPunct="1"/>
            <a:r>
              <a:rPr lang="ru-RU" altLang="ru-RU" sz="1700" b="1" dirty="0"/>
              <a:t>МСП на </a:t>
            </a:r>
            <a:r>
              <a:rPr lang="ru-RU" altLang="ru-RU" sz="1700" b="1" dirty="0" smtClean="0"/>
              <a:t>10 </a:t>
            </a:r>
            <a:r>
              <a:rPr lang="ru-RU" altLang="ru-RU" sz="1700" b="1" dirty="0"/>
              <a:t>тыс. человек населения, ед.</a:t>
            </a:r>
          </a:p>
        </p:txBody>
      </p:sp>
      <p:sp>
        <p:nvSpPr>
          <p:cNvPr id="12293" name="Прямоугольник 47"/>
          <p:cNvSpPr>
            <a:spLocks noChangeArrowheads="1"/>
          </p:cNvSpPr>
          <p:nvPr/>
        </p:nvSpPr>
        <p:spPr bwMode="auto">
          <a:xfrm>
            <a:off x="78756" y="4032498"/>
            <a:ext cx="3214949" cy="62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700" b="1" dirty="0">
                <a:solidFill>
                  <a:srgbClr val="000000"/>
                </a:solidFill>
              </a:rPr>
              <a:t>Объем платных услуг населению, млрд рублей</a:t>
            </a:r>
          </a:p>
        </p:txBody>
      </p:sp>
      <p:sp>
        <p:nvSpPr>
          <p:cNvPr id="12295" name="Прямоугольник 11"/>
          <p:cNvSpPr>
            <a:spLocks noChangeArrowheads="1"/>
          </p:cNvSpPr>
          <p:nvPr/>
        </p:nvSpPr>
        <p:spPr bwMode="auto">
          <a:xfrm>
            <a:off x="38502" y="3024386"/>
            <a:ext cx="3214949" cy="62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700" b="1" dirty="0" smtClean="0">
                <a:solidFill>
                  <a:srgbClr val="000000"/>
                </a:solidFill>
              </a:rPr>
              <a:t>Оборот розничной торговли, </a:t>
            </a:r>
            <a:r>
              <a:rPr lang="ru-RU" altLang="ru-RU" sz="1700" b="1" dirty="0">
                <a:solidFill>
                  <a:srgbClr val="000000"/>
                </a:solidFill>
              </a:rPr>
              <a:t>млрд </a:t>
            </a:r>
            <a:r>
              <a:rPr lang="ru-RU" altLang="ru-RU" sz="1700" b="1" dirty="0" smtClean="0">
                <a:solidFill>
                  <a:srgbClr val="000000"/>
                </a:solidFill>
              </a:rPr>
              <a:t>рублей</a:t>
            </a:r>
            <a:endParaRPr lang="ru-RU" altLang="ru-RU" sz="1700" b="1" dirty="0">
              <a:solidFill>
                <a:srgbClr val="00000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3293704" y="1440210"/>
            <a:ext cx="1" cy="4748903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452965" y="1440210"/>
            <a:ext cx="662766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452965" y="2736354"/>
            <a:ext cx="662766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444715" y="3888482"/>
            <a:ext cx="662760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300" name="Прямоугольник 22"/>
          <p:cNvSpPr>
            <a:spLocks noChangeArrowheads="1"/>
          </p:cNvSpPr>
          <p:nvPr/>
        </p:nvSpPr>
        <p:spPr bwMode="auto">
          <a:xfrm>
            <a:off x="8294580" y="1944266"/>
            <a:ext cx="1036189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564,5</a:t>
            </a:r>
            <a:endParaRPr lang="ru-RU" altLang="ru-RU" sz="26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01" name="Прямоугольник 23"/>
          <p:cNvSpPr>
            <a:spLocks noChangeArrowheads="1"/>
          </p:cNvSpPr>
          <p:nvPr/>
        </p:nvSpPr>
        <p:spPr bwMode="auto">
          <a:xfrm>
            <a:off x="3820428" y="1944266"/>
            <a:ext cx="1036189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563,1</a:t>
            </a:r>
            <a:endParaRPr lang="ru-RU" altLang="ru-RU" sz="26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02" name="Прямоугольник 24"/>
          <p:cNvSpPr>
            <a:spLocks noChangeArrowheads="1"/>
          </p:cNvSpPr>
          <p:nvPr/>
        </p:nvSpPr>
        <p:spPr bwMode="auto">
          <a:xfrm>
            <a:off x="5891680" y="1944266"/>
            <a:ext cx="1036189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583,3</a:t>
            </a:r>
            <a:endParaRPr lang="ru-RU" altLang="ru-RU" sz="26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06" name="Прямоугольник 28"/>
          <p:cNvSpPr>
            <a:spLocks noChangeArrowheads="1"/>
          </p:cNvSpPr>
          <p:nvPr/>
        </p:nvSpPr>
        <p:spPr bwMode="auto">
          <a:xfrm>
            <a:off x="3795051" y="3168402"/>
            <a:ext cx="1036189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161,6</a:t>
            </a:r>
            <a:endParaRPr lang="ru-RU" altLang="ru-RU" sz="26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07" name="Прямоугольник 29"/>
          <p:cNvSpPr>
            <a:spLocks noChangeArrowheads="1"/>
          </p:cNvSpPr>
          <p:nvPr/>
        </p:nvSpPr>
        <p:spPr bwMode="auto">
          <a:xfrm>
            <a:off x="5932807" y="3168402"/>
            <a:ext cx="1036189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175,3</a:t>
            </a:r>
            <a:endParaRPr lang="ru-RU" altLang="ru-RU" sz="26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08" name="Прямоугольник 30"/>
          <p:cNvSpPr>
            <a:spLocks noChangeArrowheads="1"/>
          </p:cNvSpPr>
          <p:nvPr/>
        </p:nvSpPr>
        <p:spPr bwMode="auto">
          <a:xfrm>
            <a:off x="8352680" y="3168402"/>
            <a:ext cx="1036189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368,6</a:t>
            </a:r>
            <a:endParaRPr lang="ru-RU" altLang="ru-RU" sz="26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09" name="Прямоугольник 31"/>
          <p:cNvSpPr>
            <a:spLocks noChangeArrowheads="1"/>
          </p:cNvSpPr>
          <p:nvPr/>
        </p:nvSpPr>
        <p:spPr bwMode="auto">
          <a:xfrm>
            <a:off x="3747797" y="4248522"/>
            <a:ext cx="1036189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36,13</a:t>
            </a:r>
          </a:p>
        </p:txBody>
      </p:sp>
      <p:sp>
        <p:nvSpPr>
          <p:cNvPr id="12310" name="Прямоугольник 32"/>
          <p:cNvSpPr>
            <a:spLocks noChangeArrowheads="1"/>
          </p:cNvSpPr>
          <p:nvPr/>
        </p:nvSpPr>
        <p:spPr bwMode="auto">
          <a:xfrm>
            <a:off x="5888179" y="4248522"/>
            <a:ext cx="1036189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48,36</a:t>
            </a:r>
          </a:p>
        </p:txBody>
      </p:sp>
      <p:sp>
        <p:nvSpPr>
          <p:cNvPr id="12311" name="Прямоугольник 33"/>
          <p:cNvSpPr>
            <a:spLocks noChangeArrowheads="1"/>
          </p:cNvSpPr>
          <p:nvPr/>
        </p:nvSpPr>
        <p:spPr bwMode="auto">
          <a:xfrm>
            <a:off x="8352680" y="4248522"/>
            <a:ext cx="1011438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114,9</a:t>
            </a:r>
          </a:p>
        </p:txBody>
      </p:sp>
      <p:sp>
        <p:nvSpPr>
          <p:cNvPr id="35" name="Номер слайда 3"/>
          <p:cNvSpPr>
            <a:spLocks noGrp="1"/>
          </p:cNvSpPr>
          <p:nvPr>
            <p:ph type="sldNum" sz="quarter" idx="15"/>
          </p:nvPr>
        </p:nvSpPr>
        <p:spPr>
          <a:xfrm>
            <a:off x="7728479" y="6840810"/>
            <a:ext cx="2352146" cy="383381"/>
          </a:xfrm>
        </p:spPr>
        <p:txBody>
          <a:bodyPr/>
          <a:lstStyle/>
          <a:p>
            <a:pPr>
              <a:defRPr/>
            </a:pPr>
            <a:fld id="{5048BB14-CD52-4C46-B703-1AC69BA061BE}" type="slidenum"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4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13" name="Прямоугольник 47"/>
          <p:cNvSpPr>
            <a:spLocks noChangeArrowheads="1"/>
          </p:cNvSpPr>
          <p:nvPr/>
        </p:nvSpPr>
        <p:spPr bwMode="auto">
          <a:xfrm>
            <a:off x="38502" y="5001001"/>
            <a:ext cx="3214950" cy="140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700" b="1" dirty="0" smtClean="0"/>
              <a:t>Количество субъектов МСП, получивших информационно-консультационную поддержку, ед./год</a:t>
            </a:r>
            <a:endParaRPr lang="ru-RU" altLang="ru-RU" sz="1700" b="1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3453272" y="4968602"/>
            <a:ext cx="6627600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315" name="Прямоугольник 31"/>
          <p:cNvSpPr>
            <a:spLocks noChangeArrowheads="1"/>
          </p:cNvSpPr>
          <p:nvPr/>
        </p:nvSpPr>
        <p:spPr bwMode="auto">
          <a:xfrm>
            <a:off x="3773234" y="5404886"/>
            <a:ext cx="1060566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382</a:t>
            </a:r>
            <a:endParaRPr lang="ru-RU" altLang="ru-RU" sz="26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16" name="Прямоугольник 32"/>
          <p:cNvSpPr>
            <a:spLocks noChangeArrowheads="1"/>
          </p:cNvSpPr>
          <p:nvPr/>
        </p:nvSpPr>
        <p:spPr bwMode="auto">
          <a:xfrm>
            <a:off x="5913618" y="5404886"/>
            <a:ext cx="1060566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231</a:t>
            </a:r>
            <a:endParaRPr lang="ru-RU" altLang="ru-RU" sz="26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17" name="Прямоугольник 33"/>
          <p:cNvSpPr>
            <a:spLocks noChangeArrowheads="1"/>
          </p:cNvSpPr>
          <p:nvPr/>
        </p:nvSpPr>
        <p:spPr bwMode="auto">
          <a:xfrm>
            <a:off x="8352680" y="5404886"/>
            <a:ext cx="1060566" cy="49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600" b="1" i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</a:t>
            </a:r>
            <a:endParaRPr lang="ru-RU" altLang="ru-RU" sz="2600" b="1" i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-1" y="2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ЦЕЛЕВЫЕ ПОКАЗАТЕЛИ НАЦИОНАЛЬНОГО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ПРОЕКТА </a:t>
            </a:r>
          </a:p>
          <a:p>
            <a:pPr algn="ctr" defTabSz="538784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 СТРАТЕГИИ - 2035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751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5" name="Группа 28"/>
          <p:cNvGrpSpPr>
            <a:grpSpLocks/>
          </p:cNvGrpSpPr>
          <p:nvPr/>
        </p:nvGrpSpPr>
        <p:grpSpPr bwMode="auto">
          <a:xfrm>
            <a:off x="152690" y="3853502"/>
            <a:ext cx="9842611" cy="3275340"/>
            <a:chOff x="107504" y="3598708"/>
            <a:chExt cx="8928541" cy="3117887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178946" y="3917706"/>
              <a:ext cx="8857099" cy="279888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2842881" y="3598708"/>
              <a:ext cx="3070074" cy="307484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82" name="Прямоугольник 63"/>
            <p:cNvSpPr>
              <a:spLocks noChangeArrowheads="1"/>
            </p:cNvSpPr>
            <p:nvPr/>
          </p:nvSpPr>
          <p:spPr bwMode="auto">
            <a:xfrm>
              <a:off x="107504" y="3599313"/>
              <a:ext cx="8712968" cy="306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ru-RU" altLang="ru-RU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Развитие торговли</a:t>
              </a: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394856" y="3937543"/>
              <a:ext cx="2952896" cy="3601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Оборот розничной торговли, </a:t>
              </a:r>
              <a:endParaRPr lang="ru-RU" sz="15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defRPr/>
              </a:pPr>
              <a:r>
                <a:rPr lang="ru-RU" sz="15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млрд </a:t>
              </a:r>
              <a:r>
                <a:rPr lang="ru-RU" sz="15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рублей</a:t>
              </a: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4998464" y="4030270"/>
              <a:ext cx="3822007" cy="28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5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Объем платных услуг населению, </a:t>
              </a:r>
            </a:p>
            <a:p>
              <a:pPr algn="ctr">
                <a:defRPr/>
              </a:pPr>
              <a:r>
                <a:rPr lang="ru-RU" sz="15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млрд рублей</a:t>
              </a:r>
              <a:endParaRPr lang="ru-RU" sz="1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197761" y="835341"/>
            <a:ext cx="9797539" cy="301879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22282" y="864146"/>
            <a:ext cx="4762046" cy="30170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60" name="Прямоугольник 18"/>
          <p:cNvSpPr>
            <a:spLocks noChangeArrowheads="1"/>
          </p:cNvSpPr>
          <p:nvPr/>
        </p:nvSpPr>
        <p:spPr bwMode="auto">
          <a:xfrm>
            <a:off x="287784" y="864146"/>
            <a:ext cx="5000061" cy="32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46" tIns="49373" rIns="98746" bIns="493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Развитие малого и среднего бизнеса</a:t>
            </a:r>
          </a:p>
        </p:txBody>
      </p:sp>
      <p:sp>
        <p:nvSpPr>
          <p:cNvPr id="38" name="Номер слайда 3"/>
          <p:cNvSpPr txBox="1">
            <a:spLocks/>
          </p:cNvSpPr>
          <p:nvPr/>
        </p:nvSpPr>
        <p:spPr>
          <a:xfrm>
            <a:off x="7579720" y="6624162"/>
            <a:ext cx="2352146" cy="383381"/>
          </a:xfrm>
          <a:prstGeom prst="rect">
            <a:avLst/>
          </a:prstGeom>
        </p:spPr>
        <p:txBody>
          <a:bodyPr lIns="98746" tIns="49373" rIns="98746" bIns="49373" anchor="ctr"/>
          <a:lstStyle/>
          <a:p>
            <a:pPr algn="r">
              <a:defRPr/>
            </a:pPr>
            <a:fld id="{1036F87B-5F7F-4D4F-A097-9486F4D20871}" type="slidenum">
              <a:rPr lang="ru-RU" sz="13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5</a:t>
            </a:fld>
            <a:endParaRPr lang="ru-RU" sz="13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7" y="-71958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ИНФОГРАФИКА ОСНОВНЫХ НАПРАВЛЕНИЙ ДЕЯТЕЛЬНОСТИ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5" name="Диаграмма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4196939"/>
              </p:ext>
            </p:extLst>
          </p:nvPr>
        </p:nvGraphicFramePr>
        <p:xfrm>
          <a:off x="266497" y="4587829"/>
          <a:ext cx="4125743" cy="2491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7" name="Диаграмма 4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9947212"/>
              </p:ext>
            </p:extLst>
          </p:nvPr>
        </p:nvGraphicFramePr>
        <p:xfrm>
          <a:off x="226243" y="1053336"/>
          <a:ext cx="539013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2" name="Прямоугольник 51"/>
          <p:cNvSpPr/>
          <p:nvPr/>
        </p:nvSpPr>
        <p:spPr bwMode="auto">
          <a:xfrm>
            <a:off x="5867335" y="864146"/>
            <a:ext cx="4213290" cy="3017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Консультационная поддержка, чел/год</a:t>
            </a:r>
            <a:endParaRPr lang="ru-RU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5548546"/>
              </p:ext>
            </p:extLst>
          </p:nvPr>
        </p:nvGraphicFramePr>
        <p:xfrm>
          <a:off x="5113373" y="4646261"/>
          <a:ext cx="4572000" cy="2361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7265220"/>
              </p:ext>
            </p:extLst>
          </p:nvPr>
        </p:nvGraphicFramePr>
        <p:xfrm>
          <a:off x="5616375" y="1190970"/>
          <a:ext cx="437892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2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564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-1" y="2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ИНФОРМАЦИОННАЯ ПОДДЕРЖКА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МАЛОГО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БИЗНЕСА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7784" y="1080170"/>
            <a:ext cx="10080625" cy="954156"/>
          </a:xfrm>
        </p:spPr>
        <p:txBody>
          <a:bodyPr>
            <a:noAutofit/>
          </a:bodyPr>
          <a:lstStyle/>
          <a:p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074" y="2617541"/>
            <a:ext cx="10080625" cy="657872"/>
          </a:xfrm>
          <a:prstGeom prst="rect">
            <a:avLst/>
          </a:prstGeom>
        </p:spPr>
        <p:txBody>
          <a:bodyPr wrap="square" lIns="102870" tIns="51435" rIns="102870" bIns="51435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2800" y="0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367292" y="6643260"/>
            <a:ext cx="515434" cy="383381"/>
          </a:xfrm>
        </p:spPr>
        <p:txBody>
          <a:bodyPr/>
          <a:lstStyle/>
          <a:p>
            <a:fld id="{35AD0733-FAB3-491A-AB26-98AFAF665392}" type="slidenum"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304256" y="1152178"/>
            <a:ext cx="0" cy="4896544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0" y="1841440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5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КООРДИНАЦИОННЫЙ СОВЕТ ПО РАЗВИТИЮ МСП ПРИ ГЛАВЕ ГОРОДА 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2664048" y="3600450"/>
            <a:ext cx="685583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4" name="Рисунок 23" descr="C:\Documents and Settings\omgulshina\Рабочий стол\фото КС\D34A869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024" y="1008162"/>
            <a:ext cx="3384376" cy="251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-248" y="4104506"/>
            <a:ext cx="21602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ОБУЧАЮЩИЕ СЕМИНАРЫ, ТРЕНИНГИ, КРУГЛЫЕ СТОЛЫ, МАСТЕР-КЛАССЫ</a:t>
            </a:r>
          </a:p>
        </p:txBody>
      </p:sp>
      <p:pic>
        <p:nvPicPr>
          <p:cNvPr id="30" name="Picture 2" descr="D:\предпринимательство\письма исходящие\МЕРОПРИЯТИЯ\КРУГЛЫЕ СТОЛЫ НАШИ\2019\фото 18.04.2019\Фото249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95"/>
          <a:stretch/>
        </p:blipFill>
        <p:spPr bwMode="auto">
          <a:xfrm>
            <a:off x="2520032" y="3672458"/>
            <a:ext cx="3402570" cy="2131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D:\предпринимательство\письма исходящие\МЕРОПРИЯТИЯ\КРУГЛЫЕ СТОЛЫ НАШИ\2019\27.06.2019\фото 27.06.2019\Фото263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r="6114" b="15985"/>
          <a:stretch/>
        </p:blipFill>
        <p:spPr bwMode="auto">
          <a:xfrm>
            <a:off x="4104208" y="5256634"/>
            <a:ext cx="3289612" cy="1927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5922601" y="1008162"/>
            <a:ext cx="4116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3">
                  <a:lumMod val="50000"/>
                </a:schemeClr>
              </a:buClr>
              <a:buBlip>
                <a:blip r:embed="rId7"/>
              </a:buBlip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выявленных </a:t>
            </a: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нарушениях на объектах торговли и общественного питания в 2018 году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904408" y="1872258"/>
            <a:ext cx="4116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7"/>
              </a:buBlip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О соблюдении субъектами МСП трудового законодательства, об основных выявленных нарушениях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977276" y="2734420"/>
            <a:ext cx="41164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7"/>
              </a:buBlip>
            </a:pP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 </a:t>
            </a: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обязательной индексации 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заработной платы </a:t>
            </a: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в 2019 году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922600" y="3672458"/>
            <a:ext cx="4116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«ПРАКТИЧЕСКИЙ МАРКЕТИНГ: как получать больше от современных каналов продвижения»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904408" y="4608562"/>
            <a:ext cx="4116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Обучающий семинар «Новые изменения в бухгалтерском учете и аудите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018" y="6220602"/>
            <a:ext cx="41164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Мастер-класс «Продвижение бизнеса в интернете: с чего начать?»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533329" y="5758937"/>
            <a:ext cx="22595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Мастер-класс «Продающее коммерческое предложение»</a:t>
            </a: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flipH="1">
            <a:off x="287784" y="3600450"/>
            <a:ext cx="1706545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79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188939" y="1648398"/>
            <a:ext cx="9009504" cy="577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538784">
              <a:defRPr/>
            </a:pPr>
            <a:endParaRPr lang="ru-RU" sz="2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738124" y="6817519"/>
            <a:ext cx="2352146" cy="383381"/>
          </a:xfrm>
          <a:prstGeom prst="rect">
            <a:avLst/>
          </a:prstGeom>
        </p:spPr>
        <p:txBody>
          <a:bodyPr/>
          <a:lstStyle/>
          <a:p>
            <a:pPr algn="r"/>
            <a:fld id="{D56AC289-0CFD-4034-9B84-E27C1437BBE3}" type="slidenum">
              <a:rPr lang="ru-RU" sz="1300"/>
              <a:pPr algn="r"/>
              <a:t>7</a:t>
            </a:fld>
            <a:endParaRPr lang="ru-RU" sz="1300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75586" y="5688682"/>
            <a:ext cx="9129945" cy="136815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>
              <a:spcBef>
                <a:spcPts val="600"/>
              </a:spcBef>
            </a:pPr>
            <a:r>
              <a:rPr lang="ru-RU" sz="1300" b="1" cap="all" dirty="0">
                <a:solidFill>
                  <a:schemeClr val="tx1"/>
                </a:solidFill>
              </a:rPr>
              <a:t>                   </a:t>
            </a:r>
            <a:endParaRPr lang="ru-RU" sz="1300" b="1" cap="all" dirty="0" smtClean="0">
              <a:solidFill>
                <a:schemeClr val="tx1"/>
              </a:solidFill>
            </a:endParaRPr>
          </a:p>
          <a:p>
            <a:pPr algn="ctr">
              <a:lnSpc>
                <a:spcPct val="70000"/>
              </a:lnSpc>
              <a:spcBef>
                <a:spcPts val="600"/>
              </a:spcBef>
            </a:pPr>
            <a:r>
              <a:rPr lang="ru-RU" sz="1800" b="1" u="sng" cap="all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УСПЕШНЫЙ </a:t>
            </a:r>
            <a:r>
              <a:rPr lang="ru-RU" sz="1800" b="1" u="sng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МОЛОДЕЖНЫЙ БИЗНЕС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sz="1300" dirty="0" smtClean="0">
                <a:solidFill>
                  <a:schemeClr val="tx1"/>
                </a:solidFill>
              </a:rPr>
              <a:t>                          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Вручается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молодым предпринимателям в возрасте до 35 лет, достигшим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</a:p>
          <a:p>
            <a:pPr>
              <a:lnSpc>
                <a:spcPct val="70000"/>
              </a:lnSpc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успехов в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реализации  бизнес-проектов</a:t>
            </a:r>
            <a:r>
              <a:rPr lang="ru-RU" sz="1300" dirty="0" smtClean="0">
                <a:solidFill>
                  <a:schemeClr val="tx1"/>
                </a:solidFill>
              </a:rPr>
              <a:t>.</a:t>
            </a:r>
          </a:p>
          <a:p>
            <a:pPr algn="ctr">
              <a:lnSpc>
                <a:spcPct val="70000"/>
              </a:lnSpc>
            </a:pPr>
            <a:endParaRPr lang="ru-RU" sz="1700" b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КОПЫЛОВ ИГОРЬ ВЛАДМИРОВИЧ</a:t>
            </a:r>
          </a:p>
          <a:p>
            <a:pPr algn="ctr">
              <a:lnSpc>
                <a:spcPct val="80000"/>
              </a:lnSpc>
            </a:pP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«АГРОМИГ»</a:t>
            </a:r>
          </a:p>
          <a:p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75586" y="4236647"/>
            <a:ext cx="9129945" cy="136653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>
              <a:lnSpc>
                <a:spcPct val="70000"/>
              </a:lnSpc>
            </a:pPr>
            <a:r>
              <a:rPr lang="ru-RU" sz="1500" b="1" cap="all" dirty="0">
                <a:solidFill>
                  <a:schemeClr val="tx1"/>
                </a:solidFill>
              </a:rPr>
              <a:t>                </a:t>
            </a:r>
            <a:r>
              <a:rPr lang="ru-RU" sz="1800" b="1" u="sng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ЛУЧШИЙ БИЗНЕС-СТАРТ</a:t>
            </a:r>
          </a:p>
          <a:p>
            <a:pPr algn="ctr">
              <a:lnSpc>
                <a:spcPct val="70000"/>
              </a:lnSpc>
            </a:pPr>
            <a:endParaRPr lang="ru-RU" sz="1300" dirty="0">
              <a:solidFill>
                <a:schemeClr val="tx1"/>
              </a:solidFill>
            </a:endParaRPr>
          </a:p>
          <a:p>
            <a:pPr>
              <a:lnSpc>
                <a:spcPct val="70000"/>
              </a:lnSpc>
            </a:pPr>
            <a:r>
              <a:rPr lang="ru-RU" sz="1300" dirty="0">
                <a:solidFill>
                  <a:schemeClr val="tx1"/>
                </a:solidFill>
              </a:rPr>
              <a:t>                  </a:t>
            </a:r>
            <a:r>
              <a:rPr lang="ru-RU" sz="1300" dirty="0" smtClean="0">
                <a:solidFill>
                  <a:schemeClr val="tx1"/>
                </a:solidFill>
              </a:rPr>
              <a:t>           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Вручается микро предпринимателям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интересными и полезными проектами,</a:t>
            </a:r>
          </a:p>
          <a:p>
            <a:pPr>
              <a:lnSpc>
                <a:spcPct val="70000"/>
              </a:lnSpc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работающим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рынке менее 2 лет.</a:t>
            </a:r>
          </a:p>
          <a:p>
            <a:pPr algn="ctr">
              <a:lnSpc>
                <a:spcPct val="70000"/>
              </a:lnSpc>
            </a:pPr>
            <a:endParaRPr lang="ru-RU" sz="1700" b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ЧИРКО АЛЕКСЕЙ ВЛАДИМИРОВИЧ</a:t>
            </a:r>
          </a:p>
          <a:p>
            <a:pPr algn="ctr">
              <a:lnSpc>
                <a:spcPct val="80000"/>
              </a:lnSpc>
            </a:pP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ИП ЧИРКО А.В., СЕРВИС РЕМОНТА КВАРТИР </a:t>
            </a:r>
            <a:r>
              <a:rPr lang="en-US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ROOM TO ME</a:t>
            </a:r>
            <a:endParaRPr lang="ru-RU" sz="17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75586" y="2632829"/>
            <a:ext cx="9129945" cy="149252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r>
              <a:rPr lang="ru-RU" sz="1300" b="1" cap="all" dirty="0">
                <a:solidFill>
                  <a:schemeClr val="tx1"/>
                </a:solidFill>
              </a:rPr>
              <a:t>                  </a:t>
            </a:r>
            <a:endParaRPr lang="ru-RU" sz="1300" b="1" cap="all" dirty="0" smtClean="0">
              <a:solidFill>
                <a:schemeClr val="tx1"/>
              </a:solidFill>
            </a:endParaRPr>
          </a:p>
          <a:p>
            <a:pPr algn="ctr">
              <a:lnSpc>
                <a:spcPct val="70000"/>
              </a:lnSpc>
            </a:pPr>
            <a:r>
              <a:rPr lang="ru-RU" sz="1300" b="1" cap="all" dirty="0" smtClean="0">
                <a:solidFill>
                  <a:schemeClr val="tx1"/>
                </a:solidFill>
              </a:rPr>
              <a:t>  </a:t>
            </a:r>
            <a:r>
              <a:rPr lang="ru-RU" sz="1800" b="1" u="sng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БИЗНЕС, ПРОВЕРЕННЫЙ ВРЕМЕНЕМ </a:t>
            </a:r>
          </a:p>
          <a:p>
            <a:pPr algn="ctr">
              <a:lnSpc>
                <a:spcPct val="70000"/>
              </a:lnSpc>
            </a:pPr>
            <a:endParaRPr lang="ru-RU" sz="1700" b="1" cap="all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70000"/>
              </a:lnSpc>
            </a:pPr>
            <a:r>
              <a:rPr lang="ru-RU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Вручается предпринимателям, которые в течение многих лет ведут бизнес </a:t>
            </a:r>
          </a:p>
          <a:p>
            <a:pPr>
              <a:lnSpc>
                <a:spcPct val="70000"/>
              </a:lnSpc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в сфере услуг, торговли, производства и составляют основу малого и микро</a:t>
            </a:r>
          </a:p>
          <a:p>
            <a:pPr>
              <a:lnSpc>
                <a:spcPct val="70000"/>
              </a:lnSpc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бизнеса.</a:t>
            </a:r>
          </a:p>
          <a:p>
            <a:pPr algn="ctr">
              <a:lnSpc>
                <a:spcPct val="80000"/>
              </a:lnSpc>
            </a:pP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БОЙЧЕНКО ИГОРЬ АЛЕКСЕЕВИЧ </a:t>
            </a:r>
          </a:p>
          <a:p>
            <a:pPr algn="ctr">
              <a:lnSpc>
                <a:spcPct val="80000"/>
              </a:lnSpc>
            </a:pPr>
            <a:r>
              <a:rPr lang="ru-RU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КОМПАНИЙ «РЕЛЭКС»</a:t>
            </a:r>
          </a:p>
          <a:p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460" y="2884131"/>
            <a:ext cx="555687" cy="68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468" y="4464546"/>
            <a:ext cx="555687" cy="723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109" y="5832698"/>
            <a:ext cx="553171" cy="720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7" descr="C:\Users\IOvsyannikova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9812" y="2644704"/>
            <a:ext cx="1508293" cy="478854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47" y="-9490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8784">
              <a:defRPr/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ПРЕМИЯ ИМЕНИ ВИЛЬГЕЛЬМА СТОЛЛЯ 2019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2659" y="-1"/>
            <a:ext cx="606205" cy="9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443818" y="1080204"/>
            <a:ext cx="9129945" cy="136811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>
              <a:spcBef>
                <a:spcPts val="600"/>
              </a:spcBef>
            </a:pPr>
            <a:r>
              <a:rPr lang="ru-RU" sz="1300" b="1" cap="all" dirty="0">
                <a:solidFill>
                  <a:schemeClr val="tx1"/>
                </a:solidFill>
              </a:rPr>
              <a:t>                   </a:t>
            </a:r>
            <a:endParaRPr lang="ru-RU" sz="1300" b="1" cap="all" dirty="0" smtClean="0">
              <a:solidFill>
                <a:schemeClr val="tx1"/>
              </a:solidFill>
            </a:endParaRPr>
          </a:p>
          <a:p>
            <a:pPr algn="ctr">
              <a:lnSpc>
                <a:spcPct val="70000"/>
              </a:lnSpc>
              <a:spcBef>
                <a:spcPts val="600"/>
              </a:spcBef>
            </a:pPr>
            <a:r>
              <a:rPr lang="ru-RU" sz="1800" b="1" u="sng" cap="all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ПОБЕДИТЕЛЬ 2019 года</a:t>
            </a:r>
            <a:endParaRPr lang="ru-RU" sz="1800" b="1" u="sng" cap="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70000"/>
              </a:lnSpc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</a:p>
          <a:p>
            <a:pPr algn="ctr"/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КУСТОВИНОВ СЕРГЕЙ ВАСИЛЬЕВИЧ</a:t>
            </a:r>
          </a:p>
          <a:p>
            <a:pPr algn="ctr"/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«ТЕХНИКА СЕРВИС АГРО»</a:t>
            </a:r>
          </a:p>
          <a:p>
            <a:endParaRPr lang="ru-RU" sz="1300" dirty="0">
              <a:solidFill>
                <a:schemeClr val="tx1"/>
              </a:solidFill>
            </a:endParaRPr>
          </a:p>
        </p:txBody>
      </p:sp>
      <p:pic>
        <p:nvPicPr>
          <p:cNvPr id="11266" name="Picture 2" descr="http://forumstollya.ru/front/img/award/awar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24" y="1133787"/>
            <a:ext cx="1013272" cy="131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0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" y="3"/>
            <a:ext cx="10080625" cy="792136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КОНКУРС «ТОРГОВЛЯ РОССИИ» </a:t>
            </a:r>
          </a:p>
        </p:txBody>
      </p:sp>
      <p:pic>
        <p:nvPicPr>
          <p:cNvPr id="4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3732" y="1"/>
            <a:ext cx="616893" cy="86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4104208" y="460856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Рисунок 16" descr="C:\Users\svchernykh.CITYHALL\AppData\Local\Microsoft\Windows\Temporary Internet Files\Content.Outlook\0ZHEHOBF\D34A4539 (2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240" y="3981062"/>
            <a:ext cx="3212141" cy="3003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svchernykh.CITYHALL\AppData\Local\Microsoft\Windows\Temporary Internet Files\Content.Outlook\0ZHEHOBF\D34A4449 (3)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031" y="3973368"/>
            <a:ext cx="3201371" cy="3011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C:\Users\svchernykh.CITYHALL\AppData\Local\Microsoft\Windows\Temporary Internet Files\Content.Outlook\0ZHEHOBF\IMG_0755 (2)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240" y="894438"/>
            <a:ext cx="6500161" cy="299404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71761" y="1368203"/>
            <a:ext cx="3168352" cy="122413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endParaRPr lang="ru-RU" sz="1700" b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«ЛУЧШИЙ МАГАЗИН» - </a:t>
            </a:r>
            <a:endParaRPr lang="ru-RU" sz="17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7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книжный магазин «</a:t>
            </a:r>
            <a:r>
              <a:rPr lang="ru-RU" sz="1700" b="1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Амиталь</a:t>
            </a: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Пушкинской» </a:t>
            </a:r>
          </a:p>
          <a:p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3187" y="5404862"/>
            <a:ext cx="3116928" cy="122413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endParaRPr lang="ru-RU" sz="1700" b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700" b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«ЛУЧШАЯ ТОРГОВАЯ УЛИЦА» </a:t>
            </a:r>
          </a:p>
          <a:p>
            <a:pPr algn="ctr"/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УЛ. КАРЛА МАРКСА </a:t>
            </a:r>
          </a:p>
          <a:p>
            <a:pPr algn="ctr"/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7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93656" y="3168403"/>
            <a:ext cx="3146458" cy="179410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algn="ctr"/>
            <a:endParaRPr lang="ru-RU" sz="1700" b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700" b="1" dirty="0" smtClean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ВСЕРОССИЙСКИЙ КОНКУРС 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«ТОРГОВЛЯ РОССИИ»</a:t>
            </a:r>
            <a:r>
              <a:rPr lang="en-US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НОМИНАЦИЙ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283 ЗАЯВКИ</a:t>
            </a: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7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700" b="1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Номер слайда 2"/>
          <p:cNvSpPr txBox="1">
            <a:spLocks/>
          </p:cNvSpPr>
          <p:nvPr/>
        </p:nvSpPr>
        <p:spPr>
          <a:xfrm>
            <a:off x="7376849" y="6826569"/>
            <a:ext cx="2352146" cy="383381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defPPr>
              <a:defRPr lang="ru-RU"/>
            </a:defPPr>
            <a:lvl1pPr marL="0" algn="r" defTabSz="10287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0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17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1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AD0733-FAB3-491A-AB26-98AFAF66539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91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D0733-FAB3-491A-AB26-98AFAF66539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34233" y="2"/>
            <a:ext cx="10080625" cy="907299"/>
          </a:xfrm>
          <a:prstGeom prst="rect">
            <a:avLst/>
          </a:prstGeom>
          <a:solidFill>
            <a:srgbClr val="007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 «ЛУЧШИЙ ТОРТ ГОРОДА ВОРОНЕЖА»</a:t>
            </a:r>
          </a:p>
          <a:p>
            <a:pPr algn="ctr">
              <a:spcBef>
                <a:spcPts val="600"/>
              </a:spcBef>
            </a:pPr>
            <a:r>
              <a:rPr lang="ru-RU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«ВОРОНЕЖ – ГОРОД БУДУЩЕГО»</a:t>
            </a:r>
          </a:p>
          <a:p>
            <a:pPr algn="ctr"/>
            <a:endParaRPr lang="ru-RU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4334" y="2"/>
            <a:ext cx="668299" cy="95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static1.repo.aif.ru/1/82/1293388/c/17e896bc18107d1ed594de5666fb3b3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9" t="1554" r="14167" b="325"/>
          <a:stretch/>
        </p:blipFill>
        <p:spPr bwMode="auto">
          <a:xfrm>
            <a:off x="268701" y="1785689"/>
            <a:ext cx="5365761" cy="4767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tatic1.repo.aif.ru/1/2c/1293391/c/b80d4c6c1aeecd712e28b069e9c8a20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4" t="3966" r="4773"/>
          <a:stretch/>
        </p:blipFill>
        <p:spPr bwMode="auto">
          <a:xfrm>
            <a:off x="6029072" y="936154"/>
            <a:ext cx="3923466" cy="3090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tatic1.repo.aif.ru/1/33/1293393/c/741fe411f438201694c8fcc09e8f816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80" y="3960490"/>
            <a:ext cx="3905217" cy="28967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286354" y="1036881"/>
            <a:ext cx="3168352" cy="619353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МЕСТО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«РЕСТОРАНС ГРУПП»</a:t>
            </a:r>
            <a:endParaRPr lang="ru-RU" sz="17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070290" y="3532181"/>
            <a:ext cx="1938574" cy="43204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МЕСТО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«МОН БАТОН»</a:t>
            </a:r>
            <a:endParaRPr lang="ru-RU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78495" y="6408762"/>
            <a:ext cx="3830369" cy="72008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746" tIns="49373" rIns="98746" bIns="49373"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МЕСТО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Воронежский техникум пищевой промышленности</a:t>
            </a:r>
            <a:endParaRPr lang="ru-RU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Номер слайда 2"/>
          <p:cNvSpPr txBox="1">
            <a:spLocks/>
          </p:cNvSpPr>
          <p:nvPr/>
        </p:nvSpPr>
        <p:spPr>
          <a:xfrm>
            <a:off x="7376849" y="6826569"/>
            <a:ext cx="2352146" cy="383381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defPPr>
              <a:defRPr lang="ru-RU"/>
            </a:defPPr>
            <a:lvl1pPr marL="0" algn="r" defTabSz="10287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0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17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1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45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algn="l" defTabSz="10287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AD0733-FAB3-491A-AB26-98AFAF665392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86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51000">
              <a:schemeClr val="accent1">
                <a:tint val="50000"/>
                <a:satMod val="300000"/>
              </a:schemeClr>
            </a:gs>
            <a:gs pos="7000">
              <a:schemeClr val="accent1">
                <a:tint val="37000"/>
                <a:satMod val="300000"/>
                <a:lumMod val="41000"/>
                <a:lumOff val="59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0"/>
          <a:tileRect/>
        </a:gradFill>
        <a:effectLst>
          <a:outerShdw blurRad="965200" dist="20000" dir="5400000" sx="79000" sy="79000" rotWithShape="0">
            <a:srgbClr val="000000">
              <a:alpha val="11000"/>
            </a:srgbClr>
          </a:outerShdw>
          <a:reflection blurRad="6350" stA="52000" endA="300" endPos="35000" dir="5400000" sy="-100000" algn="bl" rotWithShape="0"/>
          <a:softEdge rad="12700"/>
        </a:effectLst>
      </a:spPr>
      <a:bodyPr rtlCol="0" anchor="ctr"/>
      <a:lstStyle>
        <a:defPPr algn="ctr">
          <a:defRPr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15210</TotalTime>
  <Words>1548</Words>
  <Application>Microsoft Office PowerPoint</Application>
  <PresentationFormat>Произвольный</PresentationFormat>
  <Paragraphs>473</Paragraphs>
  <Slides>26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о правилах предоставления вопринформации на совещания у главы городского округа г. Воронеж</dc:title>
  <dc:creator>Андрейчук М.А.</dc:creator>
  <cp:lastModifiedBy>Галкина Ю.Н.</cp:lastModifiedBy>
  <cp:revision>884</cp:revision>
  <cp:lastPrinted>2019-07-21T18:47:26Z</cp:lastPrinted>
  <dcterms:created xsi:type="dcterms:W3CDTF">2015-04-02T05:36:23Z</dcterms:created>
  <dcterms:modified xsi:type="dcterms:W3CDTF">2019-07-21T19:16:46Z</dcterms:modified>
</cp:coreProperties>
</file>