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4" r:id="rId1"/>
  </p:sldMasterIdLst>
  <p:notesMasterIdLst>
    <p:notesMasterId r:id="rId13"/>
  </p:notesMasterIdLst>
  <p:sldIdLst>
    <p:sldId id="256" r:id="rId2"/>
    <p:sldId id="327" r:id="rId3"/>
    <p:sldId id="301" r:id="rId4"/>
    <p:sldId id="345" r:id="rId5"/>
    <p:sldId id="347" r:id="rId6"/>
    <p:sldId id="344" r:id="rId7"/>
    <p:sldId id="346" r:id="rId8"/>
    <p:sldId id="348" r:id="rId9"/>
    <p:sldId id="343" r:id="rId10"/>
    <p:sldId id="330" r:id="rId11"/>
    <p:sldId id="30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8F8F8"/>
    <a:srgbClr val="003300"/>
    <a:srgbClr val="93B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588" autoAdjust="0"/>
    <p:restoredTop sz="96825" autoAdjust="0"/>
  </p:normalViewPr>
  <p:slideViewPr>
    <p:cSldViewPr>
      <p:cViewPr varScale="1">
        <p:scale>
          <a:sx n="82" d="100"/>
          <a:sy n="82" d="100"/>
        </p:scale>
        <p:origin x="-36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B800AC-BB9A-44F2-89A7-4A181679D3A7}" type="datetimeFigureOut">
              <a:rPr lang="ru-RU" smtClean="0"/>
              <a:pPr/>
              <a:t>22.07.2019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09ABF8-26AF-4702-96E4-2F015939E7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523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FB6B6-AE17-400A-99D9-6A7244477FD4}" type="datetime1">
              <a:rPr lang="ru-RU" smtClean="0"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62C81-BF66-416A-9997-69B182DFF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BCD2E-36B9-46DA-9E09-DA14A955240F}" type="datetime1">
              <a:rPr lang="ru-RU" smtClean="0"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62C81-BF66-416A-9997-69B182DFF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3C1E-2A47-4844-B427-58178550E631}" type="datetime1">
              <a:rPr lang="ru-RU" smtClean="0"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62C81-BF66-416A-9997-69B182DFF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38A54-B871-4CB8-98A0-0147F3D9DB47}" type="datetime1">
              <a:rPr lang="ru-RU" smtClean="0"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62C81-BF66-416A-9997-69B182DFF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78F1-C9D1-44A0-A555-586799674EFC}" type="datetime1">
              <a:rPr lang="ru-RU" smtClean="0"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62C81-BF66-416A-9997-69B182DFF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646E9-0371-40FE-BB69-262E94194C85}" type="datetime1">
              <a:rPr lang="ru-RU" smtClean="0"/>
              <a:t>22.07.2019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62C81-BF66-416A-9997-69B182DFF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908BF-B3B4-4AAD-A16B-C6B11712AB21}" type="datetime1">
              <a:rPr lang="ru-RU" smtClean="0"/>
              <a:t>22.07.2019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62C81-BF66-416A-9997-69B182DFF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0DD68-E501-4C79-BA19-C24AD2E4765C}" type="datetime1">
              <a:rPr lang="ru-RU" smtClean="0"/>
              <a:t>22.07.2019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62C81-BF66-416A-9997-69B182DFF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C084-C4AE-49F3-833A-108894B77938}" type="datetime1">
              <a:rPr lang="ru-RU" smtClean="0"/>
              <a:t>22.07.2019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62C81-BF66-416A-9997-69B182DFF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5E945-D6E5-4B69-A30F-E5EC7B82FCE3}" type="datetime1">
              <a:rPr lang="ru-RU" smtClean="0"/>
              <a:t>22.07.2019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62C81-BF66-416A-9997-69B182DFF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49169-15F0-48A3-89B8-7894E674C25D}" type="datetime1">
              <a:rPr lang="ru-RU" smtClean="0"/>
              <a:t>22.07.2019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62C81-BF66-416A-9997-69B182DFF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17470-9593-4507-873B-293EBB4CDD0F}" type="datetime1">
              <a:rPr lang="ru-RU" smtClean="0"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62C81-BF66-416A-9997-69B182DFF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928670"/>
            <a:ext cx="9144000" cy="5929330"/>
          </a:xfrm>
          <a:prstGeom prst="rect">
            <a:avLst/>
          </a:prstGeom>
          <a:blipFill dpi="0" rotWithShape="1">
            <a:blip r:embed="rId2" cstate="print">
              <a:alphaModFix amt="46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ДОКЛАД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о мероприятиях, посвященных празднованию Дня Военно-</a:t>
            </a:r>
            <a:r>
              <a:rPr lang="ru-RU" sz="3200" b="1" dirty="0">
                <a:solidFill>
                  <a:srgbClr val="C00000"/>
                </a:solidFill>
              </a:rPr>
              <a:t>М</a:t>
            </a:r>
            <a:r>
              <a:rPr lang="ru-RU" sz="3200" b="1" dirty="0" smtClean="0">
                <a:solidFill>
                  <a:srgbClr val="C00000"/>
                </a:solidFill>
              </a:rPr>
              <a:t>орского флота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 Дня Воздушно-десантных войск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4" descr="prezentacia-voronezh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0" y="357166"/>
            <a:ext cx="25717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200" b="1" i="1" dirty="0">
                <a:solidFill>
                  <a:schemeClr val="bg1"/>
                </a:solidFill>
                <a:latin typeface="Times New Roman" pitchFamily="18" charset="0"/>
              </a:rPr>
              <a:t>Администрация </a:t>
            </a:r>
            <a:r>
              <a:rPr lang="ru-RU" sz="1200" b="1" i="1" dirty="0" smtClean="0">
                <a:solidFill>
                  <a:schemeClr val="bg1"/>
                </a:solidFill>
                <a:latin typeface="Times New Roman" pitchFamily="18" charset="0"/>
              </a:rPr>
              <a:t>городского</a:t>
            </a:r>
          </a:p>
          <a:p>
            <a:pPr algn="ctr"/>
            <a:r>
              <a:rPr lang="ru-RU" sz="12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1200" b="1" i="1" dirty="0">
                <a:solidFill>
                  <a:schemeClr val="bg1"/>
                </a:solidFill>
                <a:latin typeface="Times New Roman" pitchFamily="18" charset="0"/>
              </a:rPr>
              <a:t>округа  </a:t>
            </a:r>
            <a:r>
              <a:rPr lang="ru-RU" sz="1200" b="1" i="1" dirty="0" smtClean="0">
                <a:solidFill>
                  <a:schemeClr val="bg1"/>
                </a:solidFill>
                <a:latin typeface="Times New Roman" pitchFamily="18" charset="0"/>
              </a:rPr>
              <a:t>город </a:t>
            </a:r>
            <a:r>
              <a:rPr lang="ru-RU" sz="1200" b="1" i="1" dirty="0">
                <a:solidFill>
                  <a:schemeClr val="bg1"/>
                </a:solidFill>
                <a:latin typeface="Times New Roman" pitchFamily="18" charset="0"/>
              </a:rPr>
              <a:t>Воронеж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143636" y="357166"/>
            <a:ext cx="30003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200" b="1" i="1" dirty="0">
                <a:solidFill>
                  <a:schemeClr val="bg1"/>
                </a:solidFill>
                <a:latin typeface="Times New Roman" pitchFamily="18" charset="0"/>
              </a:rPr>
              <a:t>Управление </a:t>
            </a:r>
            <a:r>
              <a:rPr lang="ru-RU" sz="1200" b="1" i="1" dirty="0" smtClean="0">
                <a:solidFill>
                  <a:schemeClr val="bg1"/>
                </a:solidFill>
                <a:latin typeface="Times New Roman" pitchFamily="18" charset="0"/>
              </a:rPr>
              <a:t>культуры</a:t>
            </a:r>
            <a:endParaRPr lang="ru-RU" sz="1200" b="1" i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52229" y="5875423"/>
            <a:ext cx="4920964" cy="58477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Докладчик – руководитель управления культуры </a:t>
            </a:r>
          </a:p>
          <a:p>
            <a:pPr algn="ctr"/>
            <a:r>
              <a:rPr lang="ru-RU" sz="1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Харитонов А.В.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3934" y="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241832"/>
              </p:ext>
            </p:extLst>
          </p:nvPr>
        </p:nvGraphicFramePr>
        <p:xfrm>
          <a:off x="0" y="0"/>
          <a:ext cx="8496944" cy="764704"/>
        </p:xfrm>
        <a:graphic>
          <a:graphicData uri="http://schemas.openxmlformats.org/drawingml/2006/table">
            <a:tbl>
              <a:tblPr/>
              <a:tblGrid>
                <a:gridCol w="8496944"/>
              </a:tblGrid>
              <a:tr h="764704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ДЕНЬ ВОЗДУШНО-ДЕСАНТНЫХ ВОЙСК РОССИИ</a:t>
                      </a:r>
                      <a:endParaRPr lang="ru-RU" sz="1600" b="1" i="0" u="none" strike="noStrike" dirty="0" smtClean="0">
                        <a:latin typeface="+mn-lt"/>
                      </a:endParaRP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Овал 8"/>
          <p:cNvSpPr/>
          <p:nvPr/>
        </p:nvSpPr>
        <p:spPr>
          <a:xfrm>
            <a:off x="8786842" y="6643710"/>
            <a:ext cx="357158" cy="21429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80339" y="863711"/>
            <a:ext cx="3888432" cy="477057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Парк Победы </a:t>
            </a:r>
            <a:r>
              <a:rPr lang="ru-RU" sz="2000" i="1" u="sng" dirty="0" smtClean="0">
                <a:solidFill>
                  <a:schemeClr val="tx1"/>
                </a:solidFill>
              </a:rPr>
              <a:t>2 августа 2019 г.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436096" y="3617061"/>
            <a:ext cx="2852416" cy="4407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i="1" dirty="0" smtClean="0"/>
          </a:p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Концертная программа</a:t>
            </a:r>
            <a:endParaRPr lang="ru-RU" b="1" i="1" dirty="0">
              <a:solidFill>
                <a:schemeClr val="tx1"/>
              </a:solidFill>
            </a:endParaRPr>
          </a:p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5681" y="3717032"/>
            <a:ext cx="3597748" cy="59671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i="1" dirty="0" smtClean="0"/>
          </a:p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Экспозиции тематических выставок</a:t>
            </a:r>
            <a:endParaRPr lang="ru-RU" b="1" i="1" dirty="0">
              <a:solidFill>
                <a:schemeClr val="tx1"/>
              </a:solidFill>
            </a:endParaRPr>
          </a:p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124" name="Picture 4" descr="Картинки по запросу выставка день ВДВ Воронеж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2" r="12906" b="17135"/>
          <a:stretch/>
        </p:blipFill>
        <p:spPr bwMode="auto">
          <a:xfrm>
            <a:off x="368325" y="4330541"/>
            <a:ext cx="3788681" cy="23124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ÐÐ°ÑÑÐ¸Ð½ÐºÐ¸ Ð¿Ð¾ Ð·Ð°Ð¿ÑÐ¾ÑÑ ÐÐµÐ½Ñ ÐÐÐ ÐÐ¾ÑÐ¾Ð½ÐµÐ¶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82" y="1384812"/>
            <a:ext cx="3501830" cy="233221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ÐÐ°ÑÑÐ¸Ð½ÐºÐ¸ Ð¿Ð¾ Ð·Ð°Ð¿ÑÐ¾ÑÑ ÐÐµÐ½Ñ ÐÐÐ ÐÐ¾ÑÐ¾Ð½ÐµÐ¶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526" y="785815"/>
            <a:ext cx="4246863" cy="283124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ÐÐ°ÑÑÐ¸Ð½ÐºÐ¸ Ð¿Ð¾ Ð·Ð°Ð¿ÑÐ¾ÑÑ ÐÐµÐ½Ñ ÐÐÐ ÐÐ¾ÑÐ¾Ð½ÐµÐ¶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993" y="4079126"/>
            <a:ext cx="3961927" cy="264128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470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572" y="3140968"/>
            <a:ext cx="7704856" cy="769441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СПАСИБО ЗА ВНИМАНИЕ!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3934" y="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163056"/>
              </p:ext>
            </p:extLst>
          </p:nvPr>
        </p:nvGraphicFramePr>
        <p:xfrm>
          <a:off x="0" y="0"/>
          <a:ext cx="8496944" cy="764704"/>
        </p:xfrm>
        <a:graphic>
          <a:graphicData uri="http://schemas.openxmlformats.org/drawingml/2006/table">
            <a:tbl>
              <a:tblPr/>
              <a:tblGrid>
                <a:gridCol w="8496944"/>
              </a:tblGrid>
              <a:tr h="764704"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 smtClean="0">
                        <a:latin typeface="Times New Roman"/>
                      </a:endParaRP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454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3934" y="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73358"/>
              </p:ext>
            </p:extLst>
          </p:nvPr>
        </p:nvGraphicFramePr>
        <p:xfrm>
          <a:off x="0" y="0"/>
          <a:ext cx="8496944" cy="764704"/>
        </p:xfrm>
        <a:graphic>
          <a:graphicData uri="http://schemas.openxmlformats.org/drawingml/2006/table">
            <a:tbl>
              <a:tblPr/>
              <a:tblGrid>
                <a:gridCol w="8496944"/>
              </a:tblGrid>
              <a:tr h="764704"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 smtClean="0">
                        <a:latin typeface="Times New Roman"/>
                      </a:endParaRP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Овал 10"/>
          <p:cNvSpPr/>
          <p:nvPr/>
        </p:nvSpPr>
        <p:spPr>
          <a:xfrm>
            <a:off x="8786842" y="6643710"/>
            <a:ext cx="357158" cy="21429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7984" y="2924464"/>
            <a:ext cx="4358858" cy="2064549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dirty="0" smtClean="0">
                <a:ea typeface="Times New Roman"/>
              </a:rPr>
              <a:t>Постановлением </a:t>
            </a:r>
          </a:p>
          <a:p>
            <a:pPr algn="ctr">
              <a:spcAft>
                <a:spcPts val="0"/>
              </a:spcAft>
            </a:pPr>
            <a:r>
              <a:rPr lang="ru-RU" dirty="0" smtClean="0">
                <a:ea typeface="Times New Roman"/>
              </a:rPr>
              <a:t>Правительства </a:t>
            </a:r>
            <a:r>
              <a:rPr lang="ru-RU" dirty="0">
                <a:ea typeface="Times New Roman"/>
              </a:rPr>
              <a:t>Российской Федерации от 27.11.2006 г. №716 «О порядке проведения дней воинской славы России и мероприятий, посвященных памятным датам России</a:t>
            </a:r>
            <a:r>
              <a:rPr lang="ru-RU" dirty="0" smtClean="0">
                <a:ea typeface="Times New Roman"/>
              </a:rPr>
              <a:t>»</a:t>
            </a:r>
            <a:endParaRPr lang="ru-RU" sz="1600" dirty="0">
              <a:ea typeface="Times New Roman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317191" y="1484784"/>
            <a:ext cx="4536504" cy="914990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ea typeface="Times New Roman"/>
              </a:rPr>
              <a:t>Перечень </a:t>
            </a:r>
            <a:r>
              <a:rPr lang="ru-RU" sz="2000" dirty="0">
                <a:ea typeface="Times New Roman"/>
              </a:rPr>
              <a:t>и порядок проведения праздников и памятных дат </a:t>
            </a:r>
            <a:r>
              <a:rPr lang="ru-RU" sz="2000" dirty="0" smtClean="0">
                <a:ea typeface="Times New Roman"/>
              </a:rPr>
              <a:t>России определены:</a:t>
            </a:r>
            <a:endParaRPr lang="ru-RU" sz="2000" b="1" dirty="0" smtClean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3092642"/>
            <a:ext cx="3487468" cy="1728192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ea typeface="Times New Roman"/>
              </a:rPr>
              <a:t>Федеральным Законом </a:t>
            </a:r>
          </a:p>
          <a:p>
            <a:pPr algn="ctr"/>
            <a:r>
              <a:rPr lang="ru-RU" dirty="0">
                <a:ea typeface="Times New Roman"/>
              </a:rPr>
              <a:t>№ 32 от 13 марта 1995 г. «О днях воинской славы и памятных датах России»</a:t>
            </a:r>
          </a:p>
        </p:txBody>
      </p:sp>
      <p:sp>
        <p:nvSpPr>
          <p:cNvPr id="15" name="Выгнутая влево стрелка 14"/>
          <p:cNvSpPr/>
          <p:nvPr/>
        </p:nvSpPr>
        <p:spPr>
          <a:xfrm rot="1315078">
            <a:off x="546639" y="1260522"/>
            <a:ext cx="1382556" cy="1660520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право стрелка 15"/>
          <p:cNvSpPr/>
          <p:nvPr/>
        </p:nvSpPr>
        <p:spPr>
          <a:xfrm rot="20371538">
            <a:off x="7150109" y="1251332"/>
            <a:ext cx="1368152" cy="1610258"/>
          </a:xfrm>
          <a:prstGeom prst="curvedLef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66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3934" y="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023000"/>
              </p:ext>
            </p:extLst>
          </p:nvPr>
        </p:nvGraphicFramePr>
        <p:xfrm>
          <a:off x="0" y="0"/>
          <a:ext cx="8496944" cy="764704"/>
        </p:xfrm>
        <a:graphic>
          <a:graphicData uri="http://schemas.openxmlformats.org/drawingml/2006/table">
            <a:tbl>
              <a:tblPr/>
              <a:tblGrid>
                <a:gridCol w="8496944"/>
              </a:tblGrid>
              <a:tr h="7647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latin typeface="+mn-lt"/>
                        </a:rPr>
                        <a:t>День Военно-Морского Флота</a:t>
                      </a:r>
                    </a:p>
                    <a:p>
                      <a:pPr algn="ctr" fontAlgn="ctr"/>
                      <a:r>
                        <a:rPr lang="ru-RU" sz="1800" b="1" i="0" u="none" strike="noStrike" dirty="0" smtClean="0">
                          <a:latin typeface="+mn-lt"/>
                        </a:rPr>
                        <a:t>День Воздушно-десантных</a:t>
                      </a:r>
                      <a:r>
                        <a:rPr lang="ru-RU" sz="1800" b="1" i="0" u="none" strike="noStrike" baseline="0" dirty="0" smtClean="0">
                          <a:latin typeface="+mn-lt"/>
                        </a:rPr>
                        <a:t> войск</a:t>
                      </a:r>
                      <a:endParaRPr lang="ru-RU" sz="1800" b="1" i="0" u="none" strike="noStrike" dirty="0" smtClean="0">
                        <a:latin typeface="Times New Roman"/>
                      </a:endParaRP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" name="Овал 13"/>
          <p:cNvSpPr/>
          <p:nvPr/>
        </p:nvSpPr>
        <p:spPr>
          <a:xfrm>
            <a:off x="8786842" y="6643710"/>
            <a:ext cx="357158" cy="21429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04540" y="4437112"/>
            <a:ext cx="4282302" cy="1440160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rgbClr val="0000FF"/>
                </a:solidFill>
              </a:rPr>
              <a:t>ДЕНЬ </a:t>
            </a:r>
            <a:endParaRPr lang="ru-RU" b="1" dirty="0" smtClean="0">
              <a:solidFill>
                <a:srgbClr val="0000FF"/>
              </a:solidFill>
            </a:endParaRPr>
          </a:p>
          <a:p>
            <a:pPr lvl="0" algn="ctr"/>
            <a:r>
              <a:rPr lang="ru-RU" b="1" dirty="0" smtClean="0">
                <a:solidFill>
                  <a:srgbClr val="0000FF"/>
                </a:solidFill>
              </a:rPr>
              <a:t>ВОЗДУШНО-ДЕСАНТНЫХ ВОЙСК РОССИИ</a:t>
            </a:r>
            <a:endParaRPr lang="ru-RU" sz="2400" b="1" dirty="0">
              <a:solidFill>
                <a:srgbClr val="0000FF"/>
              </a:solidFill>
            </a:endParaRPr>
          </a:p>
          <a:p>
            <a:pPr algn="ctr"/>
            <a:r>
              <a:rPr lang="en-US" sz="2400" dirty="0">
                <a:solidFill>
                  <a:srgbClr val="FF0000"/>
                </a:solidFill>
              </a:rPr>
              <a:t>2</a:t>
            </a:r>
            <a:r>
              <a:rPr lang="ru-RU" sz="2400" dirty="0">
                <a:solidFill>
                  <a:srgbClr val="FF0000"/>
                </a:solidFill>
              </a:rPr>
              <a:t> августа </a:t>
            </a:r>
            <a:r>
              <a:rPr lang="ru-RU" sz="2400" dirty="0" smtClean="0">
                <a:solidFill>
                  <a:srgbClr val="FF0000"/>
                </a:solidFill>
              </a:rPr>
              <a:t>2019 </a:t>
            </a:r>
            <a:r>
              <a:rPr lang="ru-RU" sz="2400" dirty="0">
                <a:solidFill>
                  <a:srgbClr val="FF0000"/>
                </a:solidFill>
              </a:rPr>
              <a:t>г.</a:t>
            </a:r>
          </a:p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528" y="1844825"/>
            <a:ext cx="3996444" cy="1440160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0000FF"/>
              </a:solidFill>
            </a:endParaRPr>
          </a:p>
          <a:p>
            <a:pPr algn="ctr"/>
            <a:r>
              <a:rPr lang="ru-RU" b="1" dirty="0">
                <a:solidFill>
                  <a:srgbClr val="0000FF"/>
                </a:solidFill>
              </a:rPr>
              <a:t>ДЕНЬ </a:t>
            </a:r>
          </a:p>
          <a:p>
            <a:pPr algn="ctr"/>
            <a:r>
              <a:rPr lang="ru-RU" b="1" dirty="0">
                <a:solidFill>
                  <a:srgbClr val="0000FF"/>
                </a:solidFill>
              </a:rPr>
              <a:t>ВОЕННО-МОРСКОГО ФЛОТА РОССИИ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(отмечается  в последнее воскресение июля) </a:t>
            </a:r>
          </a:p>
          <a:p>
            <a:pPr algn="ctr"/>
            <a:endParaRPr lang="ru-RU" dirty="0" smtClean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267744" y="793836"/>
            <a:ext cx="4104456" cy="914990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ea typeface="Times New Roman"/>
              </a:rPr>
              <a:t>К числу военных праздников относятся:</a:t>
            </a:r>
            <a:endParaRPr lang="ru-RU" sz="2000" b="1" dirty="0" smtClean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12905" y="5877272"/>
            <a:ext cx="2909677" cy="559964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28 </a:t>
            </a:r>
            <a:r>
              <a:rPr lang="ru-RU" sz="2400" dirty="0">
                <a:solidFill>
                  <a:srgbClr val="FF0000"/>
                </a:solidFill>
              </a:rPr>
              <a:t>июля </a:t>
            </a:r>
            <a:r>
              <a:rPr lang="ru-RU" sz="2400" dirty="0" smtClean="0">
                <a:solidFill>
                  <a:srgbClr val="FF0000"/>
                </a:solidFill>
              </a:rPr>
              <a:t>2019 </a:t>
            </a:r>
            <a:r>
              <a:rPr lang="ru-RU" sz="2400" dirty="0">
                <a:solidFill>
                  <a:srgbClr val="FF0000"/>
                </a:solidFill>
              </a:rPr>
              <a:t>г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endParaRPr lang="ru-RU" sz="2400" dirty="0">
              <a:solidFill>
                <a:srgbClr val="FF0000"/>
              </a:solidFill>
            </a:endParaRPr>
          </a:p>
          <a:p>
            <a:pPr algn="ctr"/>
            <a:endParaRPr lang="ru-RU" dirty="0" smtClean="0"/>
          </a:p>
        </p:txBody>
      </p:sp>
      <p:pic>
        <p:nvPicPr>
          <p:cNvPr id="1026" name="Picture 2" descr="ÐÐ°ÑÑÐ¸Ð½ÐºÐ¸ Ð¿Ð¾ Ð·Ð°Ð¿ÑÐ¾ÑÑ Ð´ÐµÐ½Ñ Ð²Ð¼Ñ 20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4" y="3372224"/>
            <a:ext cx="3789432" cy="245721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vvbosenko\Desktop\Рисунок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936" y="1781307"/>
            <a:ext cx="3691496" cy="257395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754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3934" y="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640589"/>
              </p:ext>
            </p:extLst>
          </p:nvPr>
        </p:nvGraphicFramePr>
        <p:xfrm>
          <a:off x="0" y="0"/>
          <a:ext cx="8496944" cy="764704"/>
        </p:xfrm>
        <a:graphic>
          <a:graphicData uri="http://schemas.openxmlformats.org/drawingml/2006/table">
            <a:tbl>
              <a:tblPr/>
              <a:tblGrid>
                <a:gridCol w="8496944"/>
              </a:tblGrid>
              <a:tr h="7647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latin typeface="+mn-lt"/>
                        </a:rPr>
                        <a:t>День Военно-Морского Флота</a:t>
                      </a:r>
                    </a:p>
                    <a:p>
                      <a:pPr algn="ctr" fontAlgn="ctr"/>
                      <a:r>
                        <a:rPr lang="ru-RU" sz="1800" b="1" i="0" u="none" strike="noStrike" dirty="0" smtClean="0">
                          <a:latin typeface="+mn-lt"/>
                        </a:rPr>
                        <a:t>День Воздушно-десантных</a:t>
                      </a:r>
                      <a:r>
                        <a:rPr lang="ru-RU" sz="1800" b="1" i="0" u="none" strike="noStrike" baseline="0" dirty="0" smtClean="0">
                          <a:latin typeface="+mn-lt"/>
                        </a:rPr>
                        <a:t> войск</a:t>
                      </a:r>
                      <a:endParaRPr lang="ru-RU" sz="1800" b="1" i="0" u="none" strike="noStrike" dirty="0" smtClean="0">
                        <a:latin typeface="+mn-lt"/>
                      </a:endParaRP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5751448" y="908721"/>
            <a:ext cx="3285047" cy="1553616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План мероприятий, посвященных празднованию Дня В</a:t>
            </a:r>
            <a:r>
              <a:rPr lang="ru-RU" sz="2000" dirty="0" smtClean="0">
                <a:solidFill>
                  <a:schemeClr val="tx1"/>
                </a:solidFill>
              </a:rPr>
              <a:t>оздушно-десантных войск в </a:t>
            </a:r>
            <a:r>
              <a:rPr lang="ru-RU" sz="2000" u="sng" dirty="0" smtClean="0">
                <a:solidFill>
                  <a:schemeClr val="tx1"/>
                </a:solidFill>
              </a:rPr>
              <a:t>стадии подготовки</a:t>
            </a:r>
            <a:endParaRPr lang="ru-RU" sz="2000" u="sng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504" y="908720"/>
            <a:ext cx="3142518" cy="1553616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План мероприятий, посвященных празднованию Дня Военно-Морского </a:t>
            </a:r>
            <a:r>
              <a:rPr lang="ru-RU" sz="2000" dirty="0">
                <a:solidFill>
                  <a:schemeClr val="tx1"/>
                </a:solidFill>
              </a:rPr>
              <a:t>Ф</a:t>
            </a:r>
            <a:r>
              <a:rPr lang="ru-RU" sz="2000" dirty="0" smtClean="0">
                <a:solidFill>
                  <a:schemeClr val="tx1"/>
                </a:solidFill>
              </a:rPr>
              <a:t>лота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3861048"/>
            <a:ext cx="4608512" cy="64746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smtClean="0"/>
              <a:t>Игровые, концертные и развлекательные и программы</a:t>
            </a:r>
            <a:endParaRPr lang="ru-RU" i="1" dirty="0"/>
          </a:p>
        </p:txBody>
      </p:sp>
      <p:sp>
        <p:nvSpPr>
          <p:cNvPr id="13" name="Овал 12"/>
          <p:cNvSpPr/>
          <p:nvPr/>
        </p:nvSpPr>
        <p:spPr>
          <a:xfrm>
            <a:off x="8786842" y="6643710"/>
            <a:ext cx="357158" cy="21429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06873" y="4590438"/>
            <a:ext cx="3870293" cy="60782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smtClean="0"/>
              <a:t>Тематические выставки</a:t>
            </a:r>
            <a:endParaRPr lang="ru-RU" i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491880" y="5301208"/>
            <a:ext cx="3686812" cy="61639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smtClean="0"/>
              <a:t>Спортивные турниры</a:t>
            </a:r>
            <a:endParaRPr lang="ru-RU" i="1" dirty="0"/>
          </a:p>
        </p:txBody>
      </p:sp>
      <p:sp>
        <p:nvSpPr>
          <p:cNvPr id="19" name="Овал 18"/>
          <p:cNvSpPr/>
          <p:nvPr/>
        </p:nvSpPr>
        <p:spPr>
          <a:xfrm>
            <a:off x="3347864" y="980309"/>
            <a:ext cx="2296087" cy="1481608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б</a:t>
            </a:r>
            <a:r>
              <a:rPr lang="ru-RU" sz="2000" dirty="0" smtClean="0">
                <a:solidFill>
                  <a:schemeClr val="tx1"/>
                </a:solidFill>
              </a:rPr>
              <a:t>олее 30 мероприятий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924648" y="2636912"/>
            <a:ext cx="3142518" cy="813054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с</a:t>
            </a:r>
            <a:r>
              <a:rPr lang="ru-RU" sz="2000" dirty="0" smtClean="0">
                <a:solidFill>
                  <a:schemeClr val="tx1"/>
                </a:solidFill>
              </a:rPr>
              <a:t>труктурные подразделения</a:t>
            </a:r>
          </a:p>
        </p:txBody>
      </p:sp>
      <p:sp>
        <p:nvSpPr>
          <p:cNvPr id="14" name="Выгнутая вправо стрелка 13"/>
          <p:cNvSpPr/>
          <p:nvPr/>
        </p:nvSpPr>
        <p:spPr>
          <a:xfrm rot="3400995">
            <a:off x="6785136" y="2384872"/>
            <a:ext cx="590468" cy="1854727"/>
          </a:xfrm>
          <a:prstGeom prst="curvedLef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Выгнутая влево стрелка 22"/>
          <p:cNvSpPr/>
          <p:nvPr/>
        </p:nvSpPr>
        <p:spPr>
          <a:xfrm rot="18650524">
            <a:off x="1806353" y="2342507"/>
            <a:ext cx="590468" cy="1866660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85646" y="6021288"/>
            <a:ext cx="4071934" cy="56939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smtClean="0"/>
              <a:t>Библиотечные информационные странички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61540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3934" y="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032673"/>
              </p:ext>
            </p:extLst>
          </p:nvPr>
        </p:nvGraphicFramePr>
        <p:xfrm>
          <a:off x="0" y="0"/>
          <a:ext cx="8496944" cy="764704"/>
        </p:xfrm>
        <a:graphic>
          <a:graphicData uri="http://schemas.openxmlformats.org/drawingml/2006/table">
            <a:tbl>
              <a:tblPr/>
              <a:tblGrid>
                <a:gridCol w="8496944"/>
              </a:tblGrid>
              <a:tr h="7647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latin typeface="Times New Roman"/>
                        </a:rPr>
                        <a:t>ДЕНЬ ВОЕННО-МОРСКОГО ФЛОТА РОССИИ</a:t>
                      </a: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Овал 10"/>
          <p:cNvSpPr/>
          <p:nvPr/>
        </p:nvSpPr>
        <p:spPr>
          <a:xfrm>
            <a:off x="8786842" y="6643710"/>
            <a:ext cx="357158" cy="21429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51546" y="2600908"/>
            <a:ext cx="3492388" cy="540060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Сбор участников шествия в </a:t>
            </a:r>
            <a:r>
              <a:rPr lang="ru-RU" dirty="0" err="1" smtClean="0"/>
              <a:t>Кольцовском</a:t>
            </a:r>
            <a:r>
              <a:rPr lang="ru-RU" dirty="0" smtClean="0"/>
              <a:t> сквере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79627" y="5949280"/>
            <a:ext cx="3492388" cy="540060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Праздничное шествие по проспекту Революции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129768" y="5949280"/>
            <a:ext cx="3492388" cy="540060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Возложение венков и цветов к памятнику Петру </a:t>
            </a:r>
            <a:r>
              <a:rPr lang="en-US" dirty="0" smtClean="0"/>
              <a:t>I</a:t>
            </a:r>
            <a:endParaRPr lang="ru-RU" dirty="0" smtClean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983290" y="2600908"/>
            <a:ext cx="2545166" cy="540060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</a:rPr>
              <a:t>28 июля 2019 г.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5536" y="785818"/>
            <a:ext cx="8377435" cy="1707078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dirty="0">
                <a:solidFill>
                  <a:prstClr val="black"/>
                </a:solidFill>
              </a:rPr>
              <a:t>День </a:t>
            </a:r>
            <a:r>
              <a:rPr lang="ru-RU" dirty="0" smtClean="0">
                <a:solidFill>
                  <a:prstClr val="black"/>
                </a:solidFill>
              </a:rPr>
              <a:t>Военно-Морского Флота России  </a:t>
            </a:r>
            <a:r>
              <a:rPr lang="ru-RU" dirty="0">
                <a:solidFill>
                  <a:prstClr val="black"/>
                </a:solidFill>
              </a:rPr>
              <a:t>отмечается </a:t>
            </a:r>
            <a:r>
              <a:rPr lang="ru-RU" dirty="0" smtClean="0">
                <a:solidFill>
                  <a:prstClr val="black"/>
                </a:solidFill>
              </a:rPr>
              <a:t>в последнее воскресенье июля </a:t>
            </a:r>
            <a:r>
              <a:rPr lang="ru-RU" dirty="0">
                <a:solidFill>
                  <a:prstClr val="black"/>
                </a:solidFill>
              </a:rPr>
              <a:t>на основании Указа Президента Российской Федерации от 31 мая 2006 года «Об установлении профессиональных праздников и памятных дней в Вооруженных Силах Российской Федерации» в знак признания заслуг военных специалистов в решении задач обеспечения обороны и безопасности государства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050" name="Picture 2" descr="ÐÐ°ÑÑÐ¸Ð½ÐºÐ¸ Ð¿Ð¾ Ð·Ð°Ð¿ÑÐ¾ÑÑ Ð´ÐµÐ½Ñ Ð²Ð¼Ñ Ð²Ð¾ÑÐ¾Ð½ÐµÐ¶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1" y="3140968"/>
            <a:ext cx="3769169" cy="276204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Ð°ÑÑÐ¸Ð½ÐºÐ¸ Ð¿Ð¾ Ð·Ð°Ð¿ÑÐ¾ÑÑ ÑÐµÑÑÐ²Ð¸Ðµ Ð´ÐµÐ½Ñ Ð²Ð¼Ñ Ð²Ð¾ÑÐ¾Ð½ÐµÐ¶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86" y="3140968"/>
            <a:ext cx="4185373" cy="275634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81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3934" y="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247709"/>
              </p:ext>
            </p:extLst>
          </p:nvPr>
        </p:nvGraphicFramePr>
        <p:xfrm>
          <a:off x="0" y="0"/>
          <a:ext cx="8496944" cy="764704"/>
        </p:xfrm>
        <a:graphic>
          <a:graphicData uri="http://schemas.openxmlformats.org/drawingml/2006/table">
            <a:tbl>
              <a:tblPr/>
              <a:tblGrid>
                <a:gridCol w="8496944"/>
              </a:tblGrid>
              <a:tr h="76470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ДЕНЬ ВОЕННО-МОРСКОГО ФЛОТА РОССИИ</a:t>
                      </a: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Овал 10"/>
          <p:cNvSpPr/>
          <p:nvPr/>
        </p:nvSpPr>
        <p:spPr>
          <a:xfrm>
            <a:off x="8786842" y="6643710"/>
            <a:ext cx="357158" cy="21429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657508" y="2947730"/>
            <a:ext cx="5329524" cy="808071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Адмиралтейская площадь</a:t>
            </a:r>
          </a:p>
          <a:p>
            <a:pPr algn="ctr"/>
            <a:r>
              <a:rPr lang="ru-RU" sz="2000" i="1" u="sng" dirty="0" smtClean="0">
                <a:solidFill>
                  <a:schemeClr val="tx1"/>
                </a:solidFill>
              </a:rPr>
              <a:t>28 июля 2019 г. 12.00 час.</a:t>
            </a:r>
          </a:p>
        </p:txBody>
      </p:sp>
      <p:pic>
        <p:nvPicPr>
          <p:cNvPr id="1030" name="Picture 6" descr="C:\Users\navoskovykh\Desktop\Фото для презентации\Изображение 1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47" y="784385"/>
            <a:ext cx="3321496" cy="433125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ÐÐ°ÑÑÐ¸Ð½ÐºÐ¸ Ð¿Ð¾ Ð·Ð°Ð¿ÑÐ¾ÑÑ ÑÐµÑÑÐ²Ð¸Ðµ Ð´ÐµÐ½Ñ Ð²Ð¼Ñ Ð²Ð¾ÑÐ¾Ð½ÐµÐ¶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0" y="4658925"/>
            <a:ext cx="3341864" cy="209192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vvbosenko\Desktop\62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947" y="788455"/>
            <a:ext cx="4520646" cy="216654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ÐÐ°ÑÑÐ¸Ð½ÐºÐ¸ Ð¿Ð¾ Ð·Ð°Ð¿ÑÐ¾ÑÑ ÐÐµÐ½Ñ ÐÐÐ¤ Ð²Ð¾ÑÐ¾Ð½ÐµÐ¶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450" y="3861048"/>
            <a:ext cx="5037640" cy="283367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51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3934" y="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129236"/>
              </p:ext>
            </p:extLst>
          </p:nvPr>
        </p:nvGraphicFramePr>
        <p:xfrm>
          <a:off x="0" y="0"/>
          <a:ext cx="8496944" cy="764704"/>
        </p:xfrm>
        <a:graphic>
          <a:graphicData uri="http://schemas.openxmlformats.org/drawingml/2006/table">
            <a:tbl>
              <a:tblPr/>
              <a:tblGrid>
                <a:gridCol w="8496944"/>
              </a:tblGrid>
              <a:tr h="76470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ДЕНЬ ВОЕННО-МОРСКОГО ФЛОТА РОССИИ</a:t>
                      </a: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Овал 10"/>
          <p:cNvSpPr/>
          <p:nvPr/>
        </p:nvSpPr>
        <p:spPr>
          <a:xfrm>
            <a:off x="8786842" y="6643710"/>
            <a:ext cx="357158" cy="21429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025" y="3911020"/>
            <a:ext cx="3450551" cy="5600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endParaRPr lang="ru-RU" sz="2400" b="1" i="1" dirty="0" smtClean="0"/>
          </a:p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Театрализованная программа </a:t>
            </a:r>
          </a:p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«День Нептуна»</a:t>
            </a:r>
            <a:endParaRPr lang="ru-RU" b="1" i="1" dirty="0">
              <a:solidFill>
                <a:schemeClr val="tx1"/>
              </a:solidFill>
            </a:endParaRPr>
          </a:p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106497" y="2928241"/>
            <a:ext cx="4537437" cy="43721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i="1" dirty="0" smtClean="0"/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Спортивные</a:t>
            </a:r>
            <a:r>
              <a:rPr lang="ru-RU" b="1" i="1" dirty="0" smtClean="0">
                <a:solidFill>
                  <a:schemeClr val="tx1"/>
                </a:solidFill>
              </a:rPr>
              <a:t> состязания и эстафеты</a:t>
            </a:r>
            <a:endParaRPr lang="ru-RU" b="1" i="1" dirty="0">
              <a:solidFill>
                <a:schemeClr val="tx1"/>
              </a:solidFill>
            </a:endParaRPr>
          </a:p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84123" y="812141"/>
            <a:ext cx="3717624" cy="672643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Адмиралтейская площадь</a:t>
            </a:r>
          </a:p>
          <a:p>
            <a:pPr algn="ctr"/>
            <a:r>
              <a:rPr lang="ru-RU" sz="2000" i="1" u="sng" dirty="0" smtClean="0">
                <a:solidFill>
                  <a:schemeClr val="tx1"/>
                </a:solidFill>
              </a:rPr>
              <a:t>28 июля 2019 г. 12.00 час.</a:t>
            </a:r>
          </a:p>
        </p:txBody>
      </p:sp>
      <p:pic>
        <p:nvPicPr>
          <p:cNvPr id="16" name="Picture 6" descr="C:\Users\vvbosenko\Desktop\Рисунок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251" y="3584068"/>
            <a:ext cx="2722570" cy="180692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ÐÐ°ÑÑÐ¸Ð½ÐºÐ¸ Ð¿Ð¾ Ð·Ð°Ð¿ÑÐ¾ÑÑ ÐÐµÐ½Ñ ÐÐÐ¤ Ð²Ð¾ÑÐ¾Ð½ÐµÐ¶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341" y="3579145"/>
            <a:ext cx="2675700" cy="17838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9" descr="C:\Users\vvbosenko\Desktop\IMG_2026-598x350-598x3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317" y="5269985"/>
            <a:ext cx="2847975" cy="166687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ÐÐ°ÑÑÐ¸Ð½ÐºÐ¸ Ð¿Ð¾ Ð·Ð°Ð¿ÑÐ¾ÑÑ ÐÐµÐ½Ñ ÐÐÐ¤ Ð²Ð¾ÑÐ¾Ð½ÐµÐ¶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649" y="764704"/>
            <a:ext cx="3096344" cy="206047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vvbosenko\Desktop\895428301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86" y="4487529"/>
            <a:ext cx="2602484" cy="230755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22" y="1556792"/>
            <a:ext cx="3818766" cy="220313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116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3934" y="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8786009"/>
              </p:ext>
            </p:extLst>
          </p:nvPr>
        </p:nvGraphicFramePr>
        <p:xfrm>
          <a:off x="0" y="0"/>
          <a:ext cx="8496944" cy="764704"/>
        </p:xfrm>
        <a:graphic>
          <a:graphicData uri="http://schemas.openxmlformats.org/drawingml/2006/table">
            <a:tbl>
              <a:tblPr/>
              <a:tblGrid>
                <a:gridCol w="8496944"/>
              </a:tblGrid>
              <a:tr h="76470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ДЕНЬ ВОЕННО-МОРСКОГО ФЛОТА РОССИИ</a:t>
                      </a: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Овал 10"/>
          <p:cNvSpPr/>
          <p:nvPr/>
        </p:nvSpPr>
        <p:spPr>
          <a:xfrm>
            <a:off x="8786842" y="6643710"/>
            <a:ext cx="357158" cy="21429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771800" y="738927"/>
            <a:ext cx="3450551" cy="5600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endParaRPr lang="ru-RU" sz="2400" b="1" i="1" dirty="0" smtClean="0"/>
          </a:p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«ПЕТРОВСКАЯ РЕГАТА»</a:t>
            </a:r>
            <a:endParaRPr lang="ru-RU" b="1" i="1" dirty="0">
              <a:solidFill>
                <a:schemeClr val="tx1"/>
              </a:solidFill>
            </a:endParaRPr>
          </a:p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121" name="Picture 1" descr="C:\Users\vvbosenko\Desktop\content_KndDV0becl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203" y="1502212"/>
            <a:ext cx="6281553" cy="250285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vvbosenko\Desktop\original_photo-thumb_19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1493993"/>
            <a:ext cx="3765808" cy="251107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ÐÐ°ÑÑÐ¸Ð½ÐºÐ¸ Ð¿Ð¾ Ð·Ð°Ð¿ÑÐ¾ÑÑ Ð¿ÐµÑÑÐ¾Ð²ÑÐºÐ°Ñ ÑÐµÐ³Ð°ÑÐ° Ð²Ð¾ÑÐ¾Ð½ÐµÐ¶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983" y="4005064"/>
            <a:ext cx="9272887" cy="233280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8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5" descr="Администрация Воронежской обла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3934" y="0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201936"/>
              </p:ext>
            </p:extLst>
          </p:nvPr>
        </p:nvGraphicFramePr>
        <p:xfrm>
          <a:off x="0" y="0"/>
          <a:ext cx="8496944" cy="764704"/>
        </p:xfrm>
        <a:graphic>
          <a:graphicData uri="http://schemas.openxmlformats.org/drawingml/2006/table">
            <a:tbl>
              <a:tblPr/>
              <a:tblGrid>
                <a:gridCol w="8496944"/>
              </a:tblGrid>
              <a:tr h="764704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ДЕНЬ ВОЗДУШНО-ДЕСАНТНЫХ ВОЙСК РОССИИ</a:t>
                      </a:r>
                      <a:endParaRPr lang="ru-RU" sz="1600" b="1" i="0" u="none" strike="noStrike" dirty="0" smtClean="0">
                        <a:latin typeface="+mn-lt"/>
                      </a:endParaRP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Овал 8"/>
          <p:cNvSpPr/>
          <p:nvPr/>
        </p:nvSpPr>
        <p:spPr>
          <a:xfrm>
            <a:off x="8786842" y="6643710"/>
            <a:ext cx="357158" cy="21429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3830" y="767768"/>
            <a:ext cx="8488166" cy="968296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600" dirty="0" smtClean="0">
                <a:solidFill>
                  <a:prstClr val="black"/>
                </a:solidFill>
              </a:rPr>
              <a:t>День </a:t>
            </a:r>
            <a:r>
              <a:rPr lang="ru-RU" sz="1600" dirty="0">
                <a:solidFill>
                  <a:prstClr val="black"/>
                </a:solidFill>
              </a:rPr>
              <a:t>Воздушно-десантных войск отмечается </a:t>
            </a:r>
            <a:r>
              <a:rPr lang="ru-RU" sz="1600" b="1" dirty="0">
                <a:solidFill>
                  <a:srgbClr val="0000FF"/>
                </a:solidFill>
              </a:rPr>
              <a:t>2 августа </a:t>
            </a:r>
            <a:r>
              <a:rPr lang="ru-RU" sz="1600" dirty="0">
                <a:solidFill>
                  <a:prstClr val="black"/>
                </a:solidFill>
              </a:rPr>
              <a:t>на основании Указа Президента Российской Федерации от 31 мая 2006 года «Об установлении профессиональных праздников и памятных дней в Вооруженных Силах Российской Федерации» в знак признания заслуг военных специалистов в решении задач обеспечения обороны и безопасности государства</a:t>
            </a:r>
            <a:r>
              <a:rPr lang="ru-RU" sz="1600" dirty="0" smtClean="0">
                <a:solidFill>
                  <a:prstClr val="black"/>
                </a:solidFill>
              </a:rPr>
              <a:t>.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8417" y="4293096"/>
            <a:ext cx="3492388" cy="648072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Сбор участников шествия в </a:t>
            </a:r>
            <a:r>
              <a:rPr lang="ru-RU" sz="2000" dirty="0" err="1">
                <a:solidFill>
                  <a:schemeClr val="tx1"/>
                </a:solidFill>
              </a:rPr>
              <a:t>Кольцовском</a:t>
            </a:r>
            <a:r>
              <a:rPr lang="ru-RU" sz="2000" dirty="0">
                <a:solidFill>
                  <a:schemeClr val="tx1"/>
                </a:solidFill>
              </a:rPr>
              <a:t> сквере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8265" y="5085184"/>
            <a:ext cx="3492388" cy="648072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Праздничное шествие по проспекту Революции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61728" y="5886759"/>
            <a:ext cx="3465462" cy="864096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Возложение венков и цветов к Вечному огню </a:t>
            </a:r>
            <a:endParaRPr lang="ru-RU" sz="2000" dirty="0" smtClean="0">
              <a:solidFill>
                <a:schemeClr val="tx1"/>
              </a:solidFill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на </a:t>
            </a:r>
            <a:r>
              <a:rPr lang="ru-RU" sz="2000" dirty="0">
                <a:solidFill>
                  <a:schemeClr val="tx1"/>
                </a:solidFill>
              </a:rPr>
              <a:t>пл. Победы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816096" y="5935373"/>
            <a:ext cx="4945900" cy="540060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Возложение венков и цветов к памятнику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«Воину-интернационалисту»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324633" y="1908160"/>
            <a:ext cx="4718898" cy="1030691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FF"/>
                </a:solidFill>
              </a:rPr>
              <a:t>30 июля </a:t>
            </a:r>
            <a:r>
              <a:rPr lang="ru-RU" sz="1600" b="1" smtClean="0">
                <a:solidFill>
                  <a:srgbClr val="0000FF"/>
                </a:solidFill>
              </a:rPr>
              <a:t>11.00 час. </a:t>
            </a:r>
            <a:r>
              <a:rPr lang="ru-RU" sz="1600" smtClean="0"/>
              <a:t>открытие </a:t>
            </a:r>
            <a:r>
              <a:rPr lang="ru-RU" sz="1600" dirty="0"/>
              <a:t>бюста командующему Воздушно-десантными войсками СССР, генералу армии, Герою Советского Союза – </a:t>
            </a:r>
            <a:endParaRPr lang="ru-RU" sz="1600" dirty="0" smtClean="0"/>
          </a:p>
          <a:p>
            <a:pPr algn="ctr"/>
            <a:r>
              <a:rPr lang="ru-RU" sz="1600" b="1" dirty="0">
                <a:solidFill>
                  <a:srgbClr val="0000FF"/>
                </a:solidFill>
              </a:rPr>
              <a:t>Василию Филипповичу </a:t>
            </a:r>
            <a:r>
              <a:rPr lang="ru-RU" sz="1600" b="1" dirty="0" err="1">
                <a:solidFill>
                  <a:srgbClr val="0000FF"/>
                </a:solidFill>
              </a:rPr>
              <a:t>Маргелову</a:t>
            </a:r>
            <a:endParaRPr lang="ru-RU" sz="1600" b="1" dirty="0">
              <a:solidFill>
                <a:srgbClr val="0000FF"/>
              </a:solidFill>
            </a:endParaRPr>
          </a:p>
        </p:txBody>
      </p:sp>
      <p:pic>
        <p:nvPicPr>
          <p:cNvPr id="7176" name="Picture 8" descr="ÐÐ°ÑÑÐ¸Ð½ÐºÐ¸ Ð¿Ð¾ Ð·Ð°Ð¿ÑÐ¾ÑÑ ÐÐ°ÑÐ¸Ð»Ð¸Ð¹ ÑÐ¸Ð»Ð¸Ð¿Ð¿Ð¾Ð²Ð¸Ñ ÐÐ°ÑÐ³ÐµÐ»Ð¾Ð²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53758"/>
            <a:ext cx="1707690" cy="256153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ÐÐ°ÑÑÐ¸Ð½ÐºÐ¸ Ð¿Ð¾ Ð·Ð°Ð¿ÑÐ¾ÑÑ ÐÐ¾ÑÐ¾Ð½ÐµÐ¶ Ð Ð¾Ð´Ð¸Ð½Ð° ÐÐÐ Ð²Ð¾Ð·Ð»Ð¾Ð¶ÐµÐ½Ð¸Ðµ Ð²Ð¾ÑÐ¾Ð½ÐµÐ¶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658" y="2985911"/>
            <a:ext cx="4914183" cy="290084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81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rgbClr val="FEF2E8"/>
      </a:lt1>
      <a:dk2>
        <a:srgbClr val="FEF2E8"/>
      </a:dk2>
      <a:lt2>
        <a:srgbClr val="FEF2E8"/>
      </a:lt2>
      <a:accent1>
        <a:srgbClr val="4F81BD"/>
      </a:accent1>
      <a:accent2>
        <a:srgbClr val="FAC08F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3319</TotalTime>
  <Words>422</Words>
  <Application>Microsoft Office PowerPoint</Application>
  <PresentationFormat>Экран (4:3)</PresentationFormat>
  <Paragraphs>81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обращениями граждан в администрации городского округа город Воронеж</dc:title>
  <dc:creator>Анастасия</dc:creator>
  <cp:lastModifiedBy>Козлов Д.Н.</cp:lastModifiedBy>
  <cp:revision>344</cp:revision>
  <dcterms:created xsi:type="dcterms:W3CDTF">2014-04-03T04:56:24Z</dcterms:created>
  <dcterms:modified xsi:type="dcterms:W3CDTF">2019-07-22T15:00:41Z</dcterms:modified>
</cp:coreProperties>
</file>