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67" r:id="rId3"/>
    <p:sldId id="390" r:id="rId4"/>
    <p:sldId id="383" r:id="rId5"/>
    <p:sldId id="379" r:id="rId6"/>
    <p:sldId id="373" r:id="rId7"/>
    <p:sldId id="384" r:id="rId8"/>
    <p:sldId id="385" r:id="rId9"/>
    <p:sldId id="375" r:id="rId10"/>
    <p:sldId id="389" r:id="rId11"/>
    <p:sldId id="378" r:id="rId12"/>
    <p:sldId id="334" r:id="rId13"/>
    <p:sldId id="374" r:id="rId14"/>
    <p:sldId id="387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E62"/>
    <a:srgbClr val="87A846"/>
    <a:srgbClr val="E1F1B9"/>
    <a:srgbClr val="E9F1B9"/>
    <a:srgbClr val="E0EB9F"/>
    <a:srgbClr val="D3E278"/>
    <a:srgbClr val="02058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28" autoAdjust="0"/>
  </p:normalViewPr>
  <p:slideViewPr>
    <p:cSldViewPr>
      <p:cViewPr>
        <p:scale>
          <a:sx n="78" d="100"/>
          <a:sy n="78" d="100"/>
        </p:scale>
        <p:origin x="-936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Железнодорожный </c:v>
                </c:pt>
                <c:pt idx="1">
                  <c:v>Коминтерновский</c:v>
                </c:pt>
                <c:pt idx="2">
                  <c:v>Левобережный</c:v>
                </c:pt>
                <c:pt idx="3">
                  <c:v>Ленинский</c:v>
                </c:pt>
                <c:pt idx="4">
                  <c:v>Советский</c:v>
                </c:pt>
                <c:pt idx="5">
                  <c:v>Центральный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234</c:v>
                </c:pt>
                <c:pt idx="1">
                  <c:v>253</c:v>
                </c:pt>
                <c:pt idx="2">
                  <c:v>314</c:v>
                </c:pt>
                <c:pt idx="3">
                  <c:v>128</c:v>
                </c:pt>
                <c:pt idx="4">
                  <c:v>305</c:v>
                </c:pt>
                <c:pt idx="5">
                  <c:v>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Железнодорожный </c:v>
                </c:pt>
                <c:pt idx="1">
                  <c:v>Коминтерновский</c:v>
                </c:pt>
                <c:pt idx="2">
                  <c:v>Левобережный</c:v>
                </c:pt>
                <c:pt idx="3">
                  <c:v>Ленинский</c:v>
                </c:pt>
                <c:pt idx="4">
                  <c:v>Советский</c:v>
                </c:pt>
                <c:pt idx="5">
                  <c:v>Центральный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225</c:v>
                </c:pt>
                <c:pt idx="1">
                  <c:v>256</c:v>
                </c:pt>
                <c:pt idx="2">
                  <c:v>281</c:v>
                </c:pt>
                <c:pt idx="3">
                  <c:v>117</c:v>
                </c:pt>
                <c:pt idx="4">
                  <c:v>308</c:v>
                </c:pt>
                <c:pt idx="5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157696"/>
        <c:axId val="36835712"/>
        <c:axId val="0"/>
      </c:bar3DChart>
      <c:catAx>
        <c:axId val="3615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835712"/>
        <c:crosses val="autoZero"/>
        <c:auto val="1"/>
        <c:lblAlgn val="ctr"/>
        <c:lblOffset val="100"/>
        <c:noMultiLvlLbl val="0"/>
      </c:catAx>
      <c:valAx>
        <c:axId val="36835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157696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3B7698-E102-4D63-A561-41312EAAA486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6AB06C-A071-4E94-A9CB-27D6BCA24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629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5A4126-0238-4E2A-81DD-EE5A5F928821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84B56B-DEC7-498B-B13A-15921F283725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C12EA9-B4E3-464C-8783-70113CED74AE}" type="slidenum">
              <a:rPr lang="ru-RU" smtClean="0">
                <a:cs typeface="Arial" charset="0"/>
              </a:rPr>
              <a:pPr/>
              <a:t>11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F38FBC-588A-4EBF-B5F9-19303033837F}" type="slidenum">
              <a:rPr lang="ru-RU" smtClean="0">
                <a:cs typeface="Arial" charset="0"/>
              </a:rPr>
              <a:pPr/>
              <a:t>12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269D3C-F2D3-43EC-BB7F-F57802BA9AE6}" type="slidenum">
              <a:rPr lang="ru-RU" smtClean="0">
                <a:cs typeface="Arial" charset="0"/>
              </a:rPr>
              <a:pPr/>
              <a:t>13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DD1FD0-A3E0-48D1-A621-D923E983F386}" type="slidenum">
              <a:rPr lang="ru-RU" smtClean="0">
                <a:cs typeface="Arial" charset="0"/>
              </a:rPr>
              <a:pPr/>
              <a:t>14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2C3CC2-EF6E-45A6-9185-697F641322E3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27CCAD-5506-453E-AF8C-E012085E5336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DDE536-E41F-44D0-850C-C8AC828BBCF6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A805D1-1A0B-48F4-85EB-242F4E902E61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87F02A-2B97-48AB-BDBB-42357CDA50B1}" type="slidenum">
              <a:rPr lang="ru-RU" smtClean="0">
                <a:cs typeface="Arial" charset="0"/>
              </a:rPr>
              <a:pPr/>
              <a:t>6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26AD8E-ADC1-4F5F-B52F-4E7C3B9C5FFA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696DC5-91FE-49A1-8C44-C23761030421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charset="0"/>
            </a:endParaRP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13DB69-30F1-4524-901C-BFA05B36568B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61241-32DE-4A9B-A427-B3A66BEDBB37}" type="datetime1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584E0-0C49-4842-8112-6B9EDC2A5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798C8-938D-45FD-A57A-8CBFD7E80F01}" type="datetime1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D2CA-6084-4810-884C-479917697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DFFA-B295-4617-8CE7-D64A29BEC3FC}" type="datetime1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B408-2011-4BE6-ADF6-3746308EE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F6631-C187-42E4-8E4F-1CD833E8C24A}" type="datetime1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B0288-C759-4567-AA25-D93EDF67F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DA0B3-EFDB-4DF6-A7FA-3EDADF6CADA0}" type="datetime1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E5AE7-366E-43E0-85F4-C2D4F541E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DBE68-EF44-4798-ACF5-8A0B08D92C14}" type="datetime1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195B-96CE-4962-8A33-6098DDE87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62840-0401-4795-B2FC-38ACC8930DF7}" type="datetime1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1E198-48DB-410D-950E-3EFB16DD6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AEF41-F2DD-491B-9B9A-A886EDCF6419}" type="datetime1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7B99-0BC6-4479-B47F-B9B320BE6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5B1C6-BE38-475A-A2BA-871187679FE6}" type="datetime1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F5A5D-F111-424E-98AC-5764FC8DE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4CD1E-C36C-4773-9595-63A0874532EB}" type="datetime1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4EAD4-A9C8-4DDD-AD9E-C5E67B443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C574-8F41-4366-BCF7-9AB82A18E8CA}" type="datetime1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D02A8-A515-4FA4-A039-C8A71E10A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643944-27DA-4ED2-AC3F-27D490D8FE08}" type="datetime1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1FD885-C4B0-46F3-8392-0298DFB8A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consultantplus://offline/ref=AFCD5065B498711D8A7130CEF32FD04855A8EE26AAC5378E8879419F2D347AFEFAF080595CFFAB60Y3i9G" TargetMode="External"/><Relationship Id="rId4" Type="http://schemas.openxmlformats.org/officeDocument/2006/relationships/hyperlink" Target="consultantplus://offline/ref=EAAAAC3C6DE5C9FF36A5CC9C2481AA9F337480C49070A9085F5775277CM8i1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prezentacia-voronezh.jpg"/>
          <p:cNvPicPr>
            <a:picLocks noChangeAspect="1"/>
          </p:cNvPicPr>
          <p:nvPr/>
        </p:nvPicPr>
        <p:blipFill>
          <a:blip r:embed="rId3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79388" y="260350"/>
            <a:ext cx="239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chemeClr val="bg1"/>
                </a:solidFill>
                <a:latin typeface="Times New Roman" pitchFamily="18" charset="0"/>
              </a:rPr>
              <a:t>Администрация городского</a:t>
            </a:r>
          </a:p>
          <a:p>
            <a:pPr algn="ctr"/>
            <a:r>
              <a:rPr lang="ru-RU" sz="1200" b="1" i="1">
                <a:solidFill>
                  <a:schemeClr val="bg1"/>
                </a:solidFill>
                <a:latin typeface="Times New Roman" pitchFamily="18" charset="0"/>
              </a:rPr>
              <a:t> округа  город Воронеж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6143625" y="357188"/>
            <a:ext cx="300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928688"/>
            <a:ext cx="9144000" cy="5929312"/>
          </a:xfrm>
          <a:prstGeom prst="rect">
            <a:avLst/>
          </a:prstGeom>
          <a:blipFill dpi="0" rotWithShape="1">
            <a:blip r:embed="rId4" cstate="print">
              <a:alphaModFix amt="46000"/>
            </a:blip>
            <a:srcRect/>
            <a:stretch>
              <a:fillRect/>
            </a:stretch>
          </a:blip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4469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1926" y="1955502"/>
            <a:ext cx="7992888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 ИТОГАХ РАБОТЫ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ОТДЕЛОВ ОПЕКИ И ПОПЕЧИТЕЛЬСТВА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УПРАВ РАЙОНОВ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2018 ГОД И ПЛАНАХ НА </a:t>
            </a:r>
            <a:r>
              <a:rPr lang="ru-RU" sz="3600" b="1" kern="10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6" name="Text Box 6"/>
          <p:cNvSpPr txBox="1">
            <a:spLocks noChangeArrowheads="1"/>
          </p:cNvSpPr>
          <p:nvPr/>
        </p:nvSpPr>
        <p:spPr bwMode="auto">
          <a:xfrm>
            <a:off x="3779838" y="5385464"/>
            <a:ext cx="51847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Unicode MS" pitchFamily="34" charset="-128"/>
              </a:rPr>
              <a:t>Руководитель управления  образования и молодежной политики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Unicode MS" pitchFamily="34" charset="-128"/>
              </a:rPr>
              <a:t>Кулакова Л.А.</a:t>
            </a:r>
            <a:endParaRPr lang="ru-RU" sz="2000" b="1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rgbClr val="020588"/>
                </a:solidFill>
                <a:latin typeface="Arial" charset="0"/>
                <a:cs typeface="Arial" charset="0"/>
              </a:rPr>
              <a:t>Администрация городского округа  город Воронеж</a:t>
            </a:r>
          </a:p>
        </p:txBody>
      </p:sp>
      <p:pic>
        <p:nvPicPr>
          <p:cNvPr id="34819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500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21" name="Заголовок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143000"/>
          </a:xfrm>
        </p:spPr>
        <p:txBody>
          <a:bodyPr/>
          <a:lstStyle/>
          <a:p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Участие специалистов опеки и попечительства в судебных  заседаниях по вопросам защиты прав и законных интересов  несовершеннолетних</a:t>
            </a:r>
          </a:p>
        </p:txBody>
      </p:sp>
      <p:graphicFrame>
        <p:nvGraphicFramePr>
          <p:cNvPr id="34822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481013" y="2154238"/>
          <a:ext cx="8245475" cy="40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r:id="rId5" imgW="8248603" imgH="4066384" progId="Excel.Chart.8">
                  <p:embed/>
                </p:oleObj>
              </mc:Choice>
              <mc:Fallback>
                <p:oleObj r:id="rId5" imgW="8248603" imgH="4066384" progId="Excel.Chart.8">
                  <p:embed/>
                  <p:pic>
                    <p:nvPicPr>
                      <p:cNvPr id="0" name="Объект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2154238"/>
                        <a:ext cx="8245475" cy="4062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Овал 9"/>
          <p:cNvSpPr/>
          <p:nvPr/>
        </p:nvSpPr>
        <p:spPr>
          <a:xfrm>
            <a:off x="8492993" y="6541000"/>
            <a:ext cx="610315" cy="2852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3B491E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rgbClr val="020588"/>
                </a:solidFill>
                <a:latin typeface="Arial" charset="0"/>
                <a:cs typeface="Arial" charset="0"/>
              </a:rPr>
              <a:t>Администрация городского округа  город Воронеж</a:t>
            </a:r>
          </a:p>
        </p:txBody>
      </p:sp>
      <p:pic>
        <p:nvPicPr>
          <p:cNvPr id="32771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0"/>
            <a:ext cx="500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8436619" y="6501532"/>
            <a:ext cx="683568" cy="33265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3B491E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graphicFrame>
        <p:nvGraphicFramePr>
          <p:cNvPr id="32815" name="Group 47"/>
          <p:cNvGraphicFramePr>
            <a:graphicFrameLocks noGrp="1"/>
          </p:cNvGraphicFramePr>
          <p:nvPr/>
        </p:nvGraphicFramePr>
        <p:xfrm>
          <a:off x="611188" y="896938"/>
          <a:ext cx="7921625" cy="5411471"/>
        </p:xfrm>
        <a:graphic>
          <a:graphicData uri="http://schemas.openxmlformats.org/drawingml/2006/table">
            <a:tbl>
              <a:tblPr/>
              <a:tblGrid>
                <a:gridCol w="360362"/>
                <a:gridCol w="7561263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90" marR="415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(государственной) услуги</a:t>
                      </a:r>
                    </a:p>
                  </a:txBody>
                  <a:tcPr marL="41590" marR="415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1590" marR="41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согласия на снятие детей-сирот и детей, оставшихся без попечения родителей, с регистрационного учета по месту жительства или по месту пребывания</a:t>
                      </a:r>
                    </a:p>
                  </a:txBody>
                  <a:tcPr marL="41590" marR="41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1590" marR="41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согласия на контакт родителей с детьми, если их родительские права ограничены судом</a:t>
                      </a:r>
                    </a:p>
                  </a:txBody>
                  <a:tcPr marL="41590" marR="41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1590" marR="41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Принятие решения об освобождении опекуна, попечителя от исполнения ими своих обязанностей в отношении несовершеннолетних лиц</a:t>
                      </a:r>
                    </a:p>
                  </a:txBody>
                  <a:tcPr marL="41590" marR="41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41590" marR="41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и выплата денежных средств на содержание подопечного ребенка в семьях опекунов (попечителей) и приемных семьях в порядке и размере, установленных законом Воронежской области</a:t>
                      </a:r>
                    </a:p>
                  </a:txBody>
                  <a:tcPr marL="41590" marR="41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41590" marR="41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Подбор, учет и подготовка в порядке, определенном Правительством Российской Федерации, граждан, выразивших желание стать опекунами или попечителями либо принять детей, оставшихся без попечения родителей, в семью на воспитание в иных установленных семейным законодательством Российской Федерации формах</a:t>
                      </a:r>
                    </a:p>
                  </a:txBody>
                  <a:tcPr marL="41590" marR="41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41590" marR="41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и выплата единовременного пособия при передаче ребенка на воспитание в семью</a:t>
                      </a:r>
                    </a:p>
                  </a:txBody>
                  <a:tcPr marL="41590" marR="41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41590" marR="41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Принятие решения о назначении опекуна, попечителя в отношении несовершеннолетних граждан</a:t>
                      </a:r>
                    </a:p>
                  </a:txBody>
                  <a:tcPr marL="41590" marR="41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41590" marR="41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согласия в случаях, установленных действующим законодательством, при установлении отцовства</a:t>
                      </a:r>
                    </a:p>
                  </a:txBody>
                  <a:tcPr marL="41590" marR="41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41590" marR="41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в соответствии с Федеральным </a:t>
                      </a: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законом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"Об опеке и попечительстве" разрешений на совершение сделок с имуществом подопечных несовершеннолетних лиц</a:t>
                      </a:r>
                    </a:p>
                  </a:txBody>
                  <a:tcPr marL="41590" marR="41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41590" marR="41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разрешения на раздельное проживание попечителей и их несовершеннолетних подопечных в соответствии со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статьей 36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Гражданского кодекса Российской Федерации</a:t>
                      </a:r>
                    </a:p>
                  </a:txBody>
                  <a:tcPr marL="41590" marR="41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rgbClr val="020588"/>
                </a:solidFill>
                <a:latin typeface="Arial" charset="0"/>
                <a:cs typeface="Arial" charset="0"/>
              </a:rPr>
              <a:t>Администрация городского округа  город Воронеж</a:t>
            </a:r>
          </a:p>
        </p:txBody>
      </p:sp>
      <p:pic>
        <p:nvPicPr>
          <p:cNvPr id="389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500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250825" y="1822178"/>
            <a:ext cx="3961135" cy="29749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</p:pic>
      <p:sp>
        <p:nvSpPr>
          <p:cNvPr id="38918" name="TextBox 1"/>
          <p:cNvSpPr txBox="1">
            <a:spLocks noChangeArrowheads="1"/>
          </p:cNvSpPr>
          <p:nvPr/>
        </p:nvSpPr>
        <p:spPr bwMode="auto">
          <a:xfrm>
            <a:off x="1042988" y="1052513"/>
            <a:ext cx="7794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Благотворительные новогодние представления  для </a:t>
            </a:r>
          </a:p>
          <a:p>
            <a:r>
              <a:rPr 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детей-сирот и детей, оставшихся без попечения родителей.</a:t>
            </a:r>
          </a:p>
        </p:txBody>
      </p:sp>
      <p:pic>
        <p:nvPicPr>
          <p:cNvPr id="1026" name="Picture 2" descr="C:\Users\NNLASK~3\AppData\Local\Temp\Rar$DI01.078\img_8971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6450" r="7057"/>
          <a:stretch/>
        </p:blipFill>
        <p:spPr bwMode="auto">
          <a:xfrm>
            <a:off x="4355976" y="2946291"/>
            <a:ext cx="4375392" cy="3269002"/>
          </a:xfrm>
          <a:prstGeom prst="rect">
            <a:avLst/>
          </a:prstGeom>
          <a:noFill/>
          <a:effectLst>
            <a:softEdge rad="63500"/>
          </a:effectLst>
          <a:extLst/>
        </p:spPr>
      </p:pic>
      <p:sp>
        <p:nvSpPr>
          <p:cNvPr id="10" name="Овал 9"/>
          <p:cNvSpPr/>
          <p:nvPr/>
        </p:nvSpPr>
        <p:spPr>
          <a:xfrm>
            <a:off x="8532440" y="6453336"/>
            <a:ext cx="611560" cy="4046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3B491E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8923" name="Заголовок 3"/>
          <p:cNvSpPr>
            <a:spLocks noGrp="1"/>
          </p:cNvSpPr>
          <p:nvPr>
            <p:ph type="title"/>
          </p:nvPr>
        </p:nvSpPr>
        <p:spPr>
          <a:xfrm>
            <a:off x="4716463" y="2276475"/>
            <a:ext cx="4230687" cy="504825"/>
          </a:xfrm>
        </p:spPr>
        <p:txBody>
          <a:bodyPr/>
          <a:lstStyle/>
          <a:p>
            <a:pPr algn="ctr"/>
            <a:r>
              <a:rPr kumimoji="0" lang="ru-RU" b="0" smtClean="0">
                <a:solidFill>
                  <a:srgbClr val="020588"/>
                </a:solidFill>
                <a:latin typeface="Arial" charset="0"/>
                <a:cs typeface="Arial" charset="0"/>
              </a:rPr>
              <a:t/>
            </a:r>
            <a:br>
              <a:rPr kumimoji="0" lang="ru-RU" b="0" smtClean="0">
                <a:solidFill>
                  <a:srgbClr val="020588"/>
                </a:solidFill>
                <a:latin typeface="Arial" charset="0"/>
                <a:cs typeface="Arial" charset="0"/>
              </a:rPr>
            </a:br>
            <a:r>
              <a:rPr kumimoji="0" lang="ru-RU" b="0" smtClean="0">
                <a:solidFill>
                  <a:srgbClr val="020588"/>
                </a:solidFill>
                <a:latin typeface="Arial" charset="0"/>
                <a:cs typeface="Arial" charset="0"/>
              </a:rPr>
              <a:t> приняли участие</a:t>
            </a:r>
            <a:r>
              <a:rPr lang="ru-RU" smtClean="0">
                <a:latin typeface="Arial" charset="0"/>
                <a:cs typeface="Aharoni" pitchFamily="2" charset="-79"/>
              </a:rPr>
              <a:t> </a:t>
            </a:r>
            <a:br>
              <a:rPr lang="ru-RU" smtClean="0">
                <a:latin typeface="Arial" charset="0"/>
                <a:cs typeface="Aharoni" pitchFamily="2" charset="-79"/>
              </a:rPr>
            </a:br>
            <a:r>
              <a:rPr kumimoji="0" lang="ru-RU" b="0" smtClean="0">
                <a:solidFill>
                  <a:srgbClr val="020588"/>
                </a:solidFill>
                <a:latin typeface="Arial" charset="0"/>
                <a:cs typeface="Arial" charset="0"/>
              </a:rPr>
              <a:t>более 500 детей</a:t>
            </a:r>
          </a:p>
        </p:txBody>
      </p:sp>
      <p:sp>
        <p:nvSpPr>
          <p:cNvPr id="38924" name="Текст 5"/>
          <p:cNvSpPr>
            <a:spLocks noGrp="1"/>
          </p:cNvSpPr>
          <p:nvPr>
            <p:ph type="body" sz="half" idx="2"/>
          </p:nvPr>
        </p:nvSpPr>
        <p:spPr>
          <a:xfrm>
            <a:off x="179388" y="5229225"/>
            <a:ext cx="3733800" cy="985838"/>
          </a:xfrm>
        </p:spPr>
        <p:txBody>
          <a:bodyPr/>
          <a:lstStyle/>
          <a:p>
            <a:pPr algn="ctr"/>
            <a:r>
              <a:rPr kumimoji="0" lang="ru-RU" sz="2000" smtClean="0">
                <a:solidFill>
                  <a:srgbClr val="020588"/>
                </a:solidFill>
                <a:latin typeface="Arial" charset="0"/>
                <a:cs typeface="Arial" charset="0"/>
              </a:rPr>
              <a:t>получили новогодние подарки 1008 детей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rgbClr val="020588"/>
                </a:solidFill>
                <a:latin typeface="Arial" charset="0"/>
                <a:cs typeface="Arial" charset="0"/>
              </a:rPr>
              <a:t>Администрация городского округа  город Воронеж</a:t>
            </a:r>
          </a:p>
        </p:txBody>
      </p:sp>
      <p:pic>
        <p:nvPicPr>
          <p:cNvPr id="3686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0"/>
            <a:ext cx="500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8532441" y="6495468"/>
            <a:ext cx="611560" cy="3625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3B491E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4644008" y="3933056"/>
            <a:ext cx="4104455" cy="2562412"/>
          </a:xfrm>
          <a:prstGeom prst="rect">
            <a:avLst/>
          </a:prstGeom>
          <a:noFill/>
          <a:effectLst>
            <a:softEdge rad="63500"/>
          </a:effectLst>
          <a:extLst/>
        </p:spPr>
      </p:pic>
      <p:sp>
        <p:nvSpPr>
          <p:cNvPr id="36872" name="TextBox 1"/>
          <p:cNvSpPr txBox="1">
            <a:spLocks noChangeArrowheads="1"/>
          </p:cNvSpPr>
          <p:nvPr/>
        </p:nvSpPr>
        <p:spPr bwMode="auto">
          <a:xfrm>
            <a:off x="280988" y="1290638"/>
            <a:ext cx="3959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«Школа, встречай!»</a:t>
            </a:r>
          </a:p>
        </p:txBody>
      </p:sp>
      <p:sp>
        <p:nvSpPr>
          <p:cNvPr id="36873" name="Заголовок 3"/>
          <p:cNvSpPr>
            <a:spLocks noGrp="1"/>
          </p:cNvSpPr>
          <p:nvPr>
            <p:ph type="title"/>
          </p:nvPr>
        </p:nvSpPr>
        <p:spPr>
          <a:xfrm>
            <a:off x="457200" y="2133600"/>
            <a:ext cx="3683000" cy="1655763"/>
          </a:xfrm>
        </p:spPr>
        <p:txBody>
          <a:bodyPr/>
          <a:lstStyle/>
          <a:p>
            <a:r>
              <a:rPr kumimoji="0" lang="ru-RU" sz="2000" smtClean="0">
                <a:solidFill>
                  <a:srgbClr val="020588"/>
                </a:solidFill>
                <a:latin typeface="Arial" charset="0"/>
                <a:cs typeface="Arial" charset="0"/>
              </a:rPr>
              <a:t>56 первоклассников из числа детей-сирот  получили в подарок портфели</a:t>
            </a:r>
          </a:p>
        </p:txBody>
      </p:sp>
      <p:pic>
        <p:nvPicPr>
          <p:cNvPr id="36874" name="Объект 10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533400" y="3929063"/>
            <a:ext cx="4038600" cy="2566987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 bwMode="auto">
          <a:xfrm>
            <a:off x="4572000" y="875289"/>
            <a:ext cx="4176464" cy="3057768"/>
          </a:xfrm>
          <a:prstGeom prst="rect">
            <a:avLst/>
          </a:prstGeom>
          <a:noFill/>
          <a:effectLst>
            <a:softEdge rad="63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rgbClr val="020588"/>
                </a:solidFill>
                <a:latin typeface="Arial" charset="0"/>
                <a:cs typeface="Arial" charset="0"/>
              </a:rPr>
              <a:t>Администрация городского округа  город Воронеж</a:t>
            </a:r>
          </a:p>
        </p:txBody>
      </p:sp>
      <p:pic>
        <p:nvPicPr>
          <p:cNvPr id="4096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500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2708920"/>
            <a:ext cx="8647625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rgbClr val="020588"/>
                </a:solidFill>
                <a:latin typeface="Arial" charset="0"/>
                <a:cs typeface="Arial" charset="0"/>
              </a:rPr>
              <a:t>Администрация городского округа  город Воронеж</a:t>
            </a:r>
          </a:p>
        </p:txBody>
      </p:sp>
      <p:pic>
        <p:nvPicPr>
          <p:cNvPr id="1638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0"/>
            <a:ext cx="500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8514888" y="6562133"/>
            <a:ext cx="589789" cy="26627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Скругленный прямоугольник 7"/>
          <p:cNvSpPr>
            <a:spLocks noChangeArrowheads="1"/>
          </p:cNvSpPr>
          <p:nvPr/>
        </p:nvSpPr>
        <p:spPr bwMode="auto">
          <a:xfrm>
            <a:off x="251520" y="908720"/>
            <a:ext cx="8352928" cy="477885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/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solidFill>
                  <a:srgbClr val="FF0000"/>
                </a:solidFill>
              </a:rPr>
              <a:t>Нормативно - правовые акты, регулирующие работу органов опеки и попечительства  </a:t>
            </a:r>
          </a:p>
          <a:p>
            <a:pPr algn="ctr"/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16394" name="Прямоугольник 54"/>
          <p:cNvSpPr>
            <a:spLocks noChangeArrowheads="1"/>
          </p:cNvSpPr>
          <p:nvPr/>
        </p:nvSpPr>
        <p:spPr bwMode="auto">
          <a:xfrm>
            <a:off x="179388" y="1773238"/>
            <a:ext cx="8424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ru-RU" sz="1800" smtClean="0">
                <a:latin typeface="Arial" charset="0"/>
                <a:cs typeface="Arial" charset="0"/>
              </a:rPr>
              <a:t>Федеральный закон от 16.04.2008 г. №48-ФЗ «Об опеке и попечительстве».</a:t>
            </a:r>
          </a:p>
          <a:p>
            <a:endParaRPr kumimoji="0" lang="ru-RU" sz="1800" smtClean="0">
              <a:latin typeface="Arial" charset="0"/>
              <a:cs typeface="Arial" charset="0"/>
            </a:endParaRPr>
          </a:p>
          <a:p>
            <a:r>
              <a:rPr kumimoji="0" lang="ru-RU" sz="1800" smtClean="0">
                <a:latin typeface="Arial" charset="0"/>
                <a:cs typeface="Arial" charset="0"/>
              </a:rPr>
              <a:t>Закон Воронежской области от 20.11.2007г. № 121-ОЗ  «О наделении органов местного самоуправления муниципальных районов и городских округов Воронежской области отдельными государственными полномочиями Воронежской области по организации и осуществлению деятельности по опеке и попечительству».  </a:t>
            </a:r>
          </a:p>
          <a:p>
            <a:endParaRPr kumimoji="0" lang="ru-RU" sz="1800" smtClean="0">
              <a:latin typeface="Arial" charset="0"/>
              <a:cs typeface="Arial" charset="0"/>
            </a:endParaRPr>
          </a:p>
          <a:p>
            <a:r>
              <a:rPr kumimoji="0" lang="ru-RU" sz="1800" smtClean="0">
                <a:latin typeface="Arial" charset="0"/>
                <a:cs typeface="Arial" charset="0"/>
              </a:rPr>
              <a:t>Закон Воронежской области от 05.12.2007г. № 151-ОЗ «Об организации и осуществлении деятельности по опеке и попечительству».</a:t>
            </a:r>
          </a:p>
          <a:p>
            <a:endParaRPr kumimoji="0" lang="ru-RU" sz="1800" smtClean="0">
              <a:latin typeface="Arial" charset="0"/>
              <a:cs typeface="Arial" charset="0"/>
            </a:endParaRPr>
          </a:p>
          <a:p>
            <a:r>
              <a:rPr kumimoji="0" lang="ru-RU" sz="1800" smtClean="0">
                <a:latin typeface="Arial" charset="0"/>
                <a:cs typeface="Arial" charset="0"/>
              </a:rPr>
              <a:t>Устав городского округа город Воронеж.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rgbClr val="020588"/>
                </a:solidFill>
                <a:latin typeface="Arial" charset="0"/>
                <a:cs typeface="Arial" charset="0"/>
              </a:rPr>
              <a:t>Администрация городского округа  город Воронеж</a:t>
            </a:r>
          </a:p>
        </p:txBody>
      </p:sp>
      <p:pic>
        <p:nvPicPr>
          <p:cNvPr id="1843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0"/>
            <a:ext cx="500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8582032" y="6562133"/>
            <a:ext cx="526842" cy="26627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3B491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Скругленный прямоугольник 7"/>
          <p:cNvSpPr>
            <a:spLocks noChangeArrowheads="1"/>
          </p:cNvSpPr>
          <p:nvPr/>
        </p:nvSpPr>
        <p:spPr bwMode="auto">
          <a:xfrm>
            <a:off x="270570" y="926182"/>
            <a:ext cx="8352928" cy="477885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2870" tIns="51435" rIns="102870" bIns="51435" anchor="ctr"/>
          <a:lstStyle/>
          <a:p>
            <a:pPr algn="ctr"/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>
                <a:solidFill>
                  <a:srgbClr val="FF0000"/>
                </a:solidFill>
              </a:rPr>
              <a:t>Основные </a:t>
            </a:r>
            <a:r>
              <a:rPr lang="ru-RU" sz="2000" b="1">
                <a:solidFill>
                  <a:srgbClr val="FF0000"/>
                </a:solidFill>
              </a:rPr>
              <a:t>задачи органов опеки и попечительства  </a:t>
            </a:r>
          </a:p>
          <a:p>
            <a:pPr algn="ctr"/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79388" y="1773238"/>
            <a:ext cx="8640762" cy="3937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dirty="0"/>
              <a:t> Защита прав и законных интересов граждан, нуждающихся в установлении 	над ними опеки или попечительства, и граждан, находящихся под 	опекой или попечительством.</a:t>
            </a:r>
          </a:p>
          <a:p>
            <a:pPr>
              <a:buFontTx/>
              <a:buChar char="•"/>
            </a:pPr>
            <a:endParaRPr lang="ru-RU" dirty="0"/>
          </a:p>
          <a:p>
            <a:pPr>
              <a:buFontTx/>
              <a:buChar char="•"/>
            </a:pPr>
            <a:r>
              <a:rPr lang="ru-RU" dirty="0"/>
              <a:t> Надзор за деятельностью опекунов и попечителей, а также организаций, в 	которые помещены недееспособные или не полностью дееспособные 	граждане.</a:t>
            </a:r>
          </a:p>
          <a:p>
            <a:pPr>
              <a:buFontTx/>
              <a:buChar char="•"/>
            </a:pPr>
            <a:endParaRPr lang="ru-RU" dirty="0"/>
          </a:p>
          <a:p>
            <a:pPr>
              <a:buFontTx/>
              <a:buChar char="•"/>
            </a:pPr>
            <a:r>
              <a:rPr lang="ru-RU" dirty="0"/>
              <a:t> Контроль за сохранностью имущества и </a:t>
            </a:r>
            <a:r>
              <a:rPr lang="ru-RU" dirty="0" smtClean="0"/>
              <a:t>управлением </a:t>
            </a:r>
            <a:r>
              <a:rPr lang="ru-RU" dirty="0"/>
              <a:t>имуществом граждан, 	находящихся под опекой или попечительством либо помещенных под 	надзор в образовательные организации, медицинские организации, 	организации, оказывающие социальные услуги, или иные 	организации, в том числе для детей-сирот и детей, оставшихся без 	попечения родителей.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rgbClr val="020588"/>
                </a:solidFill>
                <a:latin typeface="Arial" charset="0"/>
                <a:cs typeface="Arial" charset="0"/>
              </a:rPr>
              <a:t>Администрация городского округа  город Воронеж</a:t>
            </a:r>
          </a:p>
        </p:txBody>
      </p:sp>
      <p:pic>
        <p:nvPicPr>
          <p:cNvPr id="2048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0"/>
            <a:ext cx="500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8649634" y="6501412"/>
            <a:ext cx="485790" cy="3423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3B491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487" name="TextBox 1"/>
          <p:cNvSpPr txBox="1">
            <a:spLocks noChangeArrowheads="1"/>
          </p:cNvSpPr>
          <p:nvPr/>
        </p:nvSpPr>
        <p:spPr bwMode="auto">
          <a:xfrm>
            <a:off x="539750" y="836613"/>
            <a:ext cx="8683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Численность детского населения от 0 до 18 лет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городского округа город Воронеж  </a:t>
            </a:r>
            <a:endParaRPr lang="ru-RU" sz="2400" b="1">
              <a:solidFill>
                <a:srgbClr val="FF0000"/>
              </a:solidFill>
              <a:cs typeface="Times New Roman" pitchFamily="18" charset="0"/>
            </a:endParaRPr>
          </a:p>
          <a:p>
            <a:endParaRPr 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19113" y="2036763"/>
          <a:ext cx="8301037" cy="4056065"/>
        </p:xfrm>
        <a:graphic>
          <a:graphicData uri="http://schemas.openxmlformats.org/drawingml/2006/table">
            <a:tbl>
              <a:tblPr/>
              <a:tblGrid>
                <a:gridCol w="4343400"/>
                <a:gridCol w="1978025"/>
                <a:gridCol w="1979612"/>
              </a:tblGrid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Железнодорожный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24 104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26 183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Коминтерновский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52 955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52 563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Левобережный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32 967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34 146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Ленинский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16 800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Советский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39 272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41 919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Центральный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17 823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19 298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г.о.г. Воронеж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183 921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191 109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rgbClr val="020588"/>
                </a:solidFill>
                <a:latin typeface="Arial" charset="0"/>
                <a:cs typeface="Arial" charset="0"/>
              </a:rPr>
              <a:t>Администрация городского округа  город Воронеж</a:t>
            </a:r>
          </a:p>
        </p:txBody>
      </p:sp>
      <p:pic>
        <p:nvPicPr>
          <p:cNvPr id="22531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0"/>
            <a:ext cx="500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8514888" y="6562133"/>
            <a:ext cx="589789" cy="26627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3B491E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684213" y="871538"/>
            <a:ext cx="79930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детей-сирот и детей, оставшихся без попечения родителей,  состоящих на учете в отделах опеки и попечительства</a:t>
            </a: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134006"/>
              </p:ext>
            </p:extLst>
          </p:nvPr>
        </p:nvGraphicFramePr>
        <p:xfrm>
          <a:off x="519113" y="1763713"/>
          <a:ext cx="8229600" cy="504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rgbClr val="020588"/>
                </a:solidFill>
                <a:latin typeface="Arial" charset="0"/>
                <a:cs typeface="Arial" charset="0"/>
              </a:rPr>
              <a:t>Администрация городского округа  город Воронеж</a:t>
            </a:r>
          </a:p>
        </p:txBody>
      </p:sp>
      <p:pic>
        <p:nvPicPr>
          <p:cNvPr id="24579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0"/>
            <a:ext cx="500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8514888" y="6562133"/>
            <a:ext cx="589789" cy="26627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583" name="Заголовок 1"/>
          <p:cNvSpPr>
            <a:spLocks noGrp="1"/>
          </p:cNvSpPr>
          <p:nvPr>
            <p:ph type="title"/>
          </p:nvPr>
        </p:nvSpPr>
        <p:spPr>
          <a:xfrm>
            <a:off x="1058863" y="1052513"/>
            <a:ext cx="7499350" cy="720725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выявленных детей, оставшихся без попечения родителей</a:t>
            </a:r>
            <a:r>
              <a:rPr lang="ru-RU" sz="2400" b="1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FF0000"/>
                </a:solidFill>
                <a:cs typeface="Times New Roman" pitchFamily="18" charset="0"/>
              </a:rPr>
            </a:br>
            <a:endParaRPr lang="ru-RU" sz="2400" smtClean="0">
              <a:solidFill>
                <a:srgbClr val="FF0000"/>
              </a:solidFill>
              <a:cs typeface="Arial" charset="0"/>
            </a:endParaRPr>
          </a:p>
        </p:txBody>
      </p:sp>
      <p:graphicFrame>
        <p:nvGraphicFramePr>
          <p:cNvPr id="24584" name="Объект 6"/>
          <p:cNvGraphicFramePr>
            <a:graphicFrameLocks noGrp="1"/>
          </p:cNvGraphicFramePr>
          <p:nvPr>
            <p:ph sz="half" idx="2"/>
          </p:nvPr>
        </p:nvGraphicFramePr>
        <p:xfrm>
          <a:off x="323850" y="1628775"/>
          <a:ext cx="4059238" cy="503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r:id="rId5" imgW="4054191" imgH="5029636" progId="Excel.Chart.8">
                  <p:embed/>
                </p:oleObj>
              </mc:Choice>
              <mc:Fallback>
                <p:oleObj r:id="rId5" imgW="4054191" imgH="5029636" progId="Excel.Char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28775"/>
                        <a:ext cx="4059238" cy="503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Объект 7"/>
          <p:cNvGraphicFramePr>
            <a:graphicFrameLocks noGrp="1"/>
          </p:cNvGraphicFramePr>
          <p:nvPr>
            <p:ph sz="quarter" idx="4"/>
          </p:nvPr>
        </p:nvGraphicFramePr>
        <p:xfrm>
          <a:off x="4511675" y="1663700"/>
          <a:ext cx="4505325" cy="503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r:id="rId7" imgW="4505334" imgH="5029636" progId="Excel.Chart.8">
                  <p:embed/>
                </p:oleObj>
              </mc:Choice>
              <mc:Fallback>
                <p:oleObj r:id="rId7" imgW="4505334" imgH="5029636" progId="Excel.Chart.8">
                  <p:embed/>
                  <p:pic>
                    <p:nvPicPr>
                      <p:cNvPr id="0" name="Объект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1663700"/>
                        <a:ext cx="4505325" cy="503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rgbClr val="020588"/>
                </a:solidFill>
                <a:latin typeface="Arial" charset="0"/>
                <a:cs typeface="Arial" charset="0"/>
              </a:rPr>
              <a:t>Администрация городского округа  город Воронеж</a:t>
            </a:r>
          </a:p>
        </p:txBody>
      </p:sp>
      <p:pic>
        <p:nvPicPr>
          <p:cNvPr id="2662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0"/>
            <a:ext cx="500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8532440" y="6497619"/>
            <a:ext cx="611560" cy="36038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3B491E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631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74050" cy="863600"/>
          </a:xfrm>
        </p:spPr>
        <p:txBody>
          <a:bodyPr/>
          <a:lstStyle/>
          <a:p>
            <a:r>
              <a:rPr lang="ru-RU" sz="2000" b="1" smtClean="0">
                <a:solidFill>
                  <a:srgbClr val="FF0000"/>
                </a:solidFill>
                <a:cs typeface="Arial" charset="0"/>
              </a:rPr>
              <a:t>Система выплат на содержание и материальное обеспечение детей, передаваемых на семейные формы устройства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39750" y="1700213"/>
            <a:ext cx="3600450" cy="14414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Закон Воронежской области </a:t>
            </a:r>
          </a:p>
          <a:p>
            <a:pPr algn="ctr"/>
            <a:r>
              <a:rPr lang="ru-RU" sz="1400"/>
              <a:t>от 22.12.2005 г. № 83-ОЗ</a:t>
            </a:r>
          </a:p>
          <a:p>
            <a:pPr algn="ctr"/>
            <a:r>
              <a:rPr lang="ru-RU" sz="1400"/>
              <a:t> «О размере и порядке выплаты </a:t>
            </a:r>
          </a:p>
          <a:p>
            <a:pPr algn="ctr"/>
            <a:r>
              <a:rPr lang="ru-RU" sz="1400"/>
              <a:t>денежных средств </a:t>
            </a:r>
          </a:p>
          <a:p>
            <a:pPr algn="ctr"/>
            <a:r>
              <a:rPr lang="ru-RU" sz="1400"/>
              <a:t>на содержание подопечных детей </a:t>
            </a:r>
          </a:p>
          <a:p>
            <a:pPr algn="ctr"/>
            <a:r>
              <a:rPr lang="ru-RU" sz="1400"/>
              <a:t>в семьях опекунов (попечителей)»</a:t>
            </a:r>
            <a:r>
              <a:rPr lang="ru-RU"/>
              <a:t> 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932363" y="1700213"/>
            <a:ext cx="3527425" cy="14414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выплата опекунского пособия </a:t>
            </a:r>
          </a:p>
          <a:p>
            <a:pPr algn="ctr"/>
            <a:r>
              <a:rPr lang="ru-RU" sz="1400"/>
              <a:t>детям-сиротам и детям, </a:t>
            </a:r>
          </a:p>
          <a:p>
            <a:pPr algn="ctr"/>
            <a:r>
              <a:rPr lang="ru-RU" sz="1400"/>
              <a:t>оставшимся без попечения родителей</a:t>
            </a:r>
          </a:p>
          <a:p>
            <a:pPr algn="ctr"/>
            <a:r>
              <a:rPr lang="ru-RU" sz="1400"/>
              <a:t> в размере </a:t>
            </a:r>
            <a:r>
              <a:rPr lang="ru-RU" sz="1400" b="1">
                <a:solidFill>
                  <a:srgbClr val="FF0000"/>
                </a:solidFill>
              </a:rPr>
              <a:t>7 448 рублей.</a:t>
            </a:r>
          </a:p>
          <a:p>
            <a:pPr algn="ctr"/>
            <a:endParaRPr lang="ru-RU" sz="1400" b="1">
              <a:solidFill>
                <a:srgbClr val="FF0000"/>
              </a:solidFill>
            </a:endParaRP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4140200" y="2205038"/>
            <a:ext cx="792163" cy="503237"/>
          </a:xfrm>
          <a:prstGeom prst="rightArrow">
            <a:avLst>
              <a:gd name="adj1" fmla="val 50000"/>
              <a:gd name="adj2" fmla="val 3935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539750" y="1700213"/>
            <a:ext cx="3600450" cy="14414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Закон Воронежской области </a:t>
            </a:r>
          </a:p>
          <a:p>
            <a:pPr algn="ctr"/>
            <a:r>
              <a:rPr lang="ru-RU" sz="1400"/>
              <a:t>от 22.12.2005 г. № 83-ОЗ</a:t>
            </a:r>
          </a:p>
          <a:p>
            <a:pPr algn="ctr"/>
            <a:r>
              <a:rPr lang="ru-RU" sz="1400"/>
              <a:t> «О размере и порядке выплаты </a:t>
            </a:r>
          </a:p>
          <a:p>
            <a:pPr algn="ctr"/>
            <a:r>
              <a:rPr lang="ru-RU" sz="1400"/>
              <a:t>денежных средств </a:t>
            </a:r>
          </a:p>
          <a:p>
            <a:pPr algn="ctr"/>
            <a:r>
              <a:rPr lang="ru-RU" sz="1400"/>
              <a:t>на содержание подопечных детей </a:t>
            </a:r>
          </a:p>
          <a:p>
            <a:pPr algn="ctr"/>
            <a:r>
              <a:rPr lang="ru-RU" sz="1400"/>
              <a:t>в семьях опекунов (попечителей)»</a:t>
            </a:r>
            <a:r>
              <a:rPr lang="ru-RU"/>
              <a:t> 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4932363" y="1700213"/>
            <a:ext cx="3527425" cy="14414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выплата опекунского пособия </a:t>
            </a:r>
          </a:p>
          <a:p>
            <a:pPr algn="ctr"/>
            <a:r>
              <a:rPr lang="ru-RU" sz="1400"/>
              <a:t>детям-сиротам и детям, </a:t>
            </a:r>
          </a:p>
          <a:p>
            <a:pPr algn="ctr"/>
            <a:r>
              <a:rPr lang="ru-RU" sz="1400"/>
              <a:t>оставшимся без попечения родителей</a:t>
            </a:r>
          </a:p>
          <a:p>
            <a:pPr algn="ctr"/>
            <a:r>
              <a:rPr lang="ru-RU" sz="1400"/>
              <a:t> в размере </a:t>
            </a:r>
            <a:r>
              <a:rPr lang="ru-RU" sz="1400" b="1">
                <a:solidFill>
                  <a:srgbClr val="FF0000"/>
                </a:solidFill>
              </a:rPr>
              <a:t>7 448 рублей.</a:t>
            </a:r>
          </a:p>
          <a:p>
            <a:pPr algn="ctr"/>
            <a:endParaRPr lang="ru-RU" sz="1400" b="1">
              <a:solidFill>
                <a:srgbClr val="FF0000"/>
              </a:solidFill>
            </a:endParaRP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4140200" y="2205038"/>
            <a:ext cx="792163" cy="503237"/>
          </a:xfrm>
          <a:prstGeom prst="rightArrow">
            <a:avLst>
              <a:gd name="adj1" fmla="val 50000"/>
              <a:gd name="adj2" fmla="val 3935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539750" y="1700213"/>
            <a:ext cx="3600450" cy="14414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Закон Воронежской области </a:t>
            </a:r>
          </a:p>
          <a:p>
            <a:pPr algn="ctr"/>
            <a:r>
              <a:rPr lang="ru-RU" sz="1400"/>
              <a:t>от 22.12.2005 г. № 83-ОЗ</a:t>
            </a:r>
          </a:p>
          <a:p>
            <a:pPr algn="ctr"/>
            <a:r>
              <a:rPr lang="ru-RU" sz="1400"/>
              <a:t> «О размере и порядке выплаты </a:t>
            </a:r>
          </a:p>
          <a:p>
            <a:pPr algn="ctr"/>
            <a:r>
              <a:rPr lang="ru-RU" sz="1400"/>
              <a:t>денежных средств </a:t>
            </a:r>
          </a:p>
          <a:p>
            <a:pPr algn="ctr"/>
            <a:r>
              <a:rPr lang="ru-RU" sz="1400"/>
              <a:t>на содержание подопечных детей </a:t>
            </a:r>
          </a:p>
          <a:p>
            <a:pPr algn="ctr"/>
            <a:r>
              <a:rPr lang="ru-RU" sz="1400"/>
              <a:t>в семьях опекунов (попечителей)»</a:t>
            </a:r>
            <a:r>
              <a:rPr lang="ru-RU"/>
              <a:t> </a:t>
            </a: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4932363" y="1700213"/>
            <a:ext cx="3743325" cy="14414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выплата опекунского пособия </a:t>
            </a:r>
          </a:p>
          <a:p>
            <a:pPr algn="ctr"/>
            <a:r>
              <a:rPr lang="ru-RU" sz="1400"/>
              <a:t>детям-сиротам и детям, </a:t>
            </a:r>
          </a:p>
          <a:p>
            <a:pPr algn="ctr"/>
            <a:r>
              <a:rPr lang="ru-RU" sz="1400"/>
              <a:t>оставшимся без попечения родителей,</a:t>
            </a:r>
          </a:p>
          <a:p>
            <a:pPr algn="ctr"/>
            <a:r>
              <a:rPr lang="ru-RU" sz="1400"/>
              <a:t> в размере </a:t>
            </a:r>
            <a:r>
              <a:rPr lang="ru-RU" sz="1400" b="1">
                <a:solidFill>
                  <a:srgbClr val="FF0000"/>
                </a:solidFill>
              </a:rPr>
              <a:t>7 448 рублей.</a:t>
            </a:r>
          </a:p>
          <a:p>
            <a:pPr algn="ctr"/>
            <a:endParaRPr lang="ru-RU" sz="1400" b="1">
              <a:solidFill>
                <a:srgbClr val="FF0000"/>
              </a:solidFill>
            </a:endParaRP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4140200" y="3862388"/>
            <a:ext cx="792163" cy="503237"/>
          </a:xfrm>
          <a:prstGeom prst="rightArrow">
            <a:avLst>
              <a:gd name="adj1" fmla="val 50000"/>
              <a:gd name="adj2" fmla="val 3935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539750" y="3357563"/>
            <a:ext cx="3600450" cy="15843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Закон Воронежской области </a:t>
            </a:r>
          </a:p>
          <a:p>
            <a:pPr algn="ctr"/>
            <a:r>
              <a:rPr lang="ru-RU" sz="1400"/>
              <a:t>от  27.10.2006 г. № 93-ОЗ </a:t>
            </a:r>
          </a:p>
          <a:p>
            <a:pPr algn="ctr"/>
            <a:r>
              <a:rPr lang="ru-RU" sz="1400"/>
              <a:t>«О приемной семье</a:t>
            </a:r>
          </a:p>
          <a:p>
            <a:pPr algn="ctr"/>
            <a:r>
              <a:rPr lang="ru-RU" sz="1400"/>
              <a:t> в Воронежской области» </a:t>
            </a: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4932363" y="3357563"/>
            <a:ext cx="3816350" cy="15843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выплата ежемесячных денежных средств </a:t>
            </a:r>
          </a:p>
          <a:p>
            <a:pPr algn="ctr"/>
            <a:r>
              <a:rPr lang="ru-RU" sz="1400"/>
              <a:t>детям – сиротам и детям, </a:t>
            </a:r>
          </a:p>
          <a:p>
            <a:pPr algn="ctr"/>
            <a:r>
              <a:rPr lang="ru-RU" sz="1400"/>
              <a:t>оставшимся без попечения родителей, </a:t>
            </a:r>
          </a:p>
          <a:p>
            <a:pPr algn="ctr"/>
            <a:r>
              <a:rPr lang="ru-RU" sz="1400"/>
              <a:t> переданным в приемные семьи,</a:t>
            </a:r>
          </a:p>
          <a:p>
            <a:pPr algn="ctr"/>
            <a:r>
              <a:rPr lang="ru-RU" sz="1400"/>
              <a:t> в размере </a:t>
            </a:r>
            <a:r>
              <a:rPr lang="ru-RU" sz="1400" b="1">
                <a:solidFill>
                  <a:srgbClr val="FF0000"/>
                </a:solidFill>
              </a:rPr>
              <a:t>7 448 рублей</a:t>
            </a:r>
            <a:r>
              <a:rPr lang="ru-RU" sz="1400"/>
              <a:t>  </a:t>
            </a:r>
          </a:p>
          <a:p>
            <a:pPr algn="ctr"/>
            <a:r>
              <a:rPr lang="ru-RU" sz="1400"/>
              <a:t>и вознаграждение  приемным родителям </a:t>
            </a:r>
          </a:p>
          <a:p>
            <a:pPr algn="ctr"/>
            <a:r>
              <a:rPr lang="ru-RU" sz="1400"/>
              <a:t>в размере </a:t>
            </a:r>
            <a:r>
              <a:rPr lang="ru-RU" sz="1400" b="1">
                <a:solidFill>
                  <a:srgbClr val="FF0000"/>
                </a:solidFill>
              </a:rPr>
              <a:t>6 056 рублей.</a:t>
            </a:r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4932363" y="5157788"/>
            <a:ext cx="3816350" cy="14414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выплата пособия </a:t>
            </a:r>
          </a:p>
          <a:p>
            <a:pPr algn="ctr"/>
            <a:r>
              <a:rPr lang="ru-RU" sz="1400"/>
              <a:t>в размере  </a:t>
            </a:r>
            <a:r>
              <a:rPr lang="ru-RU" sz="1400" b="1">
                <a:solidFill>
                  <a:srgbClr val="FF0000"/>
                </a:solidFill>
              </a:rPr>
              <a:t>17 479,73 рублей.</a:t>
            </a:r>
          </a:p>
          <a:p>
            <a:pPr algn="ctr"/>
            <a:endParaRPr lang="ru-RU" sz="1400" b="1">
              <a:solidFill>
                <a:srgbClr val="FF0000"/>
              </a:solidFill>
            </a:endParaRPr>
          </a:p>
        </p:txBody>
      </p:sp>
      <p:sp>
        <p:nvSpPr>
          <p:cNvPr id="26661" name="AutoShape 37"/>
          <p:cNvSpPr>
            <a:spLocks noChangeArrowheads="1"/>
          </p:cNvSpPr>
          <p:nvPr/>
        </p:nvSpPr>
        <p:spPr bwMode="auto">
          <a:xfrm>
            <a:off x="4140200" y="5661025"/>
            <a:ext cx="792163" cy="503238"/>
          </a:xfrm>
          <a:prstGeom prst="rightArrow">
            <a:avLst>
              <a:gd name="adj1" fmla="val 50000"/>
              <a:gd name="adj2" fmla="val 3935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539750" y="5156200"/>
            <a:ext cx="3600450" cy="14414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Закон Воронежской области </a:t>
            </a:r>
          </a:p>
          <a:p>
            <a:pPr algn="ctr"/>
            <a:r>
              <a:rPr lang="ru-RU" sz="1400"/>
              <a:t>от 07.12.2009 г. № 152-ОЗ  </a:t>
            </a:r>
          </a:p>
          <a:p>
            <a:pPr algn="ctr"/>
            <a:r>
              <a:rPr lang="ru-RU" sz="1000"/>
              <a:t>«О наделении органов местного</a:t>
            </a:r>
          </a:p>
          <a:p>
            <a:pPr algn="ctr"/>
            <a:r>
              <a:rPr lang="ru-RU" sz="1000"/>
              <a:t> самоуправления муниципальных районов </a:t>
            </a:r>
          </a:p>
          <a:p>
            <a:pPr algn="ctr"/>
            <a:r>
              <a:rPr lang="ru-RU" sz="1000"/>
              <a:t>и городских округов Воронежской области </a:t>
            </a:r>
          </a:p>
          <a:p>
            <a:pPr algn="ctr"/>
            <a:r>
              <a:rPr lang="ru-RU" sz="1000"/>
              <a:t>отдельными государственными полномочиями </a:t>
            </a:r>
          </a:p>
          <a:p>
            <a:pPr algn="ctr"/>
            <a:r>
              <a:rPr lang="ru-RU" sz="1000"/>
              <a:t>по назначению и выплате единовременного </a:t>
            </a:r>
          </a:p>
          <a:p>
            <a:pPr algn="ctr"/>
            <a:r>
              <a:rPr lang="ru-RU" sz="1000"/>
              <a:t>пособия  при передаче ребенка на воспитание в семью»</a:t>
            </a:r>
            <a:r>
              <a:rPr lang="ru-RU" sz="1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rgbClr val="020588"/>
                </a:solidFill>
                <a:latin typeface="Arial" charset="0"/>
                <a:cs typeface="Arial" charset="0"/>
              </a:rPr>
              <a:t>Администрация городского округа  город Воронеж</a:t>
            </a:r>
          </a:p>
        </p:txBody>
      </p:sp>
      <p:pic>
        <p:nvPicPr>
          <p:cNvPr id="2867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0"/>
            <a:ext cx="500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532440" y="6453336"/>
            <a:ext cx="611560" cy="4046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>
                <a:solidFill>
                  <a:srgbClr val="3B491E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graphicFrame>
        <p:nvGraphicFramePr>
          <p:cNvPr id="28681" name="Объект 5"/>
          <p:cNvGraphicFramePr>
            <a:graphicFrameLocks noGrp="1"/>
          </p:cNvGraphicFramePr>
          <p:nvPr>
            <p:ph idx="1"/>
          </p:nvPr>
        </p:nvGraphicFramePr>
        <p:xfrm>
          <a:off x="684213" y="1557338"/>
          <a:ext cx="8208962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r:id="rId5" imgW="8327858" imgH="4627265" progId="Excel.Chart.8">
                  <p:embed/>
                </p:oleObj>
              </mc:Choice>
              <mc:Fallback>
                <p:oleObj r:id="rId5" imgW="8327858" imgH="4627265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557338"/>
                        <a:ext cx="8208962" cy="462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042988" y="1052513"/>
            <a:ext cx="7345362" cy="12239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683" name="TextBox 1"/>
          <p:cNvSpPr txBox="1">
            <a:spLocks noChangeArrowheads="1"/>
          </p:cNvSpPr>
          <p:nvPr/>
        </p:nvSpPr>
        <p:spPr bwMode="auto">
          <a:xfrm>
            <a:off x="900113" y="1196975"/>
            <a:ext cx="77263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актов обследования  жилищно-бытовых условий несовершеннолетних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6300788" y="3716338"/>
            <a:ext cx="2519362" cy="1081087"/>
          </a:xfrm>
          <a:prstGeom prst="rect">
            <a:avLst/>
          </a:prstGeom>
          <a:solidFill>
            <a:srgbClr val="E1F1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2018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>
                <a:solidFill>
                  <a:srgbClr val="020588"/>
                </a:solidFill>
                <a:latin typeface="Arial" charset="0"/>
                <a:cs typeface="Arial" charset="0"/>
              </a:rPr>
              <a:t>Администрация городского округа  город Воронеж</a:t>
            </a:r>
          </a:p>
        </p:txBody>
      </p:sp>
      <p:pic>
        <p:nvPicPr>
          <p:cNvPr id="3072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0"/>
            <a:ext cx="500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8492993" y="6541000"/>
            <a:ext cx="610315" cy="2852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3B491E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315913" y="852488"/>
            <a:ext cx="8288337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совершеннолетних граждан, признанных недееспособными, состоящих на учете в отделах опеки и попечительства городского округа город Воронеж  в 2018 году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936163" y="19748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0734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406400" y="2124075"/>
          <a:ext cx="8248650" cy="423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r:id="rId5" imgW="8248603" imgH="4237087" progId="Excel.Chart.8">
                  <p:embed/>
                </p:oleObj>
              </mc:Choice>
              <mc:Fallback>
                <p:oleObj r:id="rId5" imgW="8248603" imgH="4237087" progId="Excel.Chart.8">
                  <p:embed/>
                  <p:pic>
                    <p:nvPicPr>
                      <p:cNvPr id="0" name="Объект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124075"/>
                        <a:ext cx="8248650" cy="423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6887</TotalTime>
  <Words>865</Words>
  <Application>Microsoft Office PowerPoint</Application>
  <PresentationFormat>Экран (4:3)</PresentationFormat>
  <Paragraphs>175</Paragraphs>
  <Slides>14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выявленных детей, оставшихся без попечения родителей </vt:lpstr>
      <vt:lpstr>Система выплат на содержание и материальное обеспечение детей, передаваемых на семейные формы устройства</vt:lpstr>
      <vt:lpstr>Презентация PowerPoint</vt:lpstr>
      <vt:lpstr>Презентация PowerPoint</vt:lpstr>
      <vt:lpstr>Участие специалистов опеки и попечительства в судебных  заседаниях по вопросам защиты прав и законных интересов  несовершеннолетних</vt:lpstr>
      <vt:lpstr>Презентация PowerPoint</vt:lpstr>
      <vt:lpstr>  приняли участие  более 500 детей</vt:lpstr>
      <vt:lpstr>56 первоклассников из числа детей-сирот  получили в подарок портфели</vt:lpstr>
      <vt:lpstr>Презентация PowerPoint</vt:lpstr>
    </vt:vector>
  </TitlesOfParts>
  <Company>УФБП АГО Г ВОРОНЕЖ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Ковалева-О-С</dc:creator>
  <cp:lastModifiedBy>Красных Г.А.</cp:lastModifiedBy>
  <cp:revision>825</cp:revision>
  <cp:lastPrinted>2019-03-14T09:03:10Z</cp:lastPrinted>
  <dcterms:created xsi:type="dcterms:W3CDTF">2014-04-16T07:09:19Z</dcterms:created>
  <dcterms:modified xsi:type="dcterms:W3CDTF">2019-03-18T06:14:49Z</dcterms:modified>
</cp:coreProperties>
</file>