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332" r:id="rId4"/>
    <p:sldId id="327" r:id="rId5"/>
    <p:sldId id="330" r:id="rId6"/>
    <p:sldId id="317" r:id="rId7"/>
    <p:sldId id="320" r:id="rId8"/>
    <p:sldId id="333" r:id="rId9"/>
    <p:sldId id="321" r:id="rId10"/>
    <p:sldId id="323" r:id="rId11"/>
    <p:sldId id="336" r:id="rId12"/>
    <p:sldId id="324" r:id="rId13"/>
    <p:sldId id="334" r:id="rId14"/>
    <p:sldId id="33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55824A"/>
    <a:srgbClr val="5C8A00"/>
    <a:srgbClr val="456800"/>
    <a:srgbClr val="FFCC00"/>
    <a:srgbClr val="BEE395"/>
    <a:srgbClr val="D3E0B6"/>
    <a:srgbClr val="AF423F"/>
    <a:srgbClr val="DDFFDD"/>
    <a:srgbClr val="A3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-164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212181854770237E-2"/>
          <c:y val="2.0698020732739096E-2"/>
          <c:w val="0.93278786020611038"/>
          <c:h val="0.832044836898464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PowerPoint]Лист1'!$B$40</c:f>
              <c:strCache>
                <c:ptCount val="1"/>
                <c:pt idx="0">
                  <c:v>Количество приватизировнных жилых помещений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30617049717691E-2"/>
                  <c:y val="-0.3280597027680685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3399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76072361100367E-2"/>
                  <c:y val="-0.17651991659046437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25691663461E-2"/>
                  <c:y val="-7.944817028877133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011958072987266E-2"/>
                  <c:y val="-9.75441831249519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331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950594313288129E-2"/>
                  <c:y val="-0.10779678057604186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300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PowerPoint]Лист1'!$C$39:$G$39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 (до 01.03.17)</c:v>
                </c:pt>
                <c:pt idx="3">
                  <c:v>2017 (после 01.03.17)</c:v>
                </c:pt>
                <c:pt idx="4">
                  <c:v>2018</c:v>
                </c:pt>
              </c:strCache>
            </c:strRef>
          </c:cat>
          <c:val>
            <c:numRef>
              <c:f>'[Диаграмма в Microsoft PowerPoint]Лист1'!$C$40:$G$40</c:f>
              <c:numCache>
                <c:formatCode>General</c:formatCode>
                <c:ptCount val="5"/>
                <c:pt idx="0">
                  <c:v>3399</c:v>
                </c:pt>
                <c:pt idx="1">
                  <c:v>1100</c:v>
                </c:pt>
                <c:pt idx="2">
                  <c:v>179</c:v>
                </c:pt>
                <c:pt idx="3">
                  <c:v>331</c:v>
                </c:pt>
                <c:pt idx="4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603456"/>
        <c:axId val="92621056"/>
        <c:axId val="0"/>
      </c:bar3DChart>
      <c:catAx>
        <c:axId val="9960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2621056"/>
        <c:crosses val="autoZero"/>
        <c:auto val="1"/>
        <c:lblAlgn val="ctr"/>
        <c:lblOffset val="100"/>
        <c:noMultiLvlLbl val="0"/>
      </c:catAx>
      <c:valAx>
        <c:axId val="9262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960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1423190565301586"/>
          <c:y val="2.65459469495779E-2"/>
          <c:w val="0.86853050608917493"/>
          <c:h val="0.896524054404914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(план)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34885</c:v>
                </c:pt>
                <c:pt idx="1">
                  <c:v>33820</c:v>
                </c:pt>
                <c:pt idx="2">
                  <c:v>31500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00768"/>
        <c:axId val="101729408"/>
        <c:axId val="0"/>
      </c:bar3DChart>
      <c:catAx>
        <c:axId val="117600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729408"/>
        <c:crosses val="autoZero"/>
        <c:auto val="1"/>
        <c:lblAlgn val="ctr"/>
        <c:lblOffset val="100"/>
        <c:noMultiLvlLbl val="0"/>
      </c:catAx>
      <c:valAx>
        <c:axId val="1017294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1760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9.6600122922121806E-2"/>
          <c:y val="2.8084842424915758E-2"/>
          <c:w val="0.88560114115760835"/>
          <c:h val="0.890525448863169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(план)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2379</c:v>
                </c:pt>
                <c:pt idx="1">
                  <c:v>2206</c:v>
                </c:pt>
                <c:pt idx="2" formatCode="#,##0">
                  <c:v>2014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62912"/>
        <c:axId val="66020480"/>
        <c:axId val="0"/>
      </c:bar3DChart>
      <c:catAx>
        <c:axId val="3306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020480"/>
        <c:crosses val="autoZero"/>
        <c:auto val="1"/>
        <c:lblAlgn val="ctr"/>
        <c:lblOffset val="100"/>
        <c:noMultiLvlLbl val="0"/>
      </c:catAx>
      <c:valAx>
        <c:axId val="6602048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330629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floor>
    <c:sideWall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8.1025580491056542E-2"/>
          <c:y val="4.2722736194294911E-2"/>
          <c:w val="0.8995737973558493"/>
          <c:h val="0.850649591122871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(план)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26126</c:v>
                </c:pt>
                <c:pt idx="1">
                  <c:v>24704</c:v>
                </c:pt>
                <c:pt idx="2">
                  <c:v>24000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194752"/>
        <c:axId val="81745536"/>
        <c:axId val="0"/>
      </c:bar3DChart>
      <c:catAx>
        <c:axId val="13319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1745536"/>
        <c:crosses val="autoZero"/>
        <c:auto val="1"/>
        <c:lblAlgn val="ctr"/>
        <c:lblOffset val="100"/>
        <c:noMultiLvlLbl val="0"/>
      </c:catAx>
      <c:valAx>
        <c:axId val="8174553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319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45181932523553869"/>
          <c:y val="3.2922041187746089E-2"/>
          <c:w val="0.52915578743871339"/>
          <c:h val="0.846507829962147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6120</c:v>
                </c:pt>
                <c:pt idx="1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783040"/>
        <c:axId val="32812416"/>
        <c:axId val="0"/>
      </c:bar3DChart>
      <c:catAx>
        <c:axId val="13378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12416"/>
        <c:crosses val="autoZero"/>
        <c:auto val="1"/>
        <c:lblAlgn val="ctr"/>
        <c:lblOffset val="100"/>
        <c:noMultiLvlLbl val="0"/>
      </c:catAx>
      <c:valAx>
        <c:axId val="3281241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378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0.22213</cdr:x>
      <cdr:y>0.02543</cdr:y>
    </cdr:from>
    <cdr:to>
      <cdr:x>0.43537</cdr:x>
      <cdr:y>0.09097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00200" y="144016"/>
          <a:ext cx="1728192" cy="371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/>
            <a:t>34 885 тыс. руб</a:t>
          </a:r>
          <a:r>
            <a:rPr lang="ru-RU" sz="1600" dirty="0"/>
            <a:t>.</a:t>
          </a:r>
          <a:endParaRPr lang="ru-RU" sz="16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0.45314</cdr:x>
      <cdr:y>0.1653</cdr:y>
    </cdr:from>
    <cdr:to>
      <cdr:x>0.67046</cdr:x>
      <cdr:y>0.21813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672408" y="936104"/>
          <a:ext cx="1761243" cy="2991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/>
            <a:t>33 820 тыс. руб.</a:t>
          </a:r>
          <a:endParaRPr lang="ru-RU" sz="1600" b="1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0.67527</cdr:x>
      <cdr:y>0.44504</cdr:y>
    </cdr:from>
    <cdr:to>
      <cdr:x>0.9507</cdr:x>
      <cdr:y>0.50862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472608" y="2520280"/>
          <a:ext cx="223224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/>
            <a:t>31 500  тыс. руб. (план)</a:t>
          </a:r>
          <a:endParaRPr lang="ru-RU" sz="1600" b="1" dirty="0" smtClean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0.18349</cdr:x>
      <cdr:y>0.01358</cdr:y>
    </cdr:from>
    <cdr:to>
      <cdr:x>0.43119</cdr:x>
      <cdr:y>0.10177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0" y="72008"/>
          <a:ext cx="1944216" cy="467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2 379 тыс</a:t>
          </a:r>
          <a:r>
            <a:rPr lang="ru-RU" sz="2000" b="1" dirty="0"/>
            <a:t>. руб</a:t>
          </a:r>
          <a:r>
            <a:rPr lang="ru-RU" sz="2000" dirty="0"/>
            <a:t>.</a:t>
          </a:r>
          <a:endParaRPr lang="ru-RU" sz="20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0.46789</cdr:x>
      <cdr:y>0.20368</cdr:y>
    </cdr:from>
    <cdr:to>
      <cdr:x>0.6789</cdr:x>
      <cdr:y>0.27829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93592" y="1168103"/>
          <a:ext cx="1801039" cy="427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2 206 тыс</a:t>
          </a:r>
          <a:r>
            <a:rPr lang="ru-RU" sz="2000" b="1" dirty="0"/>
            <a:t>. руб</a:t>
          </a:r>
          <a:r>
            <a:rPr lang="ru-RU" sz="2000" dirty="0"/>
            <a:t>.</a:t>
          </a:r>
          <a:endParaRPr lang="ru-RU" sz="20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0.68335</cdr:x>
      <cdr:y>0.46168</cdr:y>
    </cdr:from>
    <cdr:to>
      <cdr:x>0.92801</cdr:x>
      <cdr:y>0.52958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832649" y="2647730"/>
          <a:ext cx="2088232" cy="3894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2 014 тыс</a:t>
          </a:r>
          <a:r>
            <a:rPr lang="ru-RU" sz="2000" b="1" dirty="0"/>
            <a:t>. руб</a:t>
          </a:r>
          <a:r>
            <a:rPr lang="ru-RU" sz="2000" dirty="0"/>
            <a:t>.</a:t>
          </a:r>
          <a:endParaRPr lang="ru-RU" sz="2000" dirty="0" smtClean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</cdr:x>
      <cdr:y>0.05479</cdr:y>
    </cdr:from>
    <cdr:to>
      <cdr:x>0.44076</cdr:x>
      <cdr:y>0.12536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04916" y="288008"/>
          <a:ext cx="1911508" cy="3709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26 126 тыс</a:t>
          </a:r>
          <a:r>
            <a:rPr lang="ru-RU" sz="2000" b="1" dirty="0"/>
            <a:t>. руб</a:t>
          </a:r>
          <a:r>
            <a:rPr lang="ru-RU" sz="2000" dirty="0"/>
            <a:t>.</a:t>
          </a:r>
          <a:endParaRPr lang="ru-RU" sz="20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0.46571</cdr:x>
      <cdr:y>0.34848</cdr:y>
    </cdr:from>
    <cdr:to>
      <cdr:x>0.69025</cdr:x>
      <cdr:y>0.39809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032448" y="1831814"/>
          <a:ext cx="1944216" cy="2607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24 704 тыс</a:t>
          </a:r>
          <a:r>
            <a:rPr lang="ru-RU" sz="2000" b="1" dirty="0"/>
            <a:t>. руб</a:t>
          </a:r>
          <a:r>
            <a:rPr lang="ru-RU" sz="2000" dirty="0"/>
            <a:t>.</a:t>
          </a:r>
          <a:endParaRPr lang="ru-RU" sz="20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0.70688</cdr:x>
      <cdr:y>0.43939</cdr:y>
    </cdr:from>
    <cdr:to>
      <cdr:x>0.93142</cdr:x>
      <cdr:y>0.489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120680" y="2309690"/>
          <a:ext cx="1944216" cy="2607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24 000 тыс</a:t>
          </a:r>
          <a:r>
            <a:rPr lang="ru-RU" sz="2000" b="1" dirty="0"/>
            <a:t>. руб</a:t>
          </a:r>
          <a:r>
            <a:rPr lang="ru-RU" sz="2000" dirty="0"/>
            <a:t>.</a:t>
          </a:r>
          <a:endParaRPr lang="ru-RU" sz="2000" dirty="0" smtClean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0.54193</cdr:x>
      <cdr:y>0.10057</cdr:y>
    </cdr:from>
    <cdr:to>
      <cdr:x>0.76703</cdr:x>
      <cdr:y>0.15155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53390" y="557633"/>
          <a:ext cx="1932866" cy="282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6 120 тыс</a:t>
          </a:r>
          <a:r>
            <a:rPr lang="ru-RU" sz="2000" b="1" dirty="0"/>
            <a:t>. руб</a:t>
          </a:r>
          <a:r>
            <a:rPr lang="ru-RU" sz="2000" dirty="0"/>
            <a:t>.</a:t>
          </a:r>
          <a:endParaRPr lang="ru-RU" sz="20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0.74635</cdr:x>
      <cdr:y>0.7013</cdr:y>
    </cdr:from>
    <cdr:to>
      <cdr:x>0.96439</cdr:x>
      <cdr:y>0.75227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408676" y="3888432"/>
          <a:ext cx="1872244" cy="282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400  тыс</a:t>
          </a:r>
          <a:r>
            <a:rPr lang="ru-RU" sz="2000" b="1" dirty="0"/>
            <a:t>. </a:t>
          </a:r>
          <a:r>
            <a:rPr lang="ru-RU" sz="2000" b="1" dirty="0" smtClean="0"/>
            <a:t>руб</a:t>
          </a:r>
          <a:r>
            <a:rPr lang="ru-RU" sz="2000" dirty="0" smtClean="0"/>
            <a:t>.</a:t>
          </a:r>
          <a:endParaRPr lang="ru-RU" sz="20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0.19852</cdr:x>
      <cdr:y>0.3858</cdr:y>
    </cdr:from>
    <cdr:to>
      <cdr:x>0.24884</cdr:x>
      <cdr:y>0.60658</cdr:y>
    </cdr:to>
    <cdr:sp macro="" textlink="">
      <cdr:nvSpPr>
        <cdr:cNvPr id="5" name="Стрелка вниз 4"/>
        <cdr:cNvSpPr/>
      </cdr:nvSpPr>
      <cdr:spPr>
        <a:xfrm xmlns:a="http://schemas.openxmlformats.org/drawingml/2006/main">
          <a:off x="1704663" y="2139126"/>
          <a:ext cx="432083" cy="1224136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0.47484</cdr:x>
      <cdr:y>0.85333</cdr:y>
    </cdr:from>
    <cdr:to>
      <cdr:x>0.74319</cdr:x>
      <cdr:y>0.97022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077326" y="4731414"/>
          <a:ext cx="2304256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2015 – 2017 </a:t>
          </a:r>
        </a:p>
        <a:p xmlns:a="http://schemas.openxmlformats.org/drawingml/2006/main">
          <a:pPr algn="ctr"/>
          <a:r>
            <a:rPr lang="ru-RU" sz="2000" b="1" dirty="0" smtClean="0"/>
            <a:t>(в среднем за год)</a:t>
          </a:r>
          <a:endParaRPr lang="ru-RU" sz="2000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0.77674</cdr:x>
      <cdr:y>0.8923</cdr:y>
    </cdr:from>
    <cdr:to>
      <cdr:x>0.88254</cdr:x>
      <cdr:y>0.94327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669614" y="4947438"/>
          <a:ext cx="908494" cy="282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2018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F395C-102B-4248-B6DF-A6BDDC02ED19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7D126-1CFD-4A97-AF46-1738C11197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57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AEC7-53FD-4DA1-8F14-99579B37F093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E9F4-B3EB-443F-97C7-AC40233E20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64832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Администрация 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городского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округа  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 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264832"/>
            <a:ext cx="3000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</a:t>
            </a:r>
            <a:r>
              <a:rPr lang="ru-RU" sz="12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жилищных отношений 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9910"/>
            <a:ext cx="9144000" cy="592933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5517232"/>
            <a:ext cx="4176464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</a:t>
            </a:r>
          </a:p>
          <a:p>
            <a:pPr algn="ctr"/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ЖИЛИЩНЫХ ОТНОШЕНИЙ</a:t>
            </a:r>
          </a:p>
          <a:p>
            <a:pPr algn="ctr"/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О.Ю. ЗАЦЕПИН</a:t>
            </a:r>
            <a:endParaRPr lang="ru-RU" sz="1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487977" y="1844824"/>
            <a:ext cx="8280920" cy="3168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kern="10" dirty="0" smtClean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 </a:t>
            </a:r>
            <a:endParaRPr lang="en-US" sz="3600" b="1" kern="10" dirty="0" smtClean="0">
              <a:ln/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kern="10" dirty="0" smtClean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МЕРАХ ПО ПОВЫШЕНИЮ ЭФФЕКТИВНОСТИ УЧЕТА </a:t>
            </a:r>
          </a:p>
          <a:p>
            <a:pPr algn="ctr"/>
            <a:r>
              <a:rPr lang="ru-RU" sz="3600" b="1" kern="10" dirty="0" smtClean="0">
                <a:ln/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ПОМЕЩЕНИЙ МУНИЦИПАЛЬНОГО ЖИЛИЩНОГО ФОНДА»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67846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Расходы по оплате взносов на капитальный ремонт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за муниципальные жилые помещения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37949479"/>
              </p:ext>
            </p:extLst>
          </p:nvPr>
        </p:nvGraphicFramePr>
        <p:xfrm>
          <a:off x="179512" y="1340768"/>
          <a:ext cx="86587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40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33894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Мероприятия по выявлению  и приведению в надлежащее состояние освободившихся муниципальных  жилых помещений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496437" y="6643710"/>
            <a:ext cx="647564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535322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Количество </a:t>
            </a:r>
            <a:r>
              <a:rPr lang="ru-RU" sz="2000" b="1" dirty="0">
                <a:solidFill>
                  <a:schemeClr val="tx1"/>
                </a:solidFill>
              </a:rPr>
              <a:t>выявленных свободных и самовольно занятых жилых помещений </a:t>
            </a:r>
            <a:r>
              <a:rPr lang="ru-RU" sz="2000" b="1" dirty="0" smtClean="0">
                <a:solidFill>
                  <a:schemeClr val="tx1"/>
                </a:solidFill>
              </a:rPr>
              <a:t>в 2017 – 2018 гг. - 102, </a:t>
            </a:r>
            <a:r>
              <a:rPr lang="ru-RU" sz="2000" b="1" dirty="0">
                <a:solidFill>
                  <a:schemeClr val="tx1"/>
                </a:solidFill>
              </a:rPr>
              <a:t>из них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</a:rPr>
              <a:t>квартир </a:t>
            </a:r>
            <a:r>
              <a:rPr lang="ru-RU" sz="2000" b="1" dirty="0">
                <a:solidFill>
                  <a:schemeClr val="tx1"/>
                </a:solidFill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</a:rPr>
              <a:t>35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 </a:t>
            </a:r>
            <a:r>
              <a:rPr lang="ru-RU" sz="2000" b="1" dirty="0">
                <a:solidFill>
                  <a:schemeClr val="tx1"/>
                </a:solidFill>
              </a:rPr>
              <a:t>комнат (квартир в домах коридорного типа) – </a:t>
            </a:r>
            <a:r>
              <a:rPr lang="ru-RU" sz="2000" b="1" dirty="0" smtClean="0">
                <a:solidFill>
                  <a:schemeClr val="tx1"/>
                </a:solidFill>
              </a:rPr>
              <a:t>67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4323" y="3789040"/>
            <a:ext cx="5474095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 </a:t>
            </a:r>
            <a:r>
              <a:rPr lang="ru-RU" sz="2000" b="1" dirty="0">
                <a:solidFill>
                  <a:schemeClr val="tx1"/>
                </a:solidFill>
              </a:rPr>
              <a:t>21 жилому помещению проводится работа по выселению самовольно проживающих граждан, по признанию граждан утратившими права пользования жилым помещениям, по выселению нанимателей за </a:t>
            </a:r>
            <a:r>
              <a:rPr lang="ru-RU" sz="2000" b="1" dirty="0" smtClean="0">
                <a:solidFill>
                  <a:schemeClr val="tx1"/>
                </a:solidFill>
              </a:rPr>
              <a:t>невнесение </a:t>
            </a:r>
            <a:r>
              <a:rPr lang="ru-RU" sz="2000" b="1" dirty="0">
                <a:solidFill>
                  <a:schemeClr val="tx1"/>
                </a:solidFill>
              </a:rPr>
              <a:t>платы за жилое помещение более 6 месяцев в силу ст. 90 ЖК РФ  через суд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89040"/>
            <a:ext cx="2952327" cy="22932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Произведено 344 выезда </a:t>
            </a:r>
            <a:r>
              <a:rPr lang="ru-RU" sz="2000" b="1" dirty="0">
                <a:solidFill>
                  <a:schemeClr val="tx1"/>
                </a:solidFill>
              </a:rPr>
              <a:t>с целью обследования освободившихся жилых помещений с составлением соответствующих актов</a:t>
            </a:r>
          </a:p>
        </p:txBody>
      </p:sp>
    </p:spTree>
    <p:extLst>
      <p:ext uri="{BB962C8B-B14F-4D97-AF65-F5344CB8AC3E}">
        <p14:creationId xmlns:p14="http://schemas.microsoft.com/office/powerpoint/2010/main" val="772774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16503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Снижение объема штрафных санкций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за неисполнение решений суда в период 2017-2018 гг.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93756521"/>
              </p:ext>
            </p:extLst>
          </p:nvPr>
        </p:nvGraphicFramePr>
        <p:xfrm>
          <a:off x="278650" y="785818"/>
          <a:ext cx="85867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9592" y="1484784"/>
            <a:ext cx="2599526" cy="14088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58 решений суда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149080"/>
            <a:ext cx="2599526" cy="1368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2019 год</a:t>
            </a: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14 решений суда</a:t>
            </a:r>
            <a:endParaRPr lang="ru-RU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7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8102" y="162076"/>
            <a:ext cx="784887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</a:rPr>
              <a:t>ПРЕДЛАГАЕМЫЕ ПОРУЧЕНИЯ</a:t>
            </a: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904013"/>
              </p:ext>
            </p:extLst>
          </p:nvPr>
        </p:nvGraphicFramePr>
        <p:xfrm>
          <a:off x="179512" y="908720"/>
          <a:ext cx="8712970" cy="4675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521"/>
                <a:gridCol w="5372119"/>
                <a:gridCol w="1620181"/>
                <a:gridCol w="1332149"/>
              </a:tblGrid>
              <a:tr h="82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ПОРУЧЕНИЕ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ИСПОЛНЕНИЯ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9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взаимодействии с </a:t>
                      </a:r>
                      <a:r>
                        <a:rPr lang="ru-RU" sz="1400" b="1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управляющими </a:t>
                      </a:r>
                      <a:r>
                        <a:rPr lang="ru-RU" sz="1400" b="1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организациями                    г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Воронежа и правоохранительными органами продолжить работу по выявлению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свободных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самовольно занятых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жилым помещениям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жилищных отношений</a:t>
                      </a: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постоянно</a:t>
                      </a: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совместное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совещание с Районными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отделами судебных приставов г. Воронежа по вопросу взыскания и перечисления в бюджет городского округа платы за наем муниципальных жилых помещений в соответствии с вынесенными судебными приказами мировых судов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жилищных отношений</a:t>
                      </a: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30.04.2019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endParaRPr lang="ru-RU" sz="13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Принять меры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недопущению роста штрафных санкций за неоплату судебных решений по предоставлению жилых помещений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3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жилищных отношений</a:t>
                      </a: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</a:t>
                      </a:r>
                      <a:r>
                        <a:rPr lang="ru-RU" sz="13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31.12.2019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8406974" y="6643710"/>
            <a:ext cx="737027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604448" y="6597352"/>
            <a:ext cx="539552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0"/>
            <a:ext cx="9262864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456800"/>
                </a:solidFill>
              </a:rPr>
              <a:t>СПАСИБО</a:t>
            </a:r>
            <a:br>
              <a:rPr lang="ru-RU" sz="4800" b="1" dirty="0" smtClean="0">
                <a:solidFill>
                  <a:srgbClr val="456800"/>
                </a:solidFill>
              </a:rPr>
            </a:br>
            <a:r>
              <a:rPr lang="ru-RU" sz="4800" b="1" dirty="0" smtClean="0">
                <a:solidFill>
                  <a:srgbClr val="456800"/>
                </a:solidFill>
              </a:rPr>
              <a:t> ЗА ВНИМАНИЕ!</a:t>
            </a:r>
            <a:endParaRPr lang="ru-RU" sz="4800" b="1" dirty="0">
              <a:solidFill>
                <a:srgbClr val="45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00115" y="77932"/>
            <a:ext cx="537839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жилищный фонд</a:t>
            </a:r>
            <a:r>
              <a:rPr lang="en-US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ородского округа город Воронеж</a:t>
            </a:r>
            <a:endParaRPr lang="ru-RU" sz="20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69544" y="1592796"/>
            <a:ext cx="6264695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На 18.03.2019г. в Реестре учитывается – </a:t>
            </a:r>
          </a:p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9 367 жилых помещений 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03529" y="3411395"/>
            <a:ext cx="3024336" cy="1260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669900"/>
                </a:solidFill>
              </a:rPr>
              <a:t>Муниципальные жилые помещения (</a:t>
            </a:r>
            <a:r>
              <a:rPr lang="ru-RU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669900"/>
                </a:solidFill>
              </a:rPr>
              <a:t>соцнайм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669900"/>
                </a:solidFill>
              </a:rPr>
              <a:t>) – </a:t>
            </a:r>
          </a:p>
          <a:p>
            <a:pPr algn="ctr"/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669900"/>
                </a:solidFill>
              </a:rPr>
              <a:t>9 145 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6699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5808" y="3435447"/>
            <a:ext cx="3240360" cy="12112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55824A"/>
                </a:solidFill>
              </a:rPr>
              <a:t>Специализированные жилые помещения – </a:t>
            </a:r>
          </a:p>
          <a:p>
            <a:pPr algn="ctr"/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55824A"/>
                </a:solidFill>
              </a:rPr>
              <a:t>2</a:t>
            </a:r>
            <a:r>
              <a:rPr lang="ru-RU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55824A"/>
                </a:solidFill>
              </a:rPr>
              <a:t>22</a:t>
            </a:r>
            <a:endParaRPr lang="ru-RU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55824A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496017" y="2739984"/>
            <a:ext cx="648072" cy="64807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03729" y="2758457"/>
            <a:ext cx="792088" cy="64807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526555" y="4734392"/>
            <a:ext cx="576064" cy="43204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022675" y="4734857"/>
            <a:ext cx="547084" cy="43204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526649" y="5193196"/>
            <a:ext cx="2044123" cy="91045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Служебные жилые помещения – 17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51812" y="5193196"/>
            <a:ext cx="2044123" cy="91045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аневренный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фонд -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44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42258" y="3488796"/>
            <a:ext cx="8658839" cy="7200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У</a:t>
            </a:r>
            <a:r>
              <a:rPr lang="ru-RU" sz="1600" b="1" dirty="0" smtClean="0"/>
              <a:t>регулирована система </a:t>
            </a:r>
            <a:r>
              <a:rPr lang="ru-RU" sz="1600" b="1" dirty="0"/>
              <a:t>учета </a:t>
            </a:r>
            <a:r>
              <a:rPr lang="ru-RU" sz="1600" b="1" dirty="0" smtClean="0"/>
              <a:t>специализированного муниципального жилищного фонда</a:t>
            </a:r>
            <a:r>
              <a:rPr lang="ru-RU" sz="16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31696" y="56818"/>
            <a:ext cx="528061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Мероприятия по </a:t>
            </a:r>
            <a:r>
              <a:rPr lang="ru-RU" sz="2000" b="1" dirty="0" smtClean="0"/>
              <a:t>повышению </a:t>
            </a:r>
            <a:r>
              <a:rPr lang="ru-RU" sz="2000" b="1" dirty="0"/>
              <a:t>эффективности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учета муниципального </a:t>
            </a:r>
            <a:r>
              <a:rPr lang="ru-RU" sz="2000" b="1" dirty="0"/>
              <a:t>имущества 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461" y="2060848"/>
            <a:ext cx="8658839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/>
              <a:t>  Доработан </a:t>
            </a:r>
            <a:r>
              <a:rPr lang="ru-RU" sz="1600" b="1" dirty="0"/>
              <a:t>реестр учета жилых помещений, переведенных в нежилой фонд, и нежилых помещений, переведенных в жилые, и учет домов, признанных аварийными Городской межведомственной </a:t>
            </a:r>
            <a:r>
              <a:rPr lang="ru-RU" sz="1600" b="1" dirty="0" smtClean="0"/>
              <a:t>комиссией (ГМВК)</a:t>
            </a:r>
            <a:endParaRPr lang="ru-RU" sz="1600" b="1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137" y="4437112"/>
            <a:ext cx="8640960" cy="8640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600" b="1" dirty="0" smtClean="0"/>
              <a:t>Модернизирована система </a:t>
            </a:r>
            <a:r>
              <a:rPr lang="ru-RU" sz="1600" b="1" dirty="0"/>
              <a:t>межведомственного электронного взаимодействия (СМЭВ)</a:t>
            </a:r>
            <a:r>
              <a:rPr lang="ru-RU" sz="1600" b="1" dirty="0" smtClean="0"/>
              <a:t>, выполняющая запросы </a:t>
            </a:r>
            <a:r>
              <a:rPr lang="ru-RU" sz="1600" b="1" dirty="0"/>
              <a:t>в </a:t>
            </a:r>
            <a:r>
              <a:rPr lang="ru-RU" sz="1600" b="1" dirty="0" smtClean="0"/>
              <a:t>управление Росреестра по Воронежской области</a:t>
            </a:r>
            <a:endParaRPr lang="ru-RU" sz="16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58" y="1124744"/>
            <a:ext cx="8658839" cy="7200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И</a:t>
            </a:r>
            <a:r>
              <a:rPr lang="ru-RU" sz="1600" b="1" dirty="0" smtClean="0"/>
              <a:t>нвентаризация муниципального жилищного фонда</a:t>
            </a:r>
            <a:r>
              <a:rPr lang="ru-RU" sz="16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258" y="5525616"/>
            <a:ext cx="8640960" cy="8640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Организованно электронное взаимодействие с системой государственного информационного обеспечения  (СГИО)</a:t>
            </a:r>
            <a:endParaRPr lang="ru-RU" sz="16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8418" y="0"/>
            <a:ext cx="8053679" cy="80021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300" b="1" dirty="0" smtClean="0"/>
              <a:t>Система межведомственного электронного взаимодействия</a:t>
            </a:r>
          </a:p>
          <a:p>
            <a:pPr algn="ctr"/>
            <a:r>
              <a:rPr lang="ru-RU" sz="23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СМЭВ</a:t>
            </a:r>
            <a:endParaRPr lang="ru-RU" sz="23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815123"/>
            <a:ext cx="8392414" cy="6696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" pitchFamily="34" charset="0"/>
              </a:rPr>
              <a:t>«АС УМС» (реестр муниципального имущества)</a:t>
            </a: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5078857"/>
            <a:ext cx="8247290" cy="12112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" pitchFamily="34" charset="0"/>
              </a:rPr>
              <a:t>УПРАВЛЕНИЕ РОСРЕЕСТРА ПО ВОРОНЕЖСКОЙ ОБЛАСТИ</a:t>
            </a:r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309873" y="1628800"/>
            <a:ext cx="4176464" cy="6696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sz="24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" pitchFamily="34" charset="0"/>
              </a:rPr>
              <a:t>Подпрограмма СМЭВ</a:t>
            </a: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7504" y="3115255"/>
            <a:ext cx="1656183" cy="118468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Кадастровый паспорт объекта</a:t>
            </a: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15816" y="3129432"/>
            <a:ext cx="3135664" cy="118468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Выписка из ЕГРН на недвижимое имущество и сделок с ним о переходе права собственности</a:t>
            </a:r>
          </a:p>
          <a:p>
            <a:pPr algn="ctr"/>
            <a:endParaRPr lang="ru-RU" sz="20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20272" y="3130551"/>
            <a:ext cx="2042239" cy="118468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Выписка из ЕГРН на недвижимое имущество и сделок с ним</a:t>
            </a: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37" name="Двойная стрелка вверх/вниз 36"/>
          <p:cNvSpPr/>
          <p:nvPr/>
        </p:nvSpPr>
        <p:spPr>
          <a:xfrm>
            <a:off x="1877825" y="2402722"/>
            <a:ext cx="864095" cy="2466437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6084632" y="2402721"/>
            <a:ext cx="864095" cy="2466437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1370959" y="3468524"/>
            <a:ext cx="1877825" cy="3348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96 000 запросов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6200000">
            <a:off x="5577766" y="3479858"/>
            <a:ext cx="1877825" cy="3348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96 000 запросов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83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44958" y="77932"/>
            <a:ext cx="4488728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государственного </a:t>
            </a:r>
          </a:p>
          <a:p>
            <a:pPr algn="ctr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информационного обеспечения</a:t>
            </a:r>
            <a:endParaRPr lang="ru-RU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71529" y="908720"/>
            <a:ext cx="2737790" cy="20162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" pitchFamily="34" charset="0"/>
              </a:rPr>
              <a:t>«АС УМС» (реестр муниципального имущества)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069" y="5391530"/>
            <a:ext cx="8247290" cy="13489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" pitchFamily="34" charset="0"/>
              </a:rPr>
              <a:t>УПРАВЛЕНИЕ РОСРЕЕСТРА ПО ВОРОНЕЖСКОЙ ОБЛАСТИ</a:t>
            </a:r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904" y="980729"/>
            <a:ext cx="3908032" cy="194421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" pitchFamily="34" charset="0"/>
              </a:rPr>
              <a:t>«СГИО» </a:t>
            </a:r>
          </a:p>
          <a:p>
            <a:pPr algn="ctr"/>
            <a:r>
              <a:rPr lang="ru-RU" sz="24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" pitchFamily="34" charset="0"/>
              </a:rPr>
              <a:t>(система государственного информационного обеспечения)</a:t>
            </a:r>
            <a:endParaRPr lang="ru-RU" sz="24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77646" y="3739069"/>
            <a:ext cx="2304256" cy="860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Обработка межведомственного запроса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24714" y="2064688"/>
            <a:ext cx="1883913" cy="860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Внесение информации в реестр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1" name="Двойная стрелка вверх/вниз 20"/>
          <p:cNvSpPr/>
          <p:nvPr/>
        </p:nvSpPr>
        <p:spPr>
          <a:xfrm rot="5400000">
            <a:off x="4784216" y="485273"/>
            <a:ext cx="864095" cy="2294733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77350" y="1465224"/>
            <a:ext cx="1877825" cy="3348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1 500 запросов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971600" y="2935978"/>
            <a:ext cx="864095" cy="2466437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 rot="16200000">
            <a:off x="464734" y="4001781"/>
            <a:ext cx="1877825" cy="3348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1 500 запросов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50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76488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приватизированных</a:t>
                      </a:r>
                      <a:endParaRPr lang="ru-RU" sz="1800" b="1" i="0" u="none" strike="noStrike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жилых помещений за 2015-2018</a:t>
                      </a:r>
                      <a:r>
                        <a:rPr lang="ru-RU" sz="1800" b="1" i="0" u="none" strike="noStrik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годы</a:t>
                      </a:r>
                      <a:endParaRPr lang="ru-RU" sz="1800" b="1" i="0" u="none" strike="noStrik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801" y="785818"/>
            <a:ext cx="8248398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В 2015-2018 гг. в собственность граждан в порядке приватизации передано 5 309 муниципальных жилых помещений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582760"/>
              </p:ext>
            </p:extLst>
          </p:nvPr>
        </p:nvGraphicFramePr>
        <p:xfrm>
          <a:off x="179512" y="1988840"/>
          <a:ext cx="8607329" cy="465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7933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90709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Поступление платы за наем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муниципальных жилых помещений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70532765"/>
              </p:ext>
            </p:extLst>
          </p:nvPr>
        </p:nvGraphicFramePr>
        <p:xfrm>
          <a:off x="179512" y="980728"/>
          <a:ext cx="8392414" cy="566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173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2089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Претензионно - исковая работа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 взысканию задолженности по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 плате за социальный </a:t>
                      </a:r>
                      <a:r>
                        <a:rPr lang="ru-RU" sz="18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найм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532440" y="6643710"/>
            <a:ext cx="611560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61154"/>
              </p:ext>
            </p:extLst>
          </p:nvPr>
        </p:nvGraphicFramePr>
        <p:xfrm>
          <a:off x="107504" y="1397000"/>
          <a:ext cx="8730716" cy="48403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069"/>
                <a:gridCol w="1743655"/>
                <a:gridCol w="1893302"/>
                <a:gridCol w="1674845"/>
                <a:gridCol w="1674845"/>
              </a:tblGrid>
              <a:tr h="8320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Получено судебных приказов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Взыскано РОСП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тыс. руб.)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 взыскания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65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Сумма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тыс. руб.)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2017 -2019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1 516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8 179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2 277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28 %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72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47489371"/>
              </p:ext>
            </p:extLst>
          </p:nvPr>
        </p:nvGraphicFramePr>
        <p:xfrm>
          <a:off x="251519" y="908720"/>
          <a:ext cx="8535323" cy="57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97045"/>
              </p:ext>
            </p:extLst>
          </p:nvPr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Поступление доходов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от продажи долей в муниципальных жилых помещениях</a:t>
                      </a:r>
                      <a:endParaRPr lang="ru-RU" sz="1800" b="1" dirty="0"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786842" y="6643710"/>
            <a:ext cx="357158" cy="2142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3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4444</TotalTime>
  <Words>663</Words>
  <Application>Microsoft Office PowerPoint</Application>
  <PresentationFormat>Экран (4:3)</PresentationFormat>
  <Paragraphs>159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УФБП АГО Г ВОРОНЕЖ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Ковалева-О-С</dc:creator>
  <cp:lastModifiedBy>Проскурин Ал.А.</cp:lastModifiedBy>
  <cp:revision>351</cp:revision>
  <cp:lastPrinted>2019-03-14T13:34:05Z</cp:lastPrinted>
  <dcterms:created xsi:type="dcterms:W3CDTF">2014-04-16T07:09:19Z</dcterms:created>
  <dcterms:modified xsi:type="dcterms:W3CDTF">2019-03-18T06:17:49Z</dcterms:modified>
</cp:coreProperties>
</file>