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4" r:id="rId2"/>
    <p:sldId id="273" r:id="rId3"/>
    <p:sldId id="278" r:id="rId4"/>
    <p:sldId id="279" r:id="rId5"/>
    <p:sldId id="282" r:id="rId6"/>
    <p:sldId id="269" r:id="rId7"/>
    <p:sldId id="284" r:id="rId8"/>
    <p:sldId id="280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93AD"/>
    <a:srgbClr val="0B1FB5"/>
    <a:srgbClr val="FF0000"/>
    <a:srgbClr val="22518A"/>
    <a:srgbClr val="CC0000"/>
    <a:srgbClr val="B1CA80"/>
    <a:srgbClr val="64788A"/>
    <a:srgbClr val="EAEAEA"/>
    <a:srgbClr val="960000"/>
    <a:srgbClr val="A3FF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0"/>
      <c:rotY val="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3.8801244306188198E-2"/>
          <c:w val="0.60591724376303868"/>
          <c:h val="0.8204502277524718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участников ЕГЭ</c:v>
                </c:pt>
              </c:strCache>
            </c:strRef>
          </c:tx>
          <c:spPr>
            <a:solidFill>
              <a:srgbClr val="5F93AD"/>
            </a:solidFill>
          </c:spPr>
          <c:invertIfNegative val="0"/>
          <c:dLbls>
            <c:dLbl>
              <c:idx val="2"/>
              <c:layout>
                <c:manualLayout>
                  <c:x val="-2.066994492354835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FB0-43A5-8029-5DE505DA5F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22518A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2017 г.</c:v>
                </c:pt>
                <c:pt idx="1">
                  <c:v>2018 г.</c:v>
                </c:pt>
                <c:pt idx="2">
                  <c:v>2019 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5274</c:v>
                </c:pt>
                <c:pt idx="1">
                  <c:v>5591</c:v>
                </c:pt>
                <c:pt idx="2">
                  <c:v>5888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FB0-43A5-8029-5DE505DA5F0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обучающиеся муниципальных бюджетных общеобразовательных учреждений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7.1260320121557929E-3"/>
                  <c:y val="7.0173034547234853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22518A"/>
                        </a:solidFill>
                      </a:rPr>
                      <a:t>4954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6.2635823433948662E-2"/>
                      <c:h val="7.548605710476613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DFB0-43A5-8029-5DE505DA5F07}"/>
                </c:ext>
              </c:extLst>
            </c:dLbl>
            <c:dLbl>
              <c:idx val="1"/>
              <c:layout>
                <c:manualLayout>
                  <c:x val="5.8789764100285174E-3"/>
                  <c:y val="-3.52738584601711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FB0-43A5-8029-5DE505DA5F07}"/>
                </c:ext>
              </c:extLst>
            </c:dLbl>
            <c:dLbl>
              <c:idx val="2"/>
              <c:layout>
                <c:manualLayout>
                  <c:x val="1.1757952820057031E-2"/>
                  <c:y val="7.0547716920342316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5212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FB0-43A5-8029-5DE505DA5F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22518A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2017 г.</c:v>
                </c:pt>
                <c:pt idx="1">
                  <c:v>2018 г.</c:v>
                </c:pt>
                <c:pt idx="2">
                  <c:v>2019  г.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4954</c:v>
                </c:pt>
                <c:pt idx="1">
                  <c:v>5156</c:v>
                </c:pt>
                <c:pt idx="2">
                  <c:v>5212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FB0-43A5-8029-5DE505DA5F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6939264"/>
        <c:axId val="56940800"/>
        <c:axId val="0"/>
      </c:bar3DChart>
      <c:catAx>
        <c:axId val="56939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22518A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6940800"/>
        <c:crosses val="autoZero"/>
        <c:auto val="1"/>
        <c:lblAlgn val="ctr"/>
        <c:lblOffset val="100"/>
        <c:noMultiLvlLbl val="0"/>
      </c:catAx>
      <c:valAx>
        <c:axId val="569408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5693926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55448239396038035"/>
          <c:y val="2.1164315076102655E-2"/>
          <c:w val="0.44486762633850657"/>
          <c:h val="0.37788190201088767"/>
        </c:manualLayout>
      </c:layout>
      <c:overlay val="0"/>
      <c:txPr>
        <a:bodyPr/>
        <a:lstStyle/>
        <a:p>
          <a:pPr>
            <a:defRPr sz="1600" b="1">
              <a:solidFill>
                <a:srgbClr val="22518A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0"/>
      <c:rotY val="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722064698125369E-2"/>
          <c:y val="2.3111748267286552E-3"/>
          <c:w val="0.93796884887186449"/>
          <c:h val="0.8569400408501619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обучающихся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9.3256546374074383E-4"/>
                  <c:y val="0.1497034517532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1DE-4988-A0D0-A1B2D7A90E0D}"/>
                </c:ext>
              </c:extLst>
            </c:dLbl>
            <c:dLbl>
              <c:idx val="1"/>
              <c:layout>
                <c:manualLayout>
                  <c:x val="6.6321133400636641E-3"/>
                  <c:y val="0.19531590507037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1DE-4988-A0D0-A1B2D7A90E0D}"/>
                </c:ext>
              </c:extLst>
            </c:dLbl>
            <c:dLbl>
              <c:idx val="2"/>
              <c:layout>
                <c:manualLayout>
                  <c:x val="-1.6030501115491694E-3"/>
                  <c:y val="0.1702875925663434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215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1DE-4988-A0D0-A1B2D7A90E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2017 г.</c:v>
                </c:pt>
                <c:pt idx="1">
                  <c:v>2018 г.</c:v>
                </c:pt>
                <c:pt idx="2">
                  <c:v>2019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564</c:v>
                </c:pt>
                <c:pt idx="1">
                  <c:v>189</c:v>
                </c:pt>
                <c:pt idx="2">
                  <c:v>215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1DE-4988-A0D0-A1B2D7A90E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6801920"/>
        <c:axId val="56811904"/>
        <c:axId val="0"/>
      </c:bar3DChart>
      <c:catAx>
        <c:axId val="56801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22518A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6811904"/>
        <c:crosses val="autoZero"/>
        <c:auto val="1"/>
        <c:lblAlgn val="ctr"/>
        <c:lblOffset val="100"/>
        <c:noMultiLvlLbl val="0"/>
      </c:catAx>
      <c:valAx>
        <c:axId val="568119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568019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630438294662564E-2"/>
          <c:y val="9.9964470949640755E-2"/>
          <c:w val="0.94739123410674875"/>
          <c:h val="0.473097669060874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CED-48D3-8AFC-4461715BE2DB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CED-48D3-8AFC-4461715BE2DB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CED-48D3-8AFC-4461715BE2DB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CED-48D3-8AFC-4461715BE2DB}"/>
              </c:ext>
            </c:extLst>
          </c:dPt>
          <c:dLbls>
            <c:dLbl>
              <c:idx val="0"/>
              <c:layout>
                <c:manualLayout>
                  <c:x val="-0.25357971207150876"/>
                  <c:y val="-0.49860720151322813"/>
                </c:manualLayout>
              </c:layout>
              <c:tx>
                <c:rich>
                  <a:bodyPr/>
                  <a:lstStyle/>
                  <a:p>
                    <a:r>
                      <a:rPr lang="ru-RU" sz="18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17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CED-48D3-8AFC-4461715BE2DB}"/>
                </c:ext>
              </c:extLst>
            </c:dLbl>
            <c:dLbl>
              <c:idx val="1"/>
              <c:layout>
                <c:manualLayout>
                  <c:x val="0.15386633005090283"/>
                  <c:y val="0.29299931140411944"/>
                </c:manualLayout>
              </c:layout>
              <c:tx>
                <c:rich>
                  <a:bodyPr/>
                  <a:lstStyle/>
                  <a:p>
                    <a:r>
                      <a:rPr lang="ru-RU" sz="18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192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CED-48D3-8AFC-4461715BE2DB}"/>
                </c:ext>
              </c:extLst>
            </c:dLbl>
            <c:dLbl>
              <c:idx val="2"/>
              <c:layout>
                <c:manualLayout>
                  <c:x val="-1.8208771316058928E-2"/>
                  <c:y val="-1.639113331699377E-2"/>
                </c:manualLayout>
              </c:layout>
              <c:tx>
                <c:rich>
                  <a:bodyPr/>
                  <a:lstStyle/>
                  <a:p>
                    <a:r>
                      <a:rPr lang="ru-RU" sz="18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CED-48D3-8AFC-4461715BE2DB}"/>
                </c:ext>
              </c:extLst>
            </c:dLbl>
            <c:dLbl>
              <c:idx val="3"/>
              <c:layout>
                <c:manualLayout>
                  <c:x val="3.9713028031773137E-2"/>
                  <c:y val="-1.7235525033323752E-2"/>
                </c:manualLayout>
              </c:layout>
              <c:tx>
                <c:rich>
                  <a:bodyPr/>
                  <a:lstStyle/>
                  <a:p>
                    <a:r>
                      <a:rPr lang="ru-RU" sz="18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4CED-48D3-8AFC-4461715BE2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Выпускники прошлых лет
</c:v>
                </c:pt>
                <c:pt idx="1">
                  <c:v>Обучающиеся учреждений СПО 
</c:v>
                </c:pt>
                <c:pt idx="2">
                  <c:v>Выпускники  образовательных учреждений текущего года
</c:v>
                </c:pt>
                <c:pt idx="3">
                  <c:v>Выпускники 2018 года, получившие справку об обучении в 2018 году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192</c:v>
                </c:pt>
                <c:pt idx="1">
                  <c:v>17</c:v>
                </c:pt>
                <c:pt idx="2">
                  <c:v>4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4CED-48D3-8AFC-4461715BE2D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0738642889663569E-2"/>
          <c:y val="0.57650919073291629"/>
          <c:w val="0.84417468068512658"/>
          <c:h val="0.406255555655076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1"/>
        <a:lstStyle/>
        <a:p>
          <a:pPr>
            <a:defRPr sz="1210" b="1" i="0" u="none" strike="noStrike" kern="0" baseline="0">
              <a:solidFill>
                <a:srgbClr val="22518A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0"/>
      <c:rotY val="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8146204170629739E-5"/>
          <c:y val="0.12260742077997802"/>
          <c:w val="0.99485389157302306"/>
          <c:h val="0.6173255253302235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-1.7126936212146261E-2"/>
                  <c:y val="3.9193176066856832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1A0-482B-8AC4-E117F2F0D358}"/>
                </c:ext>
              </c:extLst>
            </c:dLbl>
            <c:dLbl>
              <c:idx val="1"/>
              <c:layout>
                <c:manualLayout>
                  <c:x val="-1.5772863539100897E-2"/>
                  <c:y val="5.15110314021546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1A0-482B-8AC4-E117F2F0D358}"/>
                </c:ext>
              </c:extLst>
            </c:dLbl>
            <c:dLbl>
              <c:idx val="2"/>
              <c:layout>
                <c:manualLayout>
                  <c:x val="-7.2862274562085824E-3"/>
                  <c:y val="9.22888026731851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1A0-482B-8AC4-E117F2F0D358}"/>
                </c:ext>
              </c:extLst>
            </c:dLbl>
            <c:dLbl>
              <c:idx val="3"/>
              <c:layout>
                <c:manualLayout>
                  <c:x val="-1.4339079758978903E-2"/>
                  <c:y val="6.38288867374524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1A0-482B-8AC4-E117F2F0D358}"/>
                </c:ext>
              </c:extLst>
            </c:dLbl>
            <c:dLbl>
              <c:idx val="4"/>
              <c:layout>
                <c:manualLayout>
                  <c:x val="-1.7286584236801177E-2"/>
                  <c:y val="-6.15892766764891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1A0-482B-8AC4-E117F2F0D358}"/>
                </c:ext>
              </c:extLst>
            </c:dLbl>
            <c:dLbl>
              <c:idx val="5"/>
              <c:layout>
                <c:manualLayout>
                  <c:x val="-7.1694834268640432E-3"/>
                  <c:y val="2.7995125762040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1A0-482B-8AC4-E117F2F0D358}"/>
                </c:ext>
              </c:extLst>
            </c:dLbl>
            <c:dLbl>
              <c:idx val="6"/>
              <c:layout>
                <c:manualLayout>
                  <c:x val="-7.1694834268640432E-3"/>
                  <c:y val="2.7995125762040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1A0-482B-8AC4-E117F2F0D3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solidFill>
                      <a:srgbClr val="22518A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русский язык</c:v>
                </c:pt>
                <c:pt idx="1">
                  <c:v>обществознание</c:v>
                </c:pt>
                <c:pt idx="2">
                  <c:v>математика (базовый уровень)</c:v>
                </c:pt>
                <c:pt idx="3">
                  <c:v>математика (профильный уровень)</c:v>
                </c:pt>
                <c:pt idx="4">
                  <c:v>биология</c:v>
                </c:pt>
                <c:pt idx="5">
                  <c:v>ИКТ</c:v>
                </c:pt>
                <c:pt idx="6">
                  <c:v>физика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5156</c:v>
                </c:pt>
                <c:pt idx="1">
                  <c:v>2079</c:v>
                </c:pt>
                <c:pt idx="2">
                  <c:v>2776</c:v>
                </c:pt>
                <c:pt idx="3">
                  <c:v>3700</c:v>
                </c:pt>
                <c:pt idx="4">
                  <c:v>884</c:v>
                </c:pt>
                <c:pt idx="5">
                  <c:v>813</c:v>
                </c:pt>
                <c:pt idx="6">
                  <c:v>1674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A1A0-482B-8AC4-E117F2F0D358}"/>
            </c:ext>
          </c:extLst>
        </c:ser>
        <c:ser>
          <c:idx val="1"/>
          <c:order val="1"/>
          <c:tx>
            <c:strRef>
              <c:f>Лист1!$D$1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8.5600244959232307E-3"/>
                  <c:y val="1.0263409885674095E-3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>
                        <a:solidFill>
                          <a:srgbClr val="22518A"/>
                        </a:solidFill>
                      </a:rPr>
                      <a:t>5258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1A0-482B-8AC4-E117F2F0D358}"/>
                </c:ext>
              </c:extLst>
            </c:dLbl>
            <c:dLbl>
              <c:idx val="1"/>
              <c:layout>
                <c:manualLayout>
                  <c:x val="1.8027129776908308E-2"/>
                  <c:y val="2.07163930639100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1A0-482B-8AC4-E117F2F0D358}"/>
                </c:ext>
              </c:extLst>
            </c:dLbl>
            <c:dLbl>
              <c:idx val="2"/>
              <c:layout>
                <c:manualLayout>
                  <c:x val="1.0350363058124512E-2"/>
                  <c:y val="3.9189522549393436E-4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>
                        <a:solidFill>
                          <a:srgbClr val="22518A"/>
                        </a:solidFill>
                      </a:rPr>
                      <a:t>1753</a:t>
                    </a:r>
                    <a:endParaRPr lang="en-US" dirty="0">
                      <a:solidFill>
                        <a:srgbClr val="22518A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1A0-482B-8AC4-E117F2F0D358}"/>
                </c:ext>
              </c:extLst>
            </c:dLbl>
            <c:dLbl>
              <c:idx val="3"/>
              <c:layout>
                <c:manualLayout>
                  <c:x val="1.2227977379207201E-2"/>
                  <c:y val="4.75917137954689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1A0-482B-8AC4-E117F2F0D358}"/>
                </c:ext>
              </c:extLst>
            </c:dLbl>
            <c:dLbl>
              <c:idx val="4"/>
              <c:layout>
                <c:manualLayout>
                  <c:x val="6.7709278914809042E-4"/>
                  <c:y val="-3.24743458839671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1A0-482B-8AC4-E117F2F0D358}"/>
                </c:ext>
              </c:extLst>
            </c:dLbl>
            <c:dLbl>
              <c:idx val="5"/>
              <c:layout>
                <c:manualLayout>
                  <c:x val="1.43389668537270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1A0-482B-8AC4-E117F2F0D3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22518A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русский язык</c:v>
                </c:pt>
                <c:pt idx="1">
                  <c:v>обществознание</c:v>
                </c:pt>
                <c:pt idx="2">
                  <c:v>математика (базовый уровень)</c:v>
                </c:pt>
                <c:pt idx="3">
                  <c:v>математика (профильный уровень)</c:v>
                </c:pt>
                <c:pt idx="4">
                  <c:v>биология</c:v>
                </c:pt>
                <c:pt idx="5">
                  <c:v>ИКТ</c:v>
                </c:pt>
                <c:pt idx="6">
                  <c:v>физика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5258</c:v>
                </c:pt>
                <c:pt idx="1">
                  <c:v>2256</c:v>
                </c:pt>
                <c:pt idx="2">
                  <c:v>1753</c:v>
                </c:pt>
                <c:pt idx="3">
                  <c:v>3531</c:v>
                </c:pt>
                <c:pt idx="4">
                  <c:v>920</c:v>
                </c:pt>
                <c:pt idx="5">
                  <c:v>1021</c:v>
                </c:pt>
                <c:pt idx="6">
                  <c:v>1706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A1A0-482B-8AC4-E117F2F0D3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8993280"/>
        <c:axId val="59007360"/>
        <c:axId val="0"/>
      </c:bar3DChart>
      <c:catAx>
        <c:axId val="58993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rgbClr val="22518A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9007360"/>
        <c:crosses val="autoZero"/>
        <c:auto val="1"/>
        <c:lblAlgn val="ctr"/>
        <c:lblOffset val="100"/>
        <c:noMultiLvlLbl val="0"/>
      </c:catAx>
      <c:valAx>
        <c:axId val="590073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589932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300825209527735"/>
          <c:y val="4.0248027996889237E-2"/>
          <c:w val="7.7355790639341906E-2"/>
          <c:h val="0.16763023928595455"/>
        </c:manualLayout>
      </c:layout>
      <c:overlay val="0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DD7D59E-368B-498F-B16C-DC77B54E341E}" type="datetimeFigureOut">
              <a:rPr lang="ru-RU"/>
              <a:pPr>
                <a:defRPr/>
              </a:pPr>
              <a:t>20.05.2019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87675B7-3933-46B5-A1FB-66FAB07922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1870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F3BC8-9DDE-472C-964F-23ED2A659D20}" type="datetimeFigureOut">
              <a:rPr lang="ru-RU"/>
              <a:pPr>
                <a:defRPr/>
              </a:pPr>
              <a:t>20.05.2019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C3FDC-0532-4056-BBEC-0A27A0D2EE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5BD13-8EBF-42C6-882D-4BFD4990BFFF}" type="datetimeFigureOut">
              <a:rPr lang="ru-RU"/>
              <a:pPr>
                <a:defRPr/>
              </a:pPr>
              <a:t>20.05.2019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D38B7-866E-418F-9C2C-81F29CB082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96739-B4FB-4316-916B-3C059D1510E1}" type="datetimeFigureOut">
              <a:rPr lang="ru-RU"/>
              <a:pPr>
                <a:defRPr/>
              </a:pPr>
              <a:t>20.05.2019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66C44-A172-4EB6-93F2-1605A7E79C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33F8E-2D4D-47DD-88BD-E4C658D5E510}" type="datetimeFigureOut">
              <a:rPr lang="ru-RU"/>
              <a:pPr>
                <a:defRPr/>
              </a:pPr>
              <a:t>20.05.2019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17532-105E-41B7-80CB-250D223420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A6FE0-94C9-4877-9736-DA83782E57B5}" type="datetimeFigureOut">
              <a:rPr lang="ru-RU"/>
              <a:pPr>
                <a:defRPr/>
              </a:pPr>
              <a:t>20.05.2019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BC12C-39F3-42FA-82BB-4307AAF0A8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12F29-3D67-45F6-B5E8-B3C32E88F90A}" type="datetimeFigureOut">
              <a:rPr lang="ru-RU"/>
              <a:pPr>
                <a:defRPr/>
              </a:pPr>
              <a:t>20.05.2019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195F5-B4E3-479B-A1FE-DE0071123C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40C4A-580F-4599-B455-B992EE8D2DAB}" type="datetimeFigureOut">
              <a:rPr lang="ru-RU"/>
              <a:pPr>
                <a:defRPr/>
              </a:pPr>
              <a:t>20.05.2019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16C17-B80E-44D2-8AC4-1792A938C8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23ECA-0058-4589-98E7-41F25670859D}" type="datetimeFigureOut">
              <a:rPr lang="ru-RU"/>
              <a:pPr>
                <a:defRPr/>
              </a:pPr>
              <a:t>20.05.2019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6285B-C8E6-48CA-8D15-F0D1E1D97F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6FC33-7A0C-4FA3-B02A-889321C86793}" type="datetimeFigureOut">
              <a:rPr lang="ru-RU"/>
              <a:pPr>
                <a:defRPr/>
              </a:pPr>
              <a:t>20.05.2019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0FE4B-2E68-41C1-B8DD-5400C950F4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4AE37-3096-48CA-B9E7-5BC1E20266C3}" type="datetimeFigureOut">
              <a:rPr lang="ru-RU"/>
              <a:pPr>
                <a:defRPr/>
              </a:pPr>
              <a:t>20.05.2019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26A92-A83E-46F7-B289-9F91BB6028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16C5A-F235-42D8-8A11-9A3AEE94BB13}" type="datetimeFigureOut">
              <a:rPr lang="ru-RU"/>
              <a:pPr>
                <a:defRPr/>
              </a:pPr>
              <a:t>20.05.2019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45A85-2E8A-4A17-A218-C99C9CC958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  <a:alpha val="6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C125D75-AFC6-447C-A367-0A55118F8289}" type="datetimeFigureOut">
              <a:rPr lang="ru-RU"/>
              <a:pPr>
                <a:defRPr/>
              </a:pPr>
              <a:t>20.05.2019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A2ABCE1-96C7-4ADE-8B1E-AB42F5E8A9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Прямоугольник 7"/>
          <p:cNvSpPr>
            <a:spLocks noChangeArrowheads="1"/>
          </p:cNvSpPr>
          <p:nvPr/>
        </p:nvSpPr>
        <p:spPr bwMode="auto">
          <a:xfrm>
            <a:off x="0" y="6643688"/>
            <a:ext cx="9144000" cy="21431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1028700"/>
            <a:endParaRPr lang="ru-RU" sz="2000"/>
          </a:p>
        </p:txBody>
      </p:sp>
      <p:sp>
        <p:nvSpPr>
          <p:cNvPr id="14338" name="TextBox 11"/>
          <p:cNvSpPr txBox="1">
            <a:spLocks noChangeArrowheads="1"/>
          </p:cNvSpPr>
          <p:nvPr/>
        </p:nvSpPr>
        <p:spPr bwMode="auto">
          <a:xfrm>
            <a:off x="0" y="1844824"/>
            <a:ext cx="9144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подготовке образовательных учреждений к проведению </a:t>
            </a:r>
          </a:p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ЕГЭ в 2019 году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Rectangle 15"/>
          <p:cNvSpPr>
            <a:spLocks noChangeArrowheads="1"/>
          </p:cNvSpPr>
          <p:nvPr/>
        </p:nvSpPr>
        <p:spPr bwMode="auto">
          <a:xfrm>
            <a:off x="0" y="0"/>
            <a:ext cx="9144000" cy="115252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noFill/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defTabSz="1028700"/>
            <a:endParaRPr lang="ru-RU" sz="2000"/>
          </a:p>
        </p:txBody>
      </p:sp>
      <p:pic>
        <p:nvPicPr>
          <p:cNvPr id="14340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58138" y="122236"/>
            <a:ext cx="60642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 Box 6"/>
          <p:cNvSpPr txBox="1">
            <a:spLocks noChangeArrowheads="1"/>
          </p:cNvSpPr>
          <p:nvPr/>
        </p:nvSpPr>
        <p:spPr bwMode="auto">
          <a:xfrm>
            <a:off x="509663" y="345429"/>
            <a:ext cx="78484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Администрация городского округа  город Воронеж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3563888" y="5589240"/>
            <a:ext cx="5400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22518A"/>
                </a:solidFill>
                <a:latin typeface="Times New Roman" pitchFamily="18" charset="0"/>
                <a:cs typeface="Times New Roman" pitchFamily="18" charset="0"/>
              </a:rPr>
              <a:t>Руководитель управления образования и молодежной политики Кулакова Л.А.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7"/>
          <p:cNvSpPr>
            <a:spLocks noChangeArrowheads="1"/>
          </p:cNvSpPr>
          <p:nvPr/>
        </p:nvSpPr>
        <p:spPr bwMode="auto">
          <a:xfrm>
            <a:off x="0" y="6643688"/>
            <a:ext cx="9144000" cy="21431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1028700"/>
            <a:endParaRPr lang="ru-RU" sz="2000"/>
          </a:p>
        </p:txBody>
      </p:sp>
      <p:sp>
        <p:nvSpPr>
          <p:cNvPr id="22" name="Овал 21"/>
          <p:cNvSpPr/>
          <p:nvPr/>
        </p:nvSpPr>
        <p:spPr>
          <a:xfrm>
            <a:off x="8786842" y="6643710"/>
            <a:ext cx="357158" cy="21429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489" name="Rectangle 15"/>
          <p:cNvSpPr>
            <a:spLocks noChangeArrowheads="1"/>
          </p:cNvSpPr>
          <p:nvPr/>
        </p:nvSpPr>
        <p:spPr bwMode="auto">
          <a:xfrm>
            <a:off x="0" y="1"/>
            <a:ext cx="9144000" cy="105273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1028700"/>
            <a:endParaRPr lang="ru-RU" sz="2000"/>
          </a:p>
        </p:txBody>
      </p:sp>
      <p:pic>
        <p:nvPicPr>
          <p:cNvPr id="19490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34050" y="54273"/>
            <a:ext cx="558518" cy="836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91" name="Text Box 6"/>
          <p:cNvSpPr txBox="1">
            <a:spLocks noChangeArrowheads="1"/>
          </p:cNvSpPr>
          <p:nvPr/>
        </p:nvSpPr>
        <p:spPr bwMode="auto">
          <a:xfrm>
            <a:off x="558006" y="188913"/>
            <a:ext cx="80279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Администрация городского округа  город Воронеж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управление образования и молодежной политики</a:t>
            </a:r>
          </a:p>
        </p:txBody>
      </p:sp>
      <p:sp>
        <p:nvSpPr>
          <p:cNvPr id="19492" name="Скругленный прямоугольник 7" descr="Упаковочная бумага"/>
          <p:cNvSpPr>
            <a:spLocks noChangeArrowheads="1"/>
          </p:cNvSpPr>
          <p:nvPr/>
        </p:nvSpPr>
        <p:spPr bwMode="auto">
          <a:xfrm>
            <a:off x="1187624" y="1268760"/>
            <a:ext cx="6840761" cy="503237"/>
          </a:xfrm>
          <a:prstGeom prst="roundRect">
            <a:avLst>
              <a:gd name="adj" fmla="val 16667"/>
            </a:avLst>
          </a:prstGeom>
          <a:noFill/>
          <a:ln w="12700" algn="ctr">
            <a:noFill/>
            <a:round/>
            <a:headEnd/>
            <a:tailEnd/>
          </a:ln>
        </p:spPr>
        <p:txBody>
          <a:bodyPr lIns="102870" tIns="51435" rIns="102870" bIns="51435" anchor="ctr"/>
          <a:lstStyle/>
          <a:p>
            <a:pPr algn="ctr" defTabSz="1028700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Количество участников ЕГЭ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2487204854"/>
              </p:ext>
            </p:extLst>
          </p:nvPr>
        </p:nvGraphicFramePr>
        <p:xfrm>
          <a:off x="107505" y="1916832"/>
          <a:ext cx="8857916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9" name="Рисунок 18" descr="http://im0-tub-ru.yandex.net/i?id=b6f303b9a079bcac705ba63fa9b3d6ab&amp;n=2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98484" y="4653136"/>
            <a:ext cx="230425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7"/>
          <p:cNvSpPr>
            <a:spLocks noChangeArrowheads="1"/>
          </p:cNvSpPr>
          <p:nvPr/>
        </p:nvSpPr>
        <p:spPr bwMode="auto">
          <a:xfrm>
            <a:off x="0" y="6643688"/>
            <a:ext cx="9144000" cy="21431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1028700"/>
            <a:endParaRPr lang="ru-RU" sz="2000"/>
          </a:p>
        </p:txBody>
      </p:sp>
      <p:sp>
        <p:nvSpPr>
          <p:cNvPr id="22" name="Овал 21"/>
          <p:cNvSpPr/>
          <p:nvPr/>
        </p:nvSpPr>
        <p:spPr>
          <a:xfrm>
            <a:off x="8786842" y="6643710"/>
            <a:ext cx="357158" cy="21429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3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489" name="Rectangle 15"/>
          <p:cNvSpPr>
            <a:spLocks noChangeArrowheads="1"/>
          </p:cNvSpPr>
          <p:nvPr/>
        </p:nvSpPr>
        <p:spPr bwMode="auto">
          <a:xfrm>
            <a:off x="0" y="1"/>
            <a:ext cx="9144000" cy="105273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1028700"/>
            <a:endParaRPr lang="ru-RU" sz="2000"/>
          </a:p>
        </p:txBody>
      </p:sp>
      <p:pic>
        <p:nvPicPr>
          <p:cNvPr id="19490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0927" y="155322"/>
            <a:ext cx="558518" cy="836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91" name="Text Box 6"/>
          <p:cNvSpPr txBox="1">
            <a:spLocks noChangeArrowheads="1"/>
          </p:cNvSpPr>
          <p:nvPr/>
        </p:nvSpPr>
        <p:spPr bwMode="auto">
          <a:xfrm>
            <a:off x="503852" y="175531"/>
            <a:ext cx="80279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Администрация городского округа  город Воронеж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управление образования и молодежной политики</a:t>
            </a:r>
          </a:p>
        </p:txBody>
      </p:sp>
      <p:sp>
        <p:nvSpPr>
          <p:cNvPr id="19492" name="Скругленный прямоугольник 7" descr="Упаковочная бумага"/>
          <p:cNvSpPr>
            <a:spLocks noChangeArrowheads="1"/>
          </p:cNvSpPr>
          <p:nvPr/>
        </p:nvSpPr>
        <p:spPr bwMode="auto">
          <a:xfrm>
            <a:off x="1871699" y="1183540"/>
            <a:ext cx="5400601" cy="503237"/>
          </a:xfrm>
          <a:prstGeom prst="roundRect">
            <a:avLst>
              <a:gd name="adj" fmla="val 16667"/>
            </a:avLst>
          </a:prstGeom>
          <a:noFill/>
          <a:ln w="28575" algn="ctr">
            <a:noFill/>
            <a:round/>
            <a:headEnd/>
            <a:tailEnd/>
          </a:ln>
        </p:spPr>
        <p:txBody>
          <a:bodyPr lIns="102870" tIns="51435" rIns="102870" bIns="51435" anchor="ctr"/>
          <a:lstStyle/>
          <a:p>
            <a:pPr algn="ctr" defTabSz="102870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Досрочный период ЕГЭ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366952262"/>
              </p:ext>
            </p:extLst>
          </p:nvPr>
        </p:nvGraphicFramePr>
        <p:xfrm>
          <a:off x="0" y="2865033"/>
          <a:ext cx="4067944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Скругленный прямоугольник 7" descr="Упаковочная бумага"/>
          <p:cNvSpPr>
            <a:spLocks noChangeArrowheads="1"/>
          </p:cNvSpPr>
          <p:nvPr/>
        </p:nvSpPr>
        <p:spPr bwMode="auto">
          <a:xfrm>
            <a:off x="536610" y="2149156"/>
            <a:ext cx="2736304" cy="504056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19050" algn="ctr">
            <a:solidFill>
              <a:srgbClr val="22518A"/>
            </a:solidFill>
            <a:round/>
            <a:headEnd/>
            <a:tailEnd/>
          </a:ln>
        </p:spPr>
        <p:txBody>
          <a:bodyPr lIns="102870" tIns="51435" rIns="102870" bIns="51435" anchor="ctr"/>
          <a:lstStyle/>
          <a:p>
            <a:pPr algn="ctr" defTabSz="1028700"/>
            <a:r>
              <a:rPr lang="ru-RU" sz="1600" b="1" dirty="0" smtClean="0">
                <a:solidFill>
                  <a:srgbClr val="22518A"/>
                </a:solidFill>
                <a:latin typeface="Times New Roman" pitchFamily="18" charset="0"/>
                <a:cs typeface="Times New Roman" pitchFamily="18" charset="0"/>
              </a:rPr>
              <a:t>Количество участников</a:t>
            </a:r>
            <a:endParaRPr lang="en-US" sz="1600" b="1" dirty="0">
              <a:solidFill>
                <a:srgbClr val="22518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" descr="C:\Documents and Settings\eibelousova\Рабочий стол\n_536foto-1-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45854" y="5085184"/>
            <a:ext cx="1522641" cy="1278553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3" name="Скругленный прямоугольник 7" descr="Упаковочная бумага"/>
          <p:cNvSpPr>
            <a:spLocks noChangeArrowheads="1"/>
          </p:cNvSpPr>
          <p:nvPr/>
        </p:nvSpPr>
        <p:spPr bwMode="auto">
          <a:xfrm>
            <a:off x="4067944" y="2149156"/>
            <a:ext cx="4432242" cy="504056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19050" algn="ctr">
            <a:solidFill>
              <a:srgbClr val="22518A"/>
            </a:solidFill>
            <a:round/>
            <a:headEnd/>
            <a:tailEnd/>
          </a:ln>
        </p:spPr>
        <p:txBody>
          <a:bodyPr lIns="102870" tIns="51435" rIns="102870" bIns="51435" anchor="ctr"/>
          <a:lstStyle/>
          <a:p>
            <a:pPr algn="ctr" defTabSz="1028700"/>
            <a:r>
              <a:rPr lang="ru-RU" sz="1600" b="1" dirty="0" smtClean="0">
                <a:solidFill>
                  <a:srgbClr val="22518A"/>
                </a:solidFill>
                <a:latin typeface="Times New Roman" pitchFamily="18" charset="0"/>
                <a:cs typeface="Times New Roman" pitchFamily="18" charset="0"/>
              </a:rPr>
              <a:t>Участники досрочного периода ЕГЭ</a:t>
            </a: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" name="Объект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6669487"/>
              </p:ext>
            </p:extLst>
          </p:nvPr>
        </p:nvGraphicFramePr>
        <p:xfrm>
          <a:off x="3623189" y="2841035"/>
          <a:ext cx="5310902" cy="3684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89" name="Rectangle 15"/>
          <p:cNvSpPr>
            <a:spLocks noChangeArrowheads="1"/>
          </p:cNvSpPr>
          <p:nvPr/>
        </p:nvSpPr>
        <p:spPr bwMode="auto">
          <a:xfrm>
            <a:off x="0" y="1"/>
            <a:ext cx="9144000" cy="105273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1028700"/>
            <a:endParaRPr lang="ru-RU" sz="2000"/>
          </a:p>
        </p:txBody>
      </p:sp>
      <p:pic>
        <p:nvPicPr>
          <p:cNvPr id="19490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8165" y="108211"/>
            <a:ext cx="558518" cy="836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91" name="Text Box 6"/>
          <p:cNvSpPr txBox="1">
            <a:spLocks noChangeArrowheads="1"/>
          </p:cNvSpPr>
          <p:nvPr/>
        </p:nvSpPr>
        <p:spPr bwMode="auto">
          <a:xfrm>
            <a:off x="639437" y="175531"/>
            <a:ext cx="80279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Администрация городского округа  город Воронеж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управление образования и молодежной политики</a:t>
            </a:r>
          </a:p>
        </p:txBody>
      </p:sp>
      <p:sp>
        <p:nvSpPr>
          <p:cNvPr id="19492" name="Скругленный прямоугольник 7" descr="Упаковочная бумага"/>
          <p:cNvSpPr>
            <a:spLocks noChangeArrowheads="1"/>
          </p:cNvSpPr>
          <p:nvPr/>
        </p:nvSpPr>
        <p:spPr bwMode="auto">
          <a:xfrm>
            <a:off x="1619671" y="1196752"/>
            <a:ext cx="6192689" cy="503237"/>
          </a:xfrm>
          <a:prstGeom prst="roundRect">
            <a:avLst>
              <a:gd name="adj" fmla="val 16667"/>
            </a:avLst>
          </a:prstGeom>
          <a:noFill/>
          <a:ln w="28575" algn="ctr">
            <a:noFill/>
            <a:round/>
            <a:headEnd/>
            <a:tailEnd/>
          </a:ln>
        </p:spPr>
        <p:txBody>
          <a:bodyPr lIns="102870" tIns="51435" rIns="102870" bIns="51435" anchor="ctr"/>
          <a:lstStyle/>
          <a:p>
            <a:pPr algn="ctr" defTabSz="102870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Выбор предметов участниками ЕГЭ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341225285"/>
              </p:ext>
            </p:extLst>
          </p:nvPr>
        </p:nvGraphicFramePr>
        <p:xfrm>
          <a:off x="224938" y="1699989"/>
          <a:ext cx="8856984" cy="3567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5" name="Picture 4" descr="C:\Documents and Settings\eibelousova\Рабочий стол\040216_210526_14917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5" y="4979205"/>
            <a:ext cx="2401790" cy="162880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6" name="Picture 5" descr="C:\Documents and Settings\eibelousova\Рабочий стол\origin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5" y="4907491"/>
            <a:ext cx="2762257" cy="170051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7" name="Picture 6" descr="C:\Documents and Settings\eibelousova\Рабочий стол\snizhen-minimalniy-ball-po-ege-po-russkomu-yazyku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3" y="4901953"/>
            <a:ext cx="2555776" cy="170605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8" name="Picture 7" descr="C:\Documents and Settings\eibelousova\Рабочий стол\jpg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9751" y="4975007"/>
            <a:ext cx="2448272" cy="1632998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3" name="Прямоугольник 7"/>
          <p:cNvSpPr>
            <a:spLocks noChangeArrowheads="1"/>
          </p:cNvSpPr>
          <p:nvPr/>
        </p:nvSpPr>
        <p:spPr bwMode="auto">
          <a:xfrm>
            <a:off x="2531" y="6654389"/>
            <a:ext cx="9144000" cy="21431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1028700"/>
            <a:endParaRPr lang="ru-RU" sz="2000"/>
          </a:p>
        </p:txBody>
      </p:sp>
      <p:sp>
        <p:nvSpPr>
          <p:cNvPr id="22" name="Овал 21"/>
          <p:cNvSpPr/>
          <p:nvPr/>
        </p:nvSpPr>
        <p:spPr>
          <a:xfrm>
            <a:off x="8786842" y="6643710"/>
            <a:ext cx="357158" cy="21429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4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50"/>
          <p:cNvSpPr>
            <a:spLocks noChangeArrowheads="1"/>
          </p:cNvSpPr>
          <p:nvPr/>
        </p:nvSpPr>
        <p:spPr bwMode="auto">
          <a:xfrm rot="5400000">
            <a:off x="1764935" y="1827536"/>
            <a:ext cx="574639" cy="430979"/>
          </a:xfrm>
          <a:prstGeom prst="rightArrow">
            <a:avLst>
              <a:gd name="adj1" fmla="val 50000"/>
              <a:gd name="adj2" fmla="val 45044"/>
            </a:avLst>
          </a:prstGeom>
          <a:solidFill>
            <a:srgbClr val="5F93AD"/>
          </a:solidFill>
          <a:ln w="9525" algn="ctr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AutoShape 50"/>
          <p:cNvSpPr>
            <a:spLocks noChangeArrowheads="1"/>
          </p:cNvSpPr>
          <p:nvPr/>
        </p:nvSpPr>
        <p:spPr bwMode="auto">
          <a:xfrm rot="5400000">
            <a:off x="3993679" y="1827536"/>
            <a:ext cx="574639" cy="430979"/>
          </a:xfrm>
          <a:prstGeom prst="rightArrow">
            <a:avLst>
              <a:gd name="adj1" fmla="val 50000"/>
              <a:gd name="adj2" fmla="val 45044"/>
            </a:avLst>
          </a:prstGeom>
          <a:solidFill>
            <a:srgbClr val="5F93AD"/>
          </a:solidFill>
          <a:ln w="9525" algn="ctr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AutoShape 50"/>
          <p:cNvSpPr>
            <a:spLocks noChangeArrowheads="1"/>
          </p:cNvSpPr>
          <p:nvPr/>
        </p:nvSpPr>
        <p:spPr bwMode="auto">
          <a:xfrm rot="5400000">
            <a:off x="6234850" y="1827536"/>
            <a:ext cx="574639" cy="430979"/>
          </a:xfrm>
          <a:prstGeom prst="rightArrow">
            <a:avLst>
              <a:gd name="adj1" fmla="val 50000"/>
              <a:gd name="adj2" fmla="val 45044"/>
            </a:avLst>
          </a:prstGeom>
          <a:solidFill>
            <a:srgbClr val="5F93AD"/>
          </a:solidFill>
          <a:ln w="9525" algn="ctr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Прямоугольник 7"/>
          <p:cNvSpPr>
            <a:spLocks noChangeArrowheads="1"/>
          </p:cNvSpPr>
          <p:nvPr/>
        </p:nvSpPr>
        <p:spPr bwMode="auto">
          <a:xfrm>
            <a:off x="0" y="6643688"/>
            <a:ext cx="9144000" cy="21431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1028700"/>
            <a:endParaRPr lang="ru-RU" sz="2000"/>
          </a:p>
        </p:txBody>
      </p:sp>
      <p:sp>
        <p:nvSpPr>
          <p:cNvPr id="13" name="Овал 12"/>
          <p:cNvSpPr/>
          <p:nvPr/>
        </p:nvSpPr>
        <p:spPr>
          <a:xfrm>
            <a:off x="8786842" y="6643710"/>
            <a:ext cx="357158" cy="21429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5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0" y="1"/>
            <a:ext cx="9144000" cy="90872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1028700"/>
            <a:endParaRPr lang="ru-RU" sz="2000"/>
          </a:p>
        </p:txBody>
      </p:sp>
      <p:sp>
        <p:nvSpPr>
          <p:cNvPr id="16401" name="Rectangle 23"/>
          <p:cNvSpPr>
            <a:spLocks noChangeArrowheads="1"/>
          </p:cNvSpPr>
          <p:nvPr/>
        </p:nvSpPr>
        <p:spPr bwMode="auto">
          <a:xfrm>
            <a:off x="1836765" y="116632"/>
            <a:ext cx="608294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Администрация городского округа  город Воронеж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управление образования и молодежной политики</a:t>
            </a:r>
          </a:p>
        </p:txBody>
      </p:sp>
      <p:pic>
        <p:nvPicPr>
          <p:cNvPr id="16403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94963" y="88421"/>
            <a:ext cx="510429" cy="764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9" name="Скругленный прямоугольник 7" descr="Упаковочная бумага"/>
          <p:cNvSpPr>
            <a:spLocks noChangeArrowheads="1"/>
          </p:cNvSpPr>
          <p:nvPr/>
        </p:nvSpPr>
        <p:spPr bwMode="auto">
          <a:xfrm>
            <a:off x="536048" y="1052736"/>
            <a:ext cx="8133401" cy="694410"/>
          </a:xfrm>
          <a:prstGeom prst="roundRect">
            <a:avLst>
              <a:gd name="adj" fmla="val 16667"/>
            </a:avLst>
          </a:prstGeom>
          <a:blipFill dpi="0" rotWithShape="1">
            <a:blip r:embed="rId3" cstate="print"/>
            <a:srcRect/>
            <a:tile tx="0" ty="0" sx="100000" sy="100000" flip="none" algn="tl"/>
          </a:blipFill>
          <a:ln w="28575" algn="ctr">
            <a:solidFill>
              <a:srgbClr val="22518A"/>
            </a:solidFill>
            <a:round/>
            <a:headEnd/>
            <a:tailEnd/>
          </a:ln>
        </p:spPr>
        <p:txBody>
          <a:bodyPr lIns="102870" tIns="51435" rIns="102870" bIns="51435" anchor="ctr"/>
          <a:lstStyle/>
          <a:p>
            <a:pPr algn="ctr" defTabSz="1028700"/>
            <a:r>
              <a:rPr lang="ru-RU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Изменения в проведении государственной итоговой  аттестации в 2019году</a:t>
            </a:r>
            <a:endParaRPr lang="ru-RU" sz="2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12" name="Скругленный прямоугольник 7" descr="Упаковочная бумага"/>
          <p:cNvSpPr>
            <a:spLocks noChangeArrowheads="1"/>
          </p:cNvSpPr>
          <p:nvPr/>
        </p:nvSpPr>
        <p:spPr bwMode="auto">
          <a:xfrm>
            <a:off x="536048" y="2564904"/>
            <a:ext cx="7920880" cy="657974"/>
          </a:xfrm>
          <a:prstGeom prst="roundRect">
            <a:avLst>
              <a:gd name="adj" fmla="val 16667"/>
            </a:avLst>
          </a:prstGeom>
          <a:blipFill dpi="0" rotWithShape="1">
            <a:blip r:embed="rId3" cstate="print"/>
            <a:srcRect/>
            <a:tile tx="0" ty="0" sx="100000" sy="100000" flip="none" algn="tl"/>
          </a:blipFill>
          <a:ln w="19050" algn="ctr">
            <a:solidFill>
              <a:srgbClr val="22518A"/>
            </a:solidFill>
            <a:round/>
            <a:headEnd/>
            <a:tailEnd/>
          </a:ln>
        </p:spPr>
        <p:txBody>
          <a:bodyPr lIns="102870" tIns="51435" rIns="102870" bIns="51435" anchor="ctr"/>
          <a:lstStyle/>
          <a:p>
            <a:pPr defTabSz="1028700"/>
            <a:r>
              <a:rPr lang="ru-RU" sz="2000" b="1" dirty="0" smtClean="0">
                <a:solidFill>
                  <a:srgbClr val="22518A"/>
                </a:solidFill>
                <a:latin typeface="Times New Roman" pitchFamily="18" charset="0"/>
                <a:cs typeface="Times New Roman" pitchFamily="18" charset="0"/>
              </a:rPr>
              <a:t>1) новые правила участия в ЕГЭ по математике (выбор одного уровня – базового или профильного)</a:t>
            </a:r>
            <a:endParaRPr lang="ru-RU" sz="2000" b="1" dirty="0">
              <a:solidFill>
                <a:srgbClr val="22518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7" descr="Упаковочная бумага"/>
          <p:cNvSpPr>
            <a:spLocks noChangeArrowheads="1"/>
          </p:cNvSpPr>
          <p:nvPr/>
        </p:nvSpPr>
        <p:spPr bwMode="auto">
          <a:xfrm>
            <a:off x="536048" y="3645024"/>
            <a:ext cx="7920880" cy="1368152"/>
          </a:xfrm>
          <a:prstGeom prst="roundRect">
            <a:avLst>
              <a:gd name="adj" fmla="val 16667"/>
            </a:avLst>
          </a:prstGeom>
          <a:blipFill dpi="0" rotWithShape="1">
            <a:blip r:embed="rId3" cstate="print"/>
            <a:srcRect/>
            <a:tile tx="0" ty="0" sx="100000" sy="100000" flip="none" algn="tl"/>
          </a:blipFill>
          <a:ln w="19050" algn="ctr">
            <a:solidFill>
              <a:srgbClr val="22518A"/>
            </a:solidFill>
            <a:round/>
            <a:headEnd/>
            <a:tailEnd/>
          </a:ln>
        </p:spPr>
        <p:txBody>
          <a:bodyPr lIns="102870" tIns="51435" rIns="102870" bIns="51435" anchor="ctr"/>
          <a:lstStyle/>
          <a:p>
            <a:pPr defTabSz="1028700"/>
            <a:r>
              <a:rPr lang="ru-RU" sz="2000" b="1" dirty="0" smtClean="0">
                <a:solidFill>
                  <a:srgbClr val="22518A"/>
                </a:solidFill>
                <a:latin typeface="Times New Roman" pitchFamily="18" charset="0"/>
                <a:cs typeface="Times New Roman" pitchFamily="18" charset="0"/>
              </a:rPr>
              <a:t>2)  </a:t>
            </a:r>
            <a:r>
              <a:rPr lang="ru-RU" sz="2000" b="1" dirty="0">
                <a:solidFill>
                  <a:srgbClr val="22518A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b="1" dirty="0" smtClean="0">
                <a:solidFill>
                  <a:srgbClr val="22518A"/>
                </a:solidFill>
                <a:latin typeface="Times New Roman" pitchFamily="18" charset="0"/>
                <a:cs typeface="Times New Roman" pitchFamily="18" charset="0"/>
              </a:rPr>
              <a:t>зменение правил выдачи аттестатов о среднем общем образовании с отличием (не менее 70 баллов на ЕГЭ по русскому языку и математике профильного уровня или 5 баллов на ЕГЭ по математике базового уровня)</a:t>
            </a:r>
            <a:endParaRPr lang="ru-RU" sz="2000" b="1" dirty="0">
              <a:solidFill>
                <a:srgbClr val="22518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7" descr="Упаковочная бумага"/>
          <p:cNvSpPr>
            <a:spLocks noChangeArrowheads="1"/>
          </p:cNvSpPr>
          <p:nvPr/>
        </p:nvSpPr>
        <p:spPr bwMode="auto">
          <a:xfrm>
            <a:off x="537122" y="5517232"/>
            <a:ext cx="7920880" cy="576064"/>
          </a:xfrm>
          <a:prstGeom prst="roundRect">
            <a:avLst>
              <a:gd name="adj" fmla="val 16667"/>
            </a:avLst>
          </a:prstGeom>
          <a:blipFill dpi="0" rotWithShape="1">
            <a:blip r:embed="rId3" cstate="print"/>
            <a:srcRect/>
            <a:tile tx="0" ty="0" sx="100000" sy="100000" flip="none" algn="tl"/>
          </a:blipFill>
          <a:ln w="19050" algn="ctr">
            <a:solidFill>
              <a:srgbClr val="22518A"/>
            </a:solidFill>
            <a:round/>
            <a:headEnd/>
            <a:tailEnd/>
          </a:ln>
        </p:spPr>
        <p:txBody>
          <a:bodyPr lIns="102870" tIns="51435" rIns="102870" bIns="51435" anchor="ctr"/>
          <a:lstStyle/>
          <a:p>
            <a:pPr defTabSz="1028700"/>
            <a:r>
              <a:rPr lang="ru-RU" sz="2000" b="1" dirty="0">
                <a:solidFill>
                  <a:srgbClr val="22518A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b="1" dirty="0" smtClean="0">
                <a:solidFill>
                  <a:srgbClr val="22518A"/>
                </a:solidFill>
                <a:latin typeface="Times New Roman" pitchFamily="18" charset="0"/>
                <a:cs typeface="Times New Roman" pitchFamily="18" charset="0"/>
              </a:rPr>
              <a:t>)  изменения в заданиях КИМ, требующих развернутого ответа</a:t>
            </a:r>
            <a:endParaRPr lang="ru-RU" sz="2000" b="1" dirty="0">
              <a:solidFill>
                <a:srgbClr val="22518A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93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7"/>
          <p:cNvSpPr>
            <a:spLocks noChangeArrowheads="1"/>
          </p:cNvSpPr>
          <p:nvPr/>
        </p:nvSpPr>
        <p:spPr bwMode="auto">
          <a:xfrm>
            <a:off x="0" y="6643688"/>
            <a:ext cx="9144000" cy="21431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1028700"/>
            <a:endParaRPr lang="ru-RU" sz="2000"/>
          </a:p>
        </p:txBody>
      </p:sp>
      <p:sp>
        <p:nvSpPr>
          <p:cNvPr id="13" name="Овал 12"/>
          <p:cNvSpPr/>
          <p:nvPr/>
        </p:nvSpPr>
        <p:spPr>
          <a:xfrm>
            <a:off x="8786842" y="6643710"/>
            <a:ext cx="357158" cy="21429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6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0" y="1"/>
            <a:ext cx="9144000" cy="90872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1028700"/>
            <a:endParaRPr lang="ru-RU" sz="2000"/>
          </a:p>
        </p:txBody>
      </p:sp>
      <p:sp>
        <p:nvSpPr>
          <p:cNvPr id="16401" name="Rectangle 23"/>
          <p:cNvSpPr>
            <a:spLocks noChangeArrowheads="1"/>
          </p:cNvSpPr>
          <p:nvPr/>
        </p:nvSpPr>
        <p:spPr bwMode="auto">
          <a:xfrm>
            <a:off x="1494522" y="116632"/>
            <a:ext cx="608294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Администрация городского округа  город Воронеж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управление образования и молодежной политики</a:t>
            </a:r>
          </a:p>
        </p:txBody>
      </p:sp>
      <p:pic>
        <p:nvPicPr>
          <p:cNvPr id="16403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3264" y="60211"/>
            <a:ext cx="510429" cy="764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9" name="Скругленный прямоугольник 7" descr="Упаковочная бумага"/>
          <p:cNvSpPr>
            <a:spLocks noChangeArrowheads="1"/>
          </p:cNvSpPr>
          <p:nvPr/>
        </p:nvSpPr>
        <p:spPr bwMode="auto">
          <a:xfrm>
            <a:off x="179512" y="1052736"/>
            <a:ext cx="8712968" cy="576064"/>
          </a:xfrm>
          <a:prstGeom prst="roundRect">
            <a:avLst>
              <a:gd name="adj" fmla="val 16667"/>
            </a:avLst>
          </a:prstGeom>
          <a:noFill/>
          <a:ln w="28575" algn="ctr">
            <a:noFill/>
            <a:round/>
            <a:headEnd/>
            <a:tailEnd/>
          </a:ln>
        </p:spPr>
        <p:txBody>
          <a:bodyPr lIns="102870" tIns="51435" rIns="102870" bIns="51435" anchor="ctr"/>
          <a:lstStyle/>
          <a:p>
            <a:pPr algn="ctr" defTabSz="102870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Технологическое обеспечение ЕГЭ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10" name="Скругленный прямоугольник 7" descr="Упаковочная бумага"/>
          <p:cNvSpPr>
            <a:spLocks noChangeArrowheads="1"/>
          </p:cNvSpPr>
          <p:nvPr/>
        </p:nvSpPr>
        <p:spPr bwMode="auto">
          <a:xfrm>
            <a:off x="3131840" y="2060026"/>
            <a:ext cx="2556284" cy="576064"/>
          </a:xfrm>
          <a:prstGeom prst="roundRect">
            <a:avLst>
              <a:gd name="adj" fmla="val 16667"/>
            </a:avLst>
          </a:prstGeom>
          <a:blipFill dpi="0" rotWithShape="1">
            <a:blip r:embed="rId3" cstate="print"/>
            <a:srcRect/>
            <a:tile tx="0" ty="0" sx="100000" sy="100000" flip="none" algn="tl"/>
          </a:blipFill>
          <a:ln w="19050" algn="ctr">
            <a:solidFill>
              <a:srgbClr val="22518A"/>
            </a:solidFill>
            <a:round/>
            <a:headEnd/>
            <a:tailEnd/>
          </a:ln>
        </p:spPr>
        <p:txBody>
          <a:bodyPr lIns="102870" tIns="51435" rIns="102870" bIns="51435" anchor="ctr"/>
          <a:lstStyle/>
          <a:p>
            <a:pPr algn="ctr" defTabSz="1028700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Всего ППЭ - 28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11" name="Скругленный прямоугольник 7" descr="Упаковочная бумага"/>
          <p:cNvSpPr>
            <a:spLocks noChangeArrowheads="1"/>
          </p:cNvSpPr>
          <p:nvPr/>
        </p:nvSpPr>
        <p:spPr bwMode="auto">
          <a:xfrm>
            <a:off x="4878238" y="4563063"/>
            <a:ext cx="3908604" cy="1080120"/>
          </a:xfrm>
          <a:prstGeom prst="roundRect">
            <a:avLst>
              <a:gd name="adj" fmla="val 16667"/>
            </a:avLst>
          </a:prstGeom>
          <a:blipFill dpi="0" rotWithShape="1">
            <a:blip r:embed="rId3" cstate="print"/>
            <a:srcRect/>
            <a:tile tx="0" ty="0" sx="100000" sy="100000" flip="none" algn="tl"/>
          </a:blip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 lIns="102870" tIns="51435" rIns="102870" bIns="51435" anchor="ctr"/>
          <a:lstStyle/>
          <a:p>
            <a:pPr algn="ctr" defTabSz="1028700"/>
            <a:r>
              <a:rPr lang="ru-RU" sz="2000" b="1" dirty="0">
                <a:solidFill>
                  <a:srgbClr val="22518A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b="1" dirty="0" smtClean="0">
                <a:solidFill>
                  <a:srgbClr val="22518A"/>
                </a:solidFill>
                <a:latin typeface="Times New Roman" pitchFamily="18" charset="0"/>
                <a:cs typeface="Times New Roman" pitchFamily="18" charset="0"/>
              </a:rPr>
              <a:t>ысокоскоростные принтеры, сканеры, </a:t>
            </a:r>
          </a:p>
          <a:p>
            <a:pPr algn="ctr" defTabSz="1028700"/>
            <a:r>
              <a:rPr lang="ru-RU" sz="2000" b="1" dirty="0" smtClean="0">
                <a:solidFill>
                  <a:srgbClr val="22518A"/>
                </a:solidFill>
                <a:latin typeface="Times New Roman" pitchFamily="18" charset="0"/>
                <a:cs typeface="Times New Roman" pitchFamily="18" charset="0"/>
              </a:rPr>
              <a:t>дополнительное оборудование</a:t>
            </a:r>
            <a:endParaRPr lang="ru-RU" sz="2000" b="1" dirty="0">
              <a:solidFill>
                <a:srgbClr val="22518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12" name="Скругленный прямоугольник 7" descr="Упаковочная бумага"/>
          <p:cNvSpPr>
            <a:spLocks noChangeArrowheads="1"/>
          </p:cNvSpPr>
          <p:nvPr/>
        </p:nvSpPr>
        <p:spPr bwMode="auto">
          <a:xfrm>
            <a:off x="4790398" y="3113880"/>
            <a:ext cx="3996444" cy="1018767"/>
          </a:xfrm>
          <a:prstGeom prst="roundRect">
            <a:avLst>
              <a:gd name="adj" fmla="val 16667"/>
            </a:avLst>
          </a:prstGeom>
          <a:blipFill dpi="0" rotWithShape="1">
            <a:blip r:embed="rId3" cstate="print"/>
            <a:srcRect/>
            <a:tile tx="0" ty="0" sx="100000" sy="100000" flip="none" algn="tl"/>
          </a:blipFill>
          <a:ln w="19050" algn="ctr">
            <a:solidFill>
              <a:srgbClr val="22518A"/>
            </a:solidFill>
            <a:round/>
            <a:headEnd/>
            <a:tailEnd/>
          </a:ln>
        </p:spPr>
        <p:txBody>
          <a:bodyPr lIns="102870" tIns="51435" rIns="102870" bIns="51435" anchor="ctr"/>
          <a:lstStyle/>
          <a:p>
            <a:pPr algn="ctr" defTabSz="1028700"/>
            <a:r>
              <a:rPr lang="ru-RU" sz="2000" b="1" dirty="0">
                <a:solidFill>
                  <a:srgbClr val="22518A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000" b="1" dirty="0" smtClean="0">
                <a:solidFill>
                  <a:srgbClr val="22518A"/>
                </a:solidFill>
                <a:latin typeface="Times New Roman" pitchFamily="18" charset="0"/>
                <a:cs typeface="Times New Roman" pitchFamily="18" charset="0"/>
              </a:rPr>
              <a:t>ехнология печати КИМ в аудитории и сканирования экзаменационных материалов</a:t>
            </a:r>
            <a:endParaRPr lang="ru-RU" sz="2000" b="1" dirty="0">
              <a:solidFill>
                <a:srgbClr val="22518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Скругленный прямоугольник 7" descr="Упаковочная бумага"/>
          <p:cNvSpPr>
            <a:spLocks noChangeArrowheads="1"/>
          </p:cNvSpPr>
          <p:nvPr/>
        </p:nvSpPr>
        <p:spPr bwMode="auto">
          <a:xfrm>
            <a:off x="360615" y="3097504"/>
            <a:ext cx="2657794" cy="735224"/>
          </a:xfrm>
          <a:prstGeom prst="roundRect">
            <a:avLst>
              <a:gd name="adj" fmla="val 16667"/>
            </a:avLst>
          </a:prstGeom>
          <a:blipFill dpi="0" rotWithShape="1">
            <a:blip r:embed="rId3" cstate="print"/>
            <a:srcRect/>
            <a:tile tx="0" ty="0" sx="100000" sy="100000" flip="none" algn="tl"/>
          </a:blipFill>
          <a:ln w="19050" algn="ctr">
            <a:solidFill>
              <a:srgbClr val="22518A"/>
            </a:solidFill>
            <a:round/>
            <a:headEnd/>
            <a:tailEnd/>
          </a:ln>
        </p:spPr>
        <p:txBody>
          <a:bodyPr lIns="102870" tIns="51435" rIns="102870" bIns="51435" anchor="ctr"/>
          <a:lstStyle/>
          <a:p>
            <a:pPr algn="ctr" defTabSz="1028700"/>
            <a:r>
              <a:rPr lang="ru-RU" sz="2000" b="1" dirty="0">
                <a:solidFill>
                  <a:srgbClr val="22518A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b="1" dirty="0" smtClean="0">
                <a:solidFill>
                  <a:srgbClr val="22518A"/>
                </a:solidFill>
                <a:latin typeface="Times New Roman" pitchFamily="18" charset="0"/>
                <a:cs typeface="Times New Roman" pitchFamily="18" charset="0"/>
              </a:rPr>
              <a:t>идеонаблюдение в режиме </a:t>
            </a:r>
            <a:r>
              <a:rPr lang="en-US" sz="2000" b="1" dirty="0" smtClean="0">
                <a:solidFill>
                  <a:srgbClr val="22518A"/>
                </a:solidFill>
                <a:latin typeface="Times New Roman" pitchFamily="18" charset="0"/>
                <a:cs typeface="Times New Roman" pitchFamily="18" charset="0"/>
              </a:rPr>
              <a:t>on-line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Скругленный прямоугольник 7" descr="Упаковочная бумага"/>
          <p:cNvSpPr>
            <a:spLocks noChangeArrowheads="1"/>
          </p:cNvSpPr>
          <p:nvPr/>
        </p:nvSpPr>
        <p:spPr bwMode="auto">
          <a:xfrm>
            <a:off x="323529" y="4247025"/>
            <a:ext cx="2657794" cy="892102"/>
          </a:xfrm>
          <a:prstGeom prst="roundRect">
            <a:avLst>
              <a:gd name="adj" fmla="val 16667"/>
            </a:avLst>
          </a:prstGeom>
          <a:blipFill dpi="0" rotWithShape="1">
            <a:blip r:embed="rId3" cstate="print"/>
            <a:srcRect/>
            <a:tile tx="0" ty="0" sx="100000" sy="100000" flip="none" algn="tl"/>
          </a:blipFill>
          <a:ln w="19050" algn="ctr">
            <a:solidFill>
              <a:srgbClr val="22518A"/>
            </a:solidFill>
            <a:round/>
            <a:headEnd/>
            <a:tailEnd/>
          </a:ln>
        </p:spPr>
        <p:txBody>
          <a:bodyPr lIns="102870" tIns="51435" rIns="102870" bIns="51435" anchor="ctr"/>
          <a:lstStyle/>
          <a:p>
            <a:pPr algn="ctr" defTabSz="1028700"/>
            <a:r>
              <a:rPr lang="ru-RU" sz="2000" b="1" dirty="0" smtClean="0">
                <a:solidFill>
                  <a:srgbClr val="22518A"/>
                </a:solidFill>
                <a:latin typeface="Times New Roman" pitchFamily="18" charset="0"/>
                <a:cs typeface="Times New Roman" pitchFamily="18" charset="0"/>
              </a:rPr>
              <a:t>блокираторы сигналов подвижной связи</a:t>
            </a:r>
            <a:endParaRPr lang="en-US" sz="2000" b="1" dirty="0">
              <a:solidFill>
                <a:srgbClr val="22518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50"/>
          <p:cNvSpPr>
            <a:spLocks noChangeArrowheads="1"/>
          </p:cNvSpPr>
          <p:nvPr/>
        </p:nvSpPr>
        <p:spPr bwMode="auto">
          <a:xfrm rot="5400000">
            <a:off x="1290176" y="3725414"/>
            <a:ext cx="385712" cy="590816"/>
          </a:xfrm>
          <a:prstGeom prst="rightArrow">
            <a:avLst>
              <a:gd name="adj1" fmla="val 50000"/>
              <a:gd name="adj2" fmla="val 45044"/>
            </a:avLst>
          </a:prstGeom>
          <a:solidFill>
            <a:srgbClr val="5F93AD"/>
          </a:solidFill>
          <a:ln w="9525" algn="ctr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AutoShape 50"/>
          <p:cNvSpPr>
            <a:spLocks noChangeArrowheads="1"/>
          </p:cNvSpPr>
          <p:nvPr/>
        </p:nvSpPr>
        <p:spPr bwMode="auto">
          <a:xfrm rot="5400000">
            <a:off x="6639684" y="4032326"/>
            <a:ext cx="385712" cy="586354"/>
          </a:xfrm>
          <a:prstGeom prst="rightArrow">
            <a:avLst>
              <a:gd name="adj1" fmla="val 50000"/>
              <a:gd name="adj2" fmla="val 45044"/>
            </a:avLst>
          </a:prstGeom>
          <a:solidFill>
            <a:srgbClr val="5F93AD"/>
          </a:solidFill>
          <a:ln w="9525" algn="ctr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Стрелка углом вверх 2"/>
          <p:cNvSpPr/>
          <p:nvPr/>
        </p:nvSpPr>
        <p:spPr>
          <a:xfrm rot="10800000">
            <a:off x="1411569" y="2188117"/>
            <a:ext cx="850392" cy="731520"/>
          </a:xfrm>
          <a:prstGeom prst="bentUpArrow">
            <a:avLst/>
          </a:prstGeom>
          <a:solidFill>
            <a:srgbClr val="5F93AD"/>
          </a:solidFill>
          <a:ln w="9525">
            <a:solidFill>
              <a:srgbClr val="0B1F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углом вверх 22"/>
          <p:cNvSpPr/>
          <p:nvPr/>
        </p:nvSpPr>
        <p:spPr>
          <a:xfrm rot="10800000" flipH="1">
            <a:off x="6732240" y="2102529"/>
            <a:ext cx="790473" cy="731520"/>
          </a:xfrm>
          <a:prstGeom prst="bentUpArrow">
            <a:avLst/>
          </a:prstGeom>
          <a:solidFill>
            <a:srgbClr val="5F93AD"/>
          </a:solidFill>
          <a:ln w="9525">
            <a:solidFill>
              <a:srgbClr val="0B1F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50"/>
          <p:cNvSpPr>
            <a:spLocks noChangeArrowheads="1"/>
          </p:cNvSpPr>
          <p:nvPr/>
        </p:nvSpPr>
        <p:spPr bwMode="auto">
          <a:xfrm rot="5400000">
            <a:off x="934881" y="1197822"/>
            <a:ext cx="359329" cy="285892"/>
          </a:xfrm>
          <a:prstGeom prst="rightArrow">
            <a:avLst>
              <a:gd name="adj1" fmla="val 50000"/>
              <a:gd name="adj2" fmla="val 45044"/>
            </a:avLst>
          </a:prstGeom>
          <a:solidFill>
            <a:srgbClr val="5F93AD"/>
          </a:solidFill>
          <a:ln w="9525" algn="ctr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AutoShape 50"/>
          <p:cNvSpPr>
            <a:spLocks noChangeArrowheads="1"/>
          </p:cNvSpPr>
          <p:nvPr/>
        </p:nvSpPr>
        <p:spPr bwMode="auto">
          <a:xfrm rot="5400000">
            <a:off x="7740047" y="1201893"/>
            <a:ext cx="359328" cy="311135"/>
          </a:xfrm>
          <a:prstGeom prst="rightArrow">
            <a:avLst>
              <a:gd name="adj1" fmla="val 50000"/>
              <a:gd name="adj2" fmla="val 45044"/>
            </a:avLst>
          </a:prstGeom>
          <a:solidFill>
            <a:srgbClr val="5F93AD"/>
          </a:solidFill>
          <a:ln w="9525" algn="ctr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Прямоугольник 7"/>
          <p:cNvSpPr>
            <a:spLocks noChangeArrowheads="1"/>
          </p:cNvSpPr>
          <p:nvPr/>
        </p:nvSpPr>
        <p:spPr bwMode="auto">
          <a:xfrm>
            <a:off x="0" y="6643688"/>
            <a:ext cx="9144000" cy="21431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1028700"/>
            <a:endParaRPr lang="ru-RU" sz="2000"/>
          </a:p>
        </p:txBody>
      </p:sp>
      <p:sp>
        <p:nvSpPr>
          <p:cNvPr id="13" name="Овал 12"/>
          <p:cNvSpPr/>
          <p:nvPr/>
        </p:nvSpPr>
        <p:spPr>
          <a:xfrm>
            <a:off x="8786842" y="6643710"/>
            <a:ext cx="357158" cy="21429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7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0" y="1"/>
            <a:ext cx="9144000" cy="90872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1028700"/>
            <a:endParaRPr lang="ru-RU" sz="2000"/>
          </a:p>
        </p:txBody>
      </p:sp>
      <p:sp>
        <p:nvSpPr>
          <p:cNvPr id="16401" name="Rectangle 23"/>
          <p:cNvSpPr>
            <a:spLocks noChangeArrowheads="1"/>
          </p:cNvSpPr>
          <p:nvPr/>
        </p:nvSpPr>
        <p:spPr bwMode="auto">
          <a:xfrm>
            <a:off x="1407450" y="78003"/>
            <a:ext cx="608294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Администрация городского округа  город Воронеж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управление образования и молодежной политики</a:t>
            </a:r>
          </a:p>
        </p:txBody>
      </p:sp>
      <p:pic>
        <p:nvPicPr>
          <p:cNvPr id="16403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7846" y="72207"/>
            <a:ext cx="510429" cy="764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9" name="Скругленный прямоугольник 7" descr="Упаковочная бумага"/>
          <p:cNvSpPr>
            <a:spLocks noChangeArrowheads="1"/>
          </p:cNvSpPr>
          <p:nvPr/>
        </p:nvSpPr>
        <p:spPr bwMode="auto">
          <a:xfrm>
            <a:off x="578742" y="910372"/>
            <a:ext cx="7920881" cy="430396"/>
          </a:xfrm>
          <a:prstGeom prst="roundRect">
            <a:avLst>
              <a:gd name="adj" fmla="val 16667"/>
            </a:avLst>
          </a:prstGeom>
          <a:noFill/>
          <a:ln w="28575" algn="ctr">
            <a:noFill/>
            <a:round/>
            <a:headEnd/>
            <a:tailEnd/>
          </a:ln>
        </p:spPr>
        <p:txBody>
          <a:bodyPr lIns="102870" tIns="51435" rIns="102870" bIns="51435" anchor="ctr"/>
          <a:lstStyle/>
          <a:p>
            <a:pPr algn="ctr" defTabSz="1028700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по подготовке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</a:t>
            </a:r>
          </a:p>
        </p:txBody>
      </p:sp>
      <p:sp>
        <p:nvSpPr>
          <p:cNvPr id="16412" name="Скругленный прямоугольник 7" descr="Упаковочная бумага"/>
          <p:cNvSpPr>
            <a:spLocks noChangeArrowheads="1"/>
          </p:cNvSpPr>
          <p:nvPr/>
        </p:nvSpPr>
        <p:spPr bwMode="auto">
          <a:xfrm>
            <a:off x="352675" y="1681999"/>
            <a:ext cx="8250794" cy="638170"/>
          </a:xfrm>
          <a:prstGeom prst="roundRect">
            <a:avLst>
              <a:gd name="adj" fmla="val 16667"/>
            </a:avLst>
          </a:prstGeom>
          <a:blipFill dpi="0" rotWithShape="1">
            <a:blip r:embed="rId3" cstate="print"/>
            <a:srcRect/>
            <a:tile tx="0" ty="0" sx="100000" sy="100000" flip="none" algn="tl"/>
          </a:blipFill>
          <a:ln w="19050" algn="ctr">
            <a:solidFill>
              <a:srgbClr val="22518A"/>
            </a:solidFill>
            <a:round/>
            <a:headEnd/>
            <a:tailEnd/>
          </a:ln>
        </p:spPr>
        <p:txBody>
          <a:bodyPr lIns="102870" tIns="51435" rIns="102870" bIns="51435" anchor="ctr"/>
          <a:lstStyle/>
          <a:p>
            <a:pPr algn="ctr" defTabSz="1028700"/>
            <a:r>
              <a:rPr lang="ru-RU" sz="200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1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роведены тренировочные мероприятия по апробации технологии печати полного комплекта экзаменационных материалов в ППЭ</a:t>
            </a:r>
            <a:endParaRPr lang="ru-RU" sz="2000" b="1" dirty="0">
              <a:solidFill>
                <a:srgbClr val="22518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7" descr="Упаковочная бумага"/>
          <p:cNvSpPr>
            <a:spLocks noChangeArrowheads="1"/>
          </p:cNvSpPr>
          <p:nvPr/>
        </p:nvSpPr>
        <p:spPr bwMode="auto">
          <a:xfrm>
            <a:off x="323528" y="2492896"/>
            <a:ext cx="8250793" cy="576064"/>
          </a:xfrm>
          <a:prstGeom prst="roundRect">
            <a:avLst>
              <a:gd name="adj" fmla="val 16667"/>
            </a:avLst>
          </a:prstGeom>
          <a:blipFill dpi="0" rotWithShape="1">
            <a:blip r:embed="rId3" cstate="print"/>
            <a:srcRect/>
            <a:tile tx="0" ty="0" sx="100000" sy="100000" flip="none" algn="tl"/>
          </a:blipFill>
          <a:ln w="19050" algn="ctr">
            <a:solidFill>
              <a:srgbClr val="22518A"/>
            </a:solidFill>
            <a:round/>
            <a:headEnd/>
            <a:tailEnd/>
          </a:ln>
        </p:spPr>
        <p:txBody>
          <a:bodyPr lIns="102870" tIns="51435" rIns="102870" bIns="51435" anchor="ctr"/>
          <a:lstStyle/>
          <a:p>
            <a:pPr algn="ctr" defTabSz="1028700"/>
            <a:r>
              <a:rPr lang="ru-RU" sz="20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обеспечена </a:t>
            </a:r>
            <a:r>
              <a:rPr lang="ru-RU" sz="20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«горячей линии» по вопросам ЕГЭ</a:t>
            </a:r>
            <a:endParaRPr lang="ru-RU" sz="2000" b="1" dirty="0">
              <a:solidFill>
                <a:srgbClr val="22518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7" descr="Упаковочная бумага"/>
          <p:cNvSpPr>
            <a:spLocks noChangeArrowheads="1"/>
          </p:cNvSpPr>
          <p:nvPr/>
        </p:nvSpPr>
        <p:spPr bwMode="auto">
          <a:xfrm>
            <a:off x="352676" y="3284984"/>
            <a:ext cx="8250792" cy="936103"/>
          </a:xfrm>
          <a:prstGeom prst="roundRect">
            <a:avLst>
              <a:gd name="adj" fmla="val 16667"/>
            </a:avLst>
          </a:prstGeom>
          <a:blipFill dpi="0" rotWithShape="1">
            <a:blip r:embed="rId3" cstate="print"/>
            <a:srcRect/>
            <a:tile tx="0" ty="0" sx="100000" sy="100000" flip="none" algn="tl"/>
          </a:blipFill>
          <a:ln w="19050" algn="ctr">
            <a:solidFill>
              <a:srgbClr val="22518A"/>
            </a:solidFill>
            <a:round/>
            <a:headEnd/>
            <a:tailEnd/>
          </a:ln>
        </p:spPr>
        <p:txBody>
          <a:bodyPr lIns="102870" tIns="51435" rIns="102870" bIns="51435" anchor="ctr"/>
          <a:lstStyle/>
          <a:p>
            <a:pPr marL="342900" indent="-342900" algn="ctr">
              <a:buFontTx/>
              <a:buChar char="-"/>
            </a:pPr>
            <a:r>
              <a:rPr lang="ru-RU" sz="2000" b="1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организовано </a:t>
            </a:r>
            <a:r>
              <a:rPr lang="ru-RU" sz="20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 с </a:t>
            </a:r>
            <a:r>
              <a:rPr lang="ru-RU" sz="2000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ДОНиМП</a:t>
            </a:r>
            <a:r>
              <a:rPr lang="ru-RU" sz="20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 участие родителей во </a:t>
            </a:r>
            <a:r>
              <a:rPr lang="ru-RU" sz="2000" b="1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всероссийской </a:t>
            </a:r>
            <a:r>
              <a:rPr lang="ru-RU" sz="20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акции «Единый день сдачи ЕГЭ с родителями</a:t>
            </a:r>
            <a:r>
              <a:rPr lang="ru-RU" sz="2000" b="1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algn="ctr"/>
            <a:r>
              <a:rPr lang="ru-RU" sz="2000" b="1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феврале 2019 года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7" descr="Упаковочная бумага"/>
          <p:cNvSpPr>
            <a:spLocks noChangeArrowheads="1"/>
          </p:cNvSpPr>
          <p:nvPr/>
        </p:nvSpPr>
        <p:spPr bwMode="auto">
          <a:xfrm>
            <a:off x="362270" y="4437112"/>
            <a:ext cx="8250792" cy="1008112"/>
          </a:xfrm>
          <a:prstGeom prst="roundRect">
            <a:avLst>
              <a:gd name="adj" fmla="val 16667"/>
            </a:avLst>
          </a:prstGeom>
          <a:blipFill dpi="0" rotWithShape="1">
            <a:blip r:embed="rId3" cstate="print"/>
            <a:srcRect/>
            <a:tile tx="0" ty="0" sx="100000" sy="100000" flip="none" algn="tl"/>
          </a:blipFill>
          <a:ln w="19050" algn="ctr">
            <a:solidFill>
              <a:srgbClr val="22518A"/>
            </a:solidFill>
            <a:round/>
            <a:headEnd/>
            <a:tailEnd/>
          </a:ln>
        </p:spPr>
        <p:txBody>
          <a:bodyPr lIns="102870" tIns="51435" rIns="102870" bIns="51435" anchor="ctr"/>
          <a:lstStyle/>
          <a:p>
            <a:pPr algn="ctr"/>
            <a:r>
              <a:rPr lang="ru-RU" sz="2000" b="1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обеспечено дистанционное обучение  лиц, привлекаемых к проведению ЕГЭ, на учебной платформе ФГБУ «Федеральный центр тестирования»</a:t>
            </a:r>
          </a:p>
        </p:txBody>
      </p:sp>
      <p:sp>
        <p:nvSpPr>
          <p:cNvPr id="23" name="Скругленный прямоугольник 7" descr="Упаковочная бумага"/>
          <p:cNvSpPr>
            <a:spLocks noChangeArrowheads="1"/>
          </p:cNvSpPr>
          <p:nvPr/>
        </p:nvSpPr>
        <p:spPr bwMode="auto">
          <a:xfrm>
            <a:off x="351505" y="5642132"/>
            <a:ext cx="8250792" cy="714282"/>
          </a:xfrm>
          <a:prstGeom prst="roundRect">
            <a:avLst>
              <a:gd name="adj" fmla="val 16667"/>
            </a:avLst>
          </a:prstGeom>
          <a:blipFill dpi="0" rotWithShape="1">
            <a:blip r:embed="rId3" cstate="print"/>
            <a:srcRect/>
            <a:tile tx="0" ty="0" sx="100000" sy="100000" flip="none" algn="tl"/>
          </a:blipFill>
          <a:ln w="19050" algn="ctr">
            <a:solidFill>
              <a:srgbClr val="22518A"/>
            </a:solidFill>
            <a:round/>
            <a:headEnd/>
            <a:tailEnd/>
          </a:ln>
        </p:spPr>
        <p:txBody>
          <a:bodyPr lIns="102870" tIns="51435" rIns="102870" bIns="51435" anchor="ctr"/>
          <a:lstStyle/>
          <a:p>
            <a:pPr algn="ctr"/>
            <a:r>
              <a:rPr lang="ru-RU" sz="20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1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роведено информирование обучающихся и их родителей (законных представителей) о порядке проведения ЕГЭ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01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7"/>
          <p:cNvSpPr>
            <a:spLocks noChangeArrowheads="1"/>
          </p:cNvSpPr>
          <p:nvPr/>
        </p:nvSpPr>
        <p:spPr bwMode="auto">
          <a:xfrm>
            <a:off x="0" y="6643688"/>
            <a:ext cx="9144000" cy="21431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1028700"/>
            <a:endParaRPr lang="ru-RU" sz="2000" dirty="0"/>
          </a:p>
        </p:txBody>
      </p:sp>
      <p:sp>
        <p:nvSpPr>
          <p:cNvPr id="13" name="Овал 12"/>
          <p:cNvSpPr/>
          <p:nvPr/>
        </p:nvSpPr>
        <p:spPr>
          <a:xfrm>
            <a:off x="8786842" y="6643710"/>
            <a:ext cx="357158" cy="21429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8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0" y="1"/>
            <a:ext cx="9144000" cy="90872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1028700"/>
            <a:endParaRPr lang="ru-RU" sz="2000"/>
          </a:p>
        </p:txBody>
      </p:sp>
      <p:sp>
        <p:nvSpPr>
          <p:cNvPr id="16401" name="Rectangle 23"/>
          <p:cNvSpPr>
            <a:spLocks noChangeArrowheads="1"/>
          </p:cNvSpPr>
          <p:nvPr/>
        </p:nvSpPr>
        <p:spPr bwMode="auto">
          <a:xfrm>
            <a:off x="1836765" y="116632"/>
            <a:ext cx="608294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Администрация городского округа  город Воронеж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управление образования и молодежной политики</a:t>
            </a:r>
          </a:p>
        </p:txBody>
      </p:sp>
      <p:pic>
        <p:nvPicPr>
          <p:cNvPr id="16403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6413" y="72207"/>
            <a:ext cx="510429" cy="764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9" name="Скругленный прямоугольник 7" descr="Упаковочная бумага"/>
          <p:cNvSpPr>
            <a:spLocks noChangeArrowheads="1"/>
          </p:cNvSpPr>
          <p:nvPr/>
        </p:nvSpPr>
        <p:spPr bwMode="auto">
          <a:xfrm>
            <a:off x="467544" y="1052736"/>
            <a:ext cx="8208912" cy="648072"/>
          </a:xfrm>
          <a:prstGeom prst="roundRect">
            <a:avLst>
              <a:gd name="adj" fmla="val 16667"/>
            </a:avLst>
          </a:prstGeom>
          <a:blipFill dpi="0" rotWithShape="1">
            <a:blip r:embed="rId3" cstate="print"/>
            <a:srcRect/>
            <a:tile tx="0" ty="0" sx="100000" sy="100000" flip="none" algn="tl"/>
          </a:blipFill>
          <a:ln w="28575" algn="ctr">
            <a:solidFill>
              <a:srgbClr val="22518A"/>
            </a:solidFill>
            <a:round/>
            <a:headEnd/>
            <a:tailEnd/>
          </a:ln>
        </p:spPr>
        <p:txBody>
          <a:bodyPr lIns="102870" tIns="51435" rIns="102870" bIns="51435" anchor="ctr"/>
          <a:lstStyle/>
          <a:p>
            <a:pPr algn="ctr" defTabSz="102870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Создание условий для проведения ЕГЭ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12" name="Скругленный прямоугольник 7" descr="Упаковочная бумага"/>
          <p:cNvSpPr>
            <a:spLocks noChangeArrowheads="1"/>
          </p:cNvSpPr>
          <p:nvPr/>
        </p:nvSpPr>
        <p:spPr bwMode="auto">
          <a:xfrm>
            <a:off x="4139952" y="2708920"/>
            <a:ext cx="4320480" cy="1584176"/>
          </a:xfrm>
          <a:prstGeom prst="roundRect">
            <a:avLst>
              <a:gd name="adj" fmla="val 16667"/>
            </a:avLst>
          </a:prstGeom>
          <a:blipFill dpi="0" rotWithShape="1">
            <a:blip r:embed="rId3" cstate="print"/>
            <a:srcRect/>
            <a:tile tx="0" ty="0" sx="100000" sy="100000" flip="none" algn="tl"/>
          </a:blipFill>
          <a:ln w="19050" algn="ctr">
            <a:solidFill>
              <a:srgbClr val="22518A"/>
            </a:solidFill>
            <a:round/>
            <a:headEnd/>
            <a:tailEnd/>
          </a:ln>
        </p:spPr>
        <p:txBody>
          <a:bodyPr lIns="102870" tIns="51435" rIns="102870" bIns="51435" anchor="ctr"/>
          <a:lstStyle/>
          <a:p>
            <a:pPr algn="ctr" defTabSz="1028700"/>
            <a:endParaRPr lang="ru-RU" sz="2400" b="1" dirty="0" smtClean="0">
              <a:solidFill>
                <a:srgbClr val="22518A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028700"/>
            <a:r>
              <a:rPr lang="ru-RU" sz="2400" b="1" dirty="0" smtClean="0">
                <a:solidFill>
                  <a:srgbClr val="22518A"/>
                </a:solidFill>
                <a:latin typeface="Times New Roman" pitchFamily="18" charset="0"/>
                <a:cs typeface="Times New Roman" pitchFamily="18" charset="0"/>
              </a:rPr>
              <a:t>Бесперебойное обеспечение:</a:t>
            </a:r>
          </a:p>
          <a:p>
            <a:pPr defTabSz="1028700">
              <a:buFontTx/>
              <a:buChar char="-"/>
            </a:pPr>
            <a:r>
              <a:rPr lang="ru-RU" sz="2400" b="1" dirty="0" smtClean="0">
                <a:solidFill>
                  <a:srgbClr val="0B1F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22518A"/>
                </a:solidFill>
                <a:latin typeface="Times New Roman" pitchFamily="18" charset="0"/>
                <a:cs typeface="Times New Roman" pitchFamily="18" charset="0"/>
              </a:rPr>
              <a:t>электроэнергией</a:t>
            </a:r>
          </a:p>
          <a:p>
            <a:pPr defTabSz="1028700">
              <a:buFontTx/>
              <a:buChar char="-"/>
            </a:pPr>
            <a:r>
              <a:rPr lang="ru-RU" sz="2400" dirty="0" smtClean="0">
                <a:solidFill>
                  <a:srgbClr val="22518A"/>
                </a:solidFill>
                <a:latin typeface="Times New Roman" pitchFamily="18" charset="0"/>
                <a:cs typeface="Times New Roman" pitchFamily="18" charset="0"/>
              </a:rPr>
              <a:t> водой</a:t>
            </a:r>
          </a:p>
          <a:p>
            <a:pPr defTabSz="1028700">
              <a:buFontTx/>
              <a:buChar char="-"/>
            </a:pPr>
            <a:r>
              <a:rPr lang="ru-RU" sz="2400" dirty="0" smtClean="0">
                <a:solidFill>
                  <a:srgbClr val="22518A"/>
                </a:solidFill>
                <a:latin typeface="Times New Roman" pitchFamily="18" charset="0"/>
                <a:cs typeface="Times New Roman" pitchFamily="18" charset="0"/>
              </a:rPr>
              <a:t> телефонной связью  </a:t>
            </a:r>
          </a:p>
          <a:p>
            <a:pPr defTabSz="1028700">
              <a:buFont typeface="Arial" pitchFamily="34" charset="0"/>
              <a:buChar char="•"/>
            </a:pP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17" name="AutoShape 50"/>
          <p:cNvSpPr>
            <a:spLocks noChangeArrowheads="1"/>
          </p:cNvSpPr>
          <p:nvPr/>
        </p:nvSpPr>
        <p:spPr bwMode="auto">
          <a:xfrm rot="5400000">
            <a:off x="2231740" y="3537012"/>
            <a:ext cx="432048" cy="360040"/>
          </a:xfrm>
          <a:prstGeom prst="rightArrow">
            <a:avLst>
              <a:gd name="adj1" fmla="val 50000"/>
              <a:gd name="adj2" fmla="val 45044"/>
            </a:avLst>
          </a:prstGeom>
          <a:solidFill>
            <a:srgbClr val="5F93AD"/>
          </a:solidFill>
          <a:ln w="9525" algn="ctr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" name="Скругленный прямоугольник 7" descr="Упаковочная бумага"/>
          <p:cNvSpPr>
            <a:spLocks noChangeArrowheads="1"/>
          </p:cNvSpPr>
          <p:nvPr/>
        </p:nvSpPr>
        <p:spPr bwMode="auto">
          <a:xfrm>
            <a:off x="1331640" y="2276872"/>
            <a:ext cx="2232248" cy="1152128"/>
          </a:xfrm>
          <a:prstGeom prst="roundRect">
            <a:avLst>
              <a:gd name="adj" fmla="val 16667"/>
            </a:avLst>
          </a:prstGeom>
          <a:blipFill dpi="0" rotWithShape="1">
            <a:blip r:embed="rId3" cstate="print"/>
            <a:srcRect/>
            <a:tile tx="0" ty="0" sx="100000" sy="100000" flip="none" algn="tl"/>
          </a:blipFill>
          <a:ln w="19050" algn="ctr">
            <a:solidFill>
              <a:srgbClr val="22518A"/>
            </a:solidFill>
            <a:round/>
            <a:headEnd/>
            <a:tailEnd/>
          </a:ln>
        </p:spPr>
        <p:txBody>
          <a:bodyPr lIns="102870" tIns="51435" rIns="102870" bIns="51435" anchor="ctr"/>
          <a:lstStyle/>
          <a:p>
            <a:pPr algn="ctr" defTabSz="1028700"/>
            <a:r>
              <a:rPr lang="ru-RU" b="1" dirty="0" smtClean="0">
                <a:solidFill>
                  <a:srgbClr val="22518A"/>
                </a:solidFill>
                <a:latin typeface="Times New Roman" pitchFamily="18" charset="0"/>
                <a:cs typeface="Times New Roman" pitchFamily="18" charset="0"/>
              </a:rPr>
              <a:t>Присутствие в ППЭ сотрудни</a:t>
            </a:r>
            <a:r>
              <a:rPr lang="ru-RU" sz="2000" b="1" dirty="0" smtClean="0">
                <a:solidFill>
                  <a:srgbClr val="22518A"/>
                </a:solidFill>
                <a:latin typeface="Times New Roman" pitchFamily="18" charset="0"/>
                <a:cs typeface="Times New Roman" pitchFamily="18" charset="0"/>
              </a:rPr>
              <a:t>ков ЧОП и ОВД</a:t>
            </a:r>
            <a:endParaRPr lang="en-US" sz="2000" b="1" dirty="0">
              <a:solidFill>
                <a:srgbClr val="22518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Двойная стрелка вверх/вниз 34"/>
          <p:cNvSpPr/>
          <p:nvPr/>
        </p:nvSpPr>
        <p:spPr>
          <a:xfrm>
            <a:off x="2267744" y="1772816"/>
            <a:ext cx="288032" cy="432048"/>
          </a:xfrm>
          <a:prstGeom prst="upDownArrow">
            <a:avLst/>
          </a:prstGeom>
          <a:solidFill>
            <a:srgbClr val="5F93AD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7" descr="Упаковочная бумага"/>
          <p:cNvSpPr>
            <a:spLocks noChangeArrowheads="1"/>
          </p:cNvSpPr>
          <p:nvPr/>
        </p:nvSpPr>
        <p:spPr bwMode="auto">
          <a:xfrm>
            <a:off x="1331640" y="4005064"/>
            <a:ext cx="2232248" cy="1152128"/>
          </a:xfrm>
          <a:prstGeom prst="roundRect">
            <a:avLst>
              <a:gd name="adj" fmla="val 16667"/>
            </a:avLst>
          </a:prstGeom>
          <a:blipFill dpi="0" rotWithShape="1">
            <a:blip r:embed="rId3" cstate="print"/>
            <a:srcRect/>
            <a:tile tx="0" ty="0" sx="100000" sy="100000" flip="none" algn="tl"/>
          </a:blipFill>
          <a:ln w="19050" algn="ctr">
            <a:solidFill>
              <a:srgbClr val="22518A"/>
            </a:solidFill>
            <a:round/>
            <a:headEnd/>
            <a:tailEnd/>
          </a:ln>
        </p:spPr>
        <p:txBody>
          <a:bodyPr lIns="102870" tIns="51435" rIns="102870" bIns="51435" anchor="ctr"/>
          <a:lstStyle/>
          <a:p>
            <a:pPr algn="ctr" defTabSz="1028700"/>
            <a:r>
              <a:rPr lang="ru-RU" b="1" dirty="0" smtClean="0">
                <a:solidFill>
                  <a:srgbClr val="22518A"/>
                </a:solidFill>
                <a:latin typeface="Times New Roman" pitchFamily="18" charset="0"/>
                <a:cs typeface="Times New Roman" pitchFamily="18" charset="0"/>
              </a:rPr>
              <a:t>Присутствие в ППЭ медицинских работников</a:t>
            </a:r>
            <a:endParaRPr lang="en-US" b="1" dirty="0">
              <a:solidFill>
                <a:srgbClr val="22518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Двойная стрелка вверх/вниз 36"/>
          <p:cNvSpPr/>
          <p:nvPr/>
        </p:nvSpPr>
        <p:spPr>
          <a:xfrm>
            <a:off x="6012160" y="1772816"/>
            <a:ext cx="360040" cy="864096"/>
          </a:xfrm>
          <a:prstGeom prst="upDownArrow">
            <a:avLst/>
          </a:prstGeom>
          <a:solidFill>
            <a:srgbClr val="5F93AD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Picture 3" descr="C:\Documents and Settings\eibelousova\Рабочий стол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4941168"/>
            <a:ext cx="2736304" cy="178133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33" name="Picture 7" descr="C:\Documents and Settings\eibelousova\Рабочий стол\jpg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157192"/>
            <a:ext cx="2549936" cy="1700808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38" name="Picture 5" descr="C:\Documents and Settings\eibelousova\Рабочий стол\origina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5157486"/>
            <a:ext cx="2762257" cy="1700514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1506</TotalTime>
  <Words>357</Words>
  <Application>Microsoft Office PowerPoint</Application>
  <PresentationFormat>Экран (4:3)</PresentationFormat>
  <Paragraphs>80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 организации горячего питания  обучающихся общеобразовательных  Учреждений Воронежской области</dc:title>
  <dc:creator>Белоусова Е.И.</dc:creator>
  <cp:lastModifiedBy>Мамонова Д.А.</cp:lastModifiedBy>
  <cp:revision>173</cp:revision>
  <dcterms:modified xsi:type="dcterms:W3CDTF">2019-05-20T12:26:27Z</dcterms:modified>
</cp:coreProperties>
</file>