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1" r:id="rId3"/>
    <p:sldId id="282" r:id="rId4"/>
    <p:sldId id="263" r:id="rId5"/>
    <p:sldId id="286" r:id="rId6"/>
    <p:sldId id="266" r:id="rId7"/>
    <p:sldId id="264" r:id="rId8"/>
    <p:sldId id="273" r:id="rId9"/>
    <p:sldId id="274" r:id="rId10"/>
    <p:sldId id="275" r:id="rId11"/>
    <p:sldId id="276" r:id="rId12"/>
    <p:sldId id="277" r:id="rId13"/>
    <p:sldId id="267" r:id="rId14"/>
    <p:sldId id="285" r:id="rId15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44" autoAdjust="0"/>
  </p:normalViewPr>
  <p:slideViewPr>
    <p:cSldViewPr>
      <p:cViewPr>
        <p:scale>
          <a:sx n="110" d="100"/>
          <a:sy n="110" d="100"/>
        </p:scale>
        <p:origin x="-474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CH001A\Home\JOHANBX2\Culture%20and%20Behaviors\Pulse%20check\Copy%20of%20EPD%20Pulse%20Check%20-%202018%20-%20all%20raw%20data%20with%20analyses%20and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/>
              <a:t>All Russia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'Analysis  Russia'!$S$4</c:f>
              <c:strCache>
                <c:ptCount val="1"/>
                <c:pt idx="0">
                  <c:v>Полностью согласен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'Analysis  Russia'!$T$3:$AE$3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  <c:extLst xmlns:c16r2="http://schemas.microsoft.com/office/drawing/2015/06/chart"/>
            </c:strRef>
          </c:cat>
          <c:val>
            <c:numRef>
              <c:f>'Analysis  Russia'!$T$4:$AE$4</c:f>
              <c:numCache>
                <c:formatCode>0</c:formatCode>
                <c:ptCount val="5"/>
                <c:pt idx="0">
                  <c:v>55.517241379310349</c:v>
                </c:pt>
                <c:pt idx="1">
                  <c:v>57.342657342657347</c:v>
                </c:pt>
                <c:pt idx="2">
                  <c:v>54.545454545454547</c:v>
                </c:pt>
                <c:pt idx="3">
                  <c:v>56.993006993006993</c:v>
                </c:pt>
                <c:pt idx="4">
                  <c:v>58.391608391608393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DF-4261-9E42-6387253B16F4}"/>
            </c:ext>
          </c:extLst>
        </c:ser>
        <c:ser>
          <c:idx val="1"/>
          <c:order val="1"/>
          <c:tx>
            <c:strRef>
              <c:f>'Analysis  Russia'!$S$5</c:f>
              <c:strCache>
                <c:ptCount val="1"/>
                <c:pt idx="0">
                  <c:v>Согласен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'Analysis  Russia'!$T$3:$AE$3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  <c:extLst xmlns:c16r2="http://schemas.microsoft.com/office/drawing/2015/06/chart"/>
            </c:strRef>
          </c:cat>
          <c:val>
            <c:numRef>
              <c:f>'Analysis  Russia'!$T$5:$AE$5</c:f>
              <c:numCache>
                <c:formatCode>0</c:formatCode>
                <c:ptCount val="5"/>
                <c:pt idx="0">
                  <c:v>43.103448275862071</c:v>
                </c:pt>
                <c:pt idx="1">
                  <c:v>40.209790209790214</c:v>
                </c:pt>
                <c:pt idx="2">
                  <c:v>38.111888111888113</c:v>
                </c:pt>
                <c:pt idx="3">
                  <c:v>40.209790209790214</c:v>
                </c:pt>
                <c:pt idx="4">
                  <c:v>36.363636363636367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DF-4261-9E42-6387253B16F4}"/>
            </c:ext>
          </c:extLst>
        </c:ser>
        <c:ser>
          <c:idx val="2"/>
          <c:order val="2"/>
          <c:tx>
            <c:strRef>
              <c:f>'Analysis  Russia'!$S$6</c:f>
              <c:strCache>
                <c:ptCount val="1"/>
                <c:pt idx="0">
                  <c:v>Отчасти согласен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'Analysis  Russia'!$T$3:$AE$3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  <c:extLst xmlns:c16r2="http://schemas.microsoft.com/office/drawing/2015/06/chart"/>
            </c:strRef>
          </c:cat>
          <c:val>
            <c:numRef>
              <c:f>'Analysis  Russia'!$T$6:$AE$6</c:f>
              <c:numCache>
                <c:formatCode>0</c:formatCode>
                <c:ptCount val="5"/>
                <c:pt idx="0">
                  <c:v>1.3793103448275863</c:v>
                </c:pt>
                <c:pt idx="1">
                  <c:v>2.0979020979020979</c:v>
                </c:pt>
                <c:pt idx="2">
                  <c:v>6.6433566433566433</c:v>
                </c:pt>
                <c:pt idx="3">
                  <c:v>2.4475524475524475</c:v>
                </c:pt>
                <c:pt idx="4">
                  <c:v>4.5454545454545459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DF-4261-9E42-6387253B16F4}"/>
            </c:ext>
          </c:extLst>
        </c:ser>
        <c:ser>
          <c:idx val="3"/>
          <c:order val="3"/>
          <c:tx>
            <c:strRef>
              <c:f>'Analysis  Russia'!$S$7</c:f>
              <c:strCache>
                <c:ptCount val="1"/>
                <c:pt idx="0">
                  <c:v>Не согласен</c:v>
                </c:pt>
              </c:strCache>
            </c:strRef>
          </c:tx>
          <c:spPr>
            <a:solidFill>
              <a:srgbClr val="FF8B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'Analysis  Russia'!$T$3:$AE$3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  <c:extLst xmlns:c16r2="http://schemas.microsoft.com/office/drawing/2015/06/chart"/>
            </c:strRef>
          </c:cat>
          <c:val>
            <c:numRef>
              <c:f>'Analysis  Russia'!$T$7:$AE$7</c:f>
              <c:numCache>
                <c:formatCode>0</c:formatCode>
                <c:ptCount val="5"/>
                <c:pt idx="0">
                  <c:v>0</c:v>
                </c:pt>
                <c:pt idx="1">
                  <c:v>0.34965034965034969</c:v>
                </c:pt>
                <c:pt idx="2">
                  <c:v>0.69930069930069938</c:v>
                </c:pt>
                <c:pt idx="3">
                  <c:v>0.34965034965034969</c:v>
                </c:pt>
                <c:pt idx="4">
                  <c:v>0.34965034965034969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DF-4261-9E42-6387253B16F4}"/>
            </c:ext>
          </c:extLst>
        </c:ser>
        <c:ser>
          <c:idx val="4"/>
          <c:order val="4"/>
          <c:tx>
            <c:strRef>
              <c:f>'Analysis  Russia'!$S$8</c:f>
              <c:strCache>
                <c:ptCount val="1"/>
                <c:pt idx="0">
                  <c:v>Полностью не согласен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'Analysis  Russia'!$T$3:$AE$3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  <c:extLst xmlns:c16r2="http://schemas.microsoft.com/office/drawing/2015/06/chart"/>
            </c:strRef>
          </c:cat>
          <c:val>
            <c:numRef>
              <c:f>'Analysis  Russia'!$T$8:$AE$8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0.34965034965034969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5DF-4261-9E42-6387253B16F4}"/>
            </c:ext>
          </c:extLst>
        </c:ser>
        <c:ser>
          <c:idx val="5"/>
          <c:order val="5"/>
          <c:tx>
            <c:strRef>
              <c:f>'Analysis  Russia'!$S$9</c:f>
              <c:strCache>
                <c:ptCount val="1"/>
                <c:pt idx="0">
                  <c:v># of answers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'Analysis  Russia'!$T$3:$AE$3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  <c:extLst xmlns:c16r2="http://schemas.microsoft.com/office/drawing/2015/06/chart"/>
            </c:strRef>
          </c:cat>
          <c:val>
            <c:numRef>
              <c:f>'Analysis  Russia'!$T$9:$AE$9</c:f>
              <c:numCache>
                <c:formatCode>General</c:formatCode>
                <c:ptCount val="5"/>
                <c:pt idx="0">
                  <c:v>290</c:v>
                </c:pt>
                <c:pt idx="1">
                  <c:v>286</c:v>
                </c:pt>
                <c:pt idx="2">
                  <c:v>286</c:v>
                </c:pt>
                <c:pt idx="3">
                  <c:v>286</c:v>
                </c:pt>
                <c:pt idx="4">
                  <c:v>286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5DF-4261-9E42-6387253B1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36270080"/>
        <c:axId val="84558400"/>
      </c:barChart>
      <c:catAx>
        <c:axId val="63627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84558400"/>
        <c:crosses val="autoZero"/>
        <c:auto val="1"/>
        <c:lblAlgn val="ctr"/>
        <c:lblOffset val="100"/>
        <c:noMultiLvlLbl val="0"/>
      </c:catAx>
      <c:valAx>
        <c:axId val="84558400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% of answers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63627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B81D9-64C6-4DC9-84E8-D5BF98D03292}" type="doc">
      <dgm:prSet loTypeId="urn:microsoft.com/office/officeart/2005/8/layout/vList4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D357CB-F113-4DA6-B68E-197038B690BF}">
      <dgm:prSet phldrT="[Текст]" custT="1"/>
      <dgm:spPr/>
      <dgm:t>
        <a:bodyPr/>
        <a:lstStyle/>
        <a:p>
          <a:r>
            <a:rPr lang="ru-RU" sz="3200" dirty="0" smtClean="0"/>
            <a:t>Взвешенные решения</a:t>
          </a:r>
          <a:endParaRPr lang="ru-RU" sz="3200" dirty="0"/>
        </a:p>
      </dgm:t>
    </dgm:pt>
    <dgm:pt modelId="{3750E8BD-7B6F-40DB-9C64-80FB951F55F1}" type="parTrans" cxnId="{0F15463A-3689-47F6-8769-DDBDBE57F78D}">
      <dgm:prSet/>
      <dgm:spPr/>
      <dgm:t>
        <a:bodyPr/>
        <a:lstStyle/>
        <a:p>
          <a:endParaRPr lang="ru-RU"/>
        </a:p>
      </dgm:t>
    </dgm:pt>
    <dgm:pt modelId="{31930078-F1A9-4A06-B6A6-A10282C277B1}" type="sibTrans" cxnId="{0F15463A-3689-47F6-8769-DDBDBE57F78D}">
      <dgm:prSet/>
      <dgm:spPr/>
      <dgm:t>
        <a:bodyPr/>
        <a:lstStyle/>
        <a:p>
          <a:endParaRPr lang="ru-RU"/>
        </a:p>
      </dgm:t>
    </dgm:pt>
    <dgm:pt modelId="{9CAEA564-33A4-4026-AEB9-F0F858A08D9F}">
      <dgm:prSet phldrT="[Текст]" custT="1"/>
      <dgm:spPr/>
      <dgm:t>
        <a:bodyPr/>
        <a:lstStyle/>
        <a:p>
          <a:r>
            <a:rPr lang="ru-RU" sz="3200" dirty="0" smtClean="0"/>
            <a:t>Ответственность</a:t>
          </a:r>
          <a:endParaRPr lang="ru-RU" sz="3200" dirty="0"/>
        </a:p>
      </dgm:t>
    </dgm:pt>
    <dgm:pt modelId="{53F7E268-334B-45AE-B8F9-CB281D034E8F}" type="parTrans" cxnId="{D9AAC4C2-5992-48E2-A85A-A4C2FEB527DD}">
      <dgm:prSet/>
      <dgm:spPr/>
      <dgm:t>
        <a:bodyPr/>
        <a:lstStyle/>
        <a:p>
          <a:endParaRPr lang="ru-RU"/>
        </a:p>
      </dgm:t>
    </dgm:pt>
    <dgm:pt modelId="{42737CFB-C24B-418E-BC86-E13F2E2D3CEB}" type="sibTrans" cxnId="{D9AAC4C2-5992-48E2-A85A-A4C2FEB527DD}">
      <dgm:prSet/>
      <dgm:spPr/>
      <dgm:t>
        <a:bodyPr/>
        <a:lstStyle/>
        <a:p>
          <a:endParaRPr lang="ru-RU"/>
        </a:p>
      </dgm:t>
    </dgm:pt>
    <dgm:pt modelId="{AD7FBBC6-6118-4355-B88F-6612C77F959A}">
      <dgm:prSet phldrT="[Текст]" custT="1"/>
      <dgm:spPr/>
      <dgm:t>
        <a:bodyPr/>
        <a:lstStyle/>
        <a:p>
          <a:r>
            <a:rPr lang="ru-RU" sz="3200" dirty="0" smtClean="0"/>
            <a:t>Сотрудничество </a:t>
          </a:r>
          <a:endParaRPr lang="ru-RU" sz="3200" dirty="0"/>
        </a:p>
      </dgm:t>
    </dgm:pt>
    <dgm:pt modelId="{4F3C56AF-E1EE-4EAA-9E7C-E585A041E633}" type="parTrans" cxnId="{E01A76E6-EE00-4258-804D-44A3A955848F}">
      <dgm:prSet/>
      <dgm:spPr/>
      <dgm:t>
        <a:bodyPr/>
        <a:lstStyle/>
        <a:p>
          <a:endParaRPr lang="ru-RU"/>
        </a:p>
      </dgm:t>
    </dgm:pt>
    <dgm:pt modelId="{F2CD94B6-0BB1-4AB0-B12C-663C84F2E757}" type="sibTrans" cxnId="{E01A76E6-EE00-4258-804D-44A3A955848F}">
      <dgm:prSet/>
      <dgm:spPr/>
      <dgm:t>
        <a:bodyPr/>
        <a:lstStyle/>
        <a:p>
          <a:endParaRPr lang="ru-RU"/>
        </a:p>
      </dgm:t>
    </dgm:pt>
    <dgm:pt modelId="{7FE53D96-E37E-469A-A27F-6EE924B52F7A}">
      <dgm:prSet phldrT="[Текст]" custT="1"/>
      <dgm:spPr/>
      <dgm:t>
        <a:bodyPr/>
        <a:lstStyle/>
        <a:p>
          <a:r>
            <a:rPr lang="ru-RU" sz="3200" dirty="0" smtClean="0"/>
            <a:t>Целесообразность и быстрота</a:t>
          </a:r>
          <a:endParaRPr lang="ru-RU" sz="3200" dirty="0"/>
        </a:p>
      </dgm:t>
    </dgm:pt>
    <dgm:pt modelId="{06C43ABE-C184-43DB-8118-A316E0644075}" type="parTrans" cxnId="{979D664E-B868-425F-97CC-F14780237D7E}">
      <dgm:prSet/>
      <dgm:spPr/>
      <dgm:t>
        <a:bodyPr/>
        <a:lstStyle/>
        <a:p>
          <a:endParaRPr lang="ru-RU"/>
        </a:p>
      </dgm:t>
    </dgm:pt>
    <dgm:pt modelId="{A1D491E4-31F4-41F0-953C-786C4CFE9570}" type="sibTrans" cxnId="{979D664E-B868-425F-97CC-F14780237D7E}">
      <dgm:prSet/>
      <dgm:spPr/>
      <dgm:t>
        <a:bodyPr/>
        <a:lstStyle/>
        <a:p>
          <a:endParaRPr lang="ru-RU"/>
        </a:p>
      </dgm:t>
    </dgm:pt>
    <dgm:pt modelId="{0FF40269-E47E-4A35-ADAC-EF89C8BBC357}" type="pres">
      <dgm:prSet presAssocID="{4B4B81D9-64C6-4DC9-84E8-D5BF98D032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01783C-5BF5-4F21-B844-52BDF06EDFA9}" type="pres">
      <dgm:prSet presAssocID="{F2D357CB-F113-4DA6-B68E-197038B690BF}" presName="comp" presStyleCnt="0"/>
      <dgm:spPr/>
      <dgm:t>
        <a:bodyPr/>
        <a:lstStyle/>
        <a:p>
          <a:endParaRPr lang="ru-RU"/>
        </a:p>
      </dgm:t>
    </dgm:pt>
    <dgm:pt modelId="{59298C7C-9E01-44CB-9E82-79F088FF2347}" type="pres">
      <dgm:prSet presAssocID="{F2D357CB-F113-4DA6-B68E-197038B690BF}" presName="box" presStyleLbl="node1" presStyleIdx="0" presStyleCnt="4"/>
      <dgm:spPr/>
      <dgm:t>
        <a:bodyPr/>
        <a:lstStyle/>
        <a:p>
          <a:endParaRPr lang="ru-RU"/>
        </a:p>
      </dgm:t>
    </dgm:pt>
    <dgm:pt modelId="{2A32A04F-F088-49B2-A205-A84EE0766F4B}" type="pres">
      <dgm:prSet presAssocID="{F2D357CB-F113-4DA6-B68E-197038B690BF}" presName="img" presStyleLbl="fgImgPlace1" presStyleIdx="0" presStyleCnt="4" custScaleX="7439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ru-RU"/>
        </a:p>
      </dgm:t>
    </dgm:pt>
    <dgm:pt modelId="{3F9E53D1-31BB-4CA4-84CD-454D0C4791C2}" type="pres">
      <dgm:prSet presAssocID="{F2D357CB-F113-4DA6-B68E-197038B690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F93B2-CAA2-41A6-BA3C-8FBE9F83257A}" type="pres">
      <dgm:prSet presAssocID="{31930078-F1A9-4A06-B6A6-A10282C277B1}" presName="spacer" presStyleCnt="0"/>
      <dgm:spPr/>
      <dgm:t>
        <a:bodyPr/>
        <a:lstStyle/>
        <a:p>
          <a:endParaRPr lang="ru-RU"/>
        </a:p>
      </dgm:t>
    </dgm:pt>
    <dgm:pt modelId="{4B1C6287-5EA5-41A4-8413-16EFF83EF1EB}" type="pres">
      <dgm:prSet presAssocID="{9CAEA564-33A4-4026-AEB9-F0F858A08D9F}" presName="comp" presStyleCnt="0"/>
      <dgm:spPr/>
      <dgm:t>
        <a:bodyPr/>
        <a:lstStyle/>
        <a:p>
          <a:endParaRPr lang="ru-RU"/>
        </a:p>
      </dgm:t>
    </dgm:pt>
    <dgm:pt modelId="{75B79B4E-3DEF-461D-8B31-3DCBD56135F3}" type="pres">
      <dgm:prSet presAssocID="{9CAEA564-33A4-4026-AEB9-F0F858A08D9F}" presName="box" presStyleLbl="node1" presStyleIdx="1" presStyleCnt="4"/>
      <dgm:spPr/>
      <dgm:t>
        <a:bodyPr/>
        <a:lstStyle/>
        <a:p>
          <a:endParaRPr lang="ru-RU"/>
        </a:p>
      </dgm:t>
    </dgm:pt>
    <dgm:pt modelId="{2DFF21B2-6E49-47A2-B2CF-A7ECC66CA8C9}" type="pres">
      <dgm:prSet presAssocID="{9CAEA564-33A4-4026-AEB9-F0F858A08D9F}" presName="img" presStyleLbl="fgImgPlace1" presStyleIdx="1" presStyleCnt="4" custScaleX="7439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ru-RU"/>
        </a:p>
      </dgm:t>
    </dgm:pt>
    <dgm:pt modelId="{9582AA09-0CC0-4C0E-8E14-3A3B7705821B}" type="pres">
      <dgm:prSet presAssocID="{9CAEA564-33A4-4026-AEB9-F0F858A08D9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74D63-EB6D-44FB-AB5A-5111A75BCECE}" type="pres">
      <dgm:prSet presAssocID="{42737CFB-C24B-418E-BC86-E13F2E2D3CEB}" presName="spacer" presStyleCnt="0"/>
      <dgm:spPr/>
      <dgm:t>
        <a:bodyPr/>
        <a:lstStyle/>
        <a:p>
          <a:endParaRPr lang="ru-RU"/>
        </a:p>
      </dgm:t>
    </dgm:pt>
    <dgm:pt modelId="{1397F0CF-0FFA-46A9-9F3B-6896CCFA0FD6}" type="pres">
      <dgm:prSet presAssocID="{AD7FBBC6-6118-4355-B88F-6612C77F959A}" presName="comp" presStyleCnt="0"/>
      <dgm:spPr/>
      <dgm:t>
        <a:bodyPr/>
        <a:lstStyle/>
        <a:p>
          <a:endParaRPr lang="ru-RU"/>
        </a:p>
      </dgm:t>
    </dgm:pt>
    <dgm:pt modelId="{0F405AF9-10DC-4553-BCB8-C414A8915CCD}" type="pres">
      <dgm:prSet presAssocID="{AD7FBBC6-6118-4355-B88F-6612C77F959A}" presName="box" presStyleLbl="node1" presStyleIdx="2" presStyleCnt="4"/>
      <dgm:spPr/>
      <dgm:t>
        <a:bodyPr/>
        <a:lstStyle/>
        <a:p>
          <a:endParaRPr lang="ru-RU"/>
        </a:p>
      </dgm:t>
    </dgm:pt>
    <dgm:pt modelId="{F5A8BDBF-F8C5-4610-BE27-5E785D64E8B1}" type="pres">
      <dgm:prSet presAssocID="{AD7FBBC6-6118-4355-B88F-6612C77F959A}" presName="img" presStyleLbl="fgImgPlace1" presStyleIdx="2" presStyleCnt="4" custScaleX="7439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3297610C-C4A2-44E2-B449-66EC4912D86F}" type="pres">
      <dgm:prSet presAssocID="{AD7FBBC6-6118-4355-B88F-6612C77F959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E06C4-60AE-4FD4-AD50-3525E9A669AD}" type="pres">
      <dgm:prSet presAssocID="{F2CD94B6-0BB1-4AB0-B12C-663C84F2E757}" presName="spacer" presStyleCnt="0"/>
      <dgm:spPr/>
      <dgm:t>
        <a:bodyPr/>
        <a:lstStyle/>
        <a:p>
          <a:endParaRPr lang="ru-RU"/>
        </a:p>
      </dgm:t>
    </dgm:pt>
    <dgm:pt modelId="{4EDD2483-4DC2-49B5-AE24-9A2DAE1C466E}" type="pres">
      <dgm:prSet presAssocID="{7FE53D96-E37E-469A-A27F-6EE924B52F7A}" presName="comp" presStyleCnt="0"/>
      <dgm:spPr/>
      <dgm:t>
        <a:bodyPr/>
        <a:lstStyle/>
        <a:p>
          <a:endParaRPr lang="ru-RU"/>
        </a:p>
      </dgm:t>
    </dgm:pt>
    <dgm:pt modelId="{2E981B83-6DA0-48F9-A385-498299BABB07}" type="pres">
      <dgm:prSet presAssocID="{7FE53D96-E37E-469A-A27F-6EE924B52F7A}" presName="box" presStyleLbl="node1" presStyleIdx="3" presStyleCnt="4"/>
      <dgm:spPr/>
      <dgm:t>
        <a:bodyPr/>
        <a:lstStyle/>
        <a:p>
          <a:endParaRPr lang="ru-RU"/>
        </a:p>
      </dgm:t>
    </dgm:pt>
    <dgm:pt modelId="{5D671E51-4A2F-4864-8A52-1EE27136E772}" type="pres">
      <dgm:prSet presAssocID="{7FE53D96-E37E-469A-A27F-6EE924B52F7A}" presName="img" presStyleLbl="fgImgPlace1" presStyleIdx="3" presStyleCnt="4" custScaleX="7439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ru-RU"/>
        </a:p>
      </dgm:t>
    </dgm:pt>
    <dgm:pt modelId="{334CA5E3-CA15-49A6-ABB1-893D88D92A99}" type="pres">
      <dgm:prSet presAssocID="{7FE53D96-E37E-469A-A27F-6EE924B52F7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15463A-3689-47F6-8769-DDBDBE57F78D}" srcId="{4B4B81D9-64C6-4DC9-84E8-D5BF98D03292}" destId="{F2D357CB-F113-4DA6-B68E-197038B690BF}" srcOrd="0" destOrd="0" parTransId="{3750E8BD-7B6F-40DB-9C64-80FB951F55F1}" sibTransId="{31930078-F1A9-4A06-B6A6-A10282C277B1}"/>
    <dgm:cxn modelId="{70EEACDA-6B66-44F9-995D-B2790D6FAAD2}" type="presOf" srcId="{F2D357CB-F113-4DA6-B68E-197038B690BF}" destId="{3F9E53D1-31BB-4CA4-84CD-454D0C4791C2}" srcOrd="1" destOrd="0" presId="urn:microsoft.com/office/officeart/2005/8/layout/vList4"/>
    <dgm:cxn modelId="{0DFC7171-0065-4EE1-BAD3-D0946EA0BEFB}" type="presOf" srcId="{9CAEA564-33A4-4026-AEB9-F0F858A08D9F}" destId="{75B79B4E-3DEF-461D-8B31-3DCBD56135F3}" srcOrd="0" destOrd="0" presId="urn:microsoft.com/office/officeart/2005/8/layout/vList4"/>
    <dgm:cxn modelId="{979D664E-B868-425F-97CC-F14780237D7E}" srcId="{4B4B81D9-64C6-4DC9-84E8-D5BF98D03292}" destId="{7FE53D96-E37E-469A-A27F-6EE924B52F7A}" srcOrd="3" destOrd="0" parTransId="{06C43ABE-C184-43DB-8118-A316E0644075}" sibTransId="{A1D491E4-31F4-41F0-953C-786C4CFE9570}"/>
    <dgm:cxn modelId="{E01A76E6-EE00-4258-804D-44A3A955848F}" srcId="{4B4B81D9-64C6-4DC9-84E8-D5BF98D03292}" destId="{AD7FBBC6-6118-4355-B88F-6612C77F959A}" srcOrd="2" destOrd="0" parTransId="{4F3C56AF-E1EE-4EAA-9E7C-E585A041E633}" sibTransId="{F2CD94B6-0BB1-4AB0-B12C-663C84F2E757}"/>
    <dgm:cxn modelId="{DFA0F141-E58E-40DD-A5F3-4AB6FAADFA8D}" type="presOf" srcId="{AD7FBBC6-6118-4355-B88F-6612C77F959A}" destId="{0F405AF9-10DC-4553-BCB8-C414A8915CCD}" srcOrd="0" destOrd="0" presId="urn:microsoft.com/office/officeart/2005/8/layout/vList4"/>
    <dgm:cxn modelId="{C2C72D3B-9467-4F7F-8A6E-23515C87545D}" type="presOf" srcId="{7FE53D96-E37E-469A-A27F-6EE924B52F7A}" destId="{334CA5E3-CA15-49A6-ABB1-893D88D92A99}" srcOrd="1" destOrd="0" presId="urn:microsoft.com/office/officeart/2005/8/layout/vList4"/>
    <dgm:cxn modelId="{08322B6E-456B-4F23-918F-96CD14159158}" type="presOf" srcId="{7FE53D96-E37E-469A-A27F-6EE924B52F7A}" destId="{2E981B83-6DA0-48F9-A385-498299BABB07}" srcOrd="0" destOrd="0" presId="urn:microsoft.com/office/officeart/2005/8/layout/vList4"/>
    <dgm:cxn modelId="{407A7CDA-E607-4F37-A792-22BE90E7E69D}" type="presOf" srcId="{F2D357CB-F113-4DA6-B68E-197038B690BF}" destId="{59298C7C-9E01-44CB-9E82-79F088FF2347}" srcOrd="0" destOrd="0" presId="urn:microsoft.com/office/officeart/2005/8/layout/vList4"/>
    <dgm:cxn modelId="{D9AAC4C2-5992-48E2-A85A-A4C2FEB527DD}" srcId="{4B4B81D9-64C6-4DC9-84E8-D5BF98D03292}" destId="{9CAEA564-33A4-4026-AEB9-F0F858A08D9F}" srcOrd="1" destOrd="0" parTransId="{53F7E268-334B-45AE-B8F9-CB281D034E8F}" sibTransId="{42737CFB-C24B-418E-BC86-E13F2E2D3CEB}"/>
    <dgm:cxn modelId="{DEC9F2F8-1827-43B7-AB0C-C8E0CE6D666B}" type="presOf" srcId="{AD7FBBC6-6118-4355-B88F-6612C77F959A}" destId="{3297610C-C4A2-44E2-B449-66EC4912D86F}" srcOrd="1" destOrd="0" presId="urn:microsoft.com/office/officeart/2005/8/layout/vList4"/>
    <dgm:cxn modelId="{92C9D435-ACC7-4A41-A7DA-02CB24D5FD0B}" type="presOf" srcId="{9CAEA564-33A4-4026-AEB9-F0F858A08D9F}" destId="{9582AA09-0CC0-4C0E-8E14-3A3B7705821B}" srcOrd="1" destOrd="0" presId="urn:microsoft.com/office/officeart/2005/8/layout/vList4"/>
    <dgm:cxn modelId="{6C7CA45C-620E-4729-9D4D-64F5CDDE8B3B}" type="presOf" srcId="{4B4B81D9-64C6-4DC9-84E8-D5BF98D03292}" destId="{0FF40269-E47E-4A35-ADAC-EF89C8BBC357}" srcOrd="0" destOrd="0" presId="urn:microsoft.com/office/officeart/2005/8/layout/vList4"/>
    <dgm:cxn modelId="{59D2707E-0C71-4322-BE0D-BC6118DCEA3D}" type="presParOf" srcId="{0FF40269-E47E-4A35-ADAC-EF89C8BBC357}" destId="{EC01783C-5BF5-4F21-B844-52BDF06EDFA9}" srcOrd="0" destOrd="0" presId="urn:microsoft.com/office/officeart/2005/8/layout/vList4"/>
    <dgm:cxn modelId="{7CFBBB0B-616B-436C-AE4D-E86FED205662}" type="presParOf" srcId="{EC01783C-5BF5-4F21-B844-52BDF06EDFA9}" destId="{59298C7C-9E01-44CB-9E82-79F088FF2347}" srcOrd="0" destOrd="0" presId="urn:microsoft.com/office/officeart/2005/8/layout/vList4"/>
    <dgm:cxn modelId="{140F1162-9C83-4CA2-816B-04ADCEF1FD90}" type="presParOf" srcId="{EC01783C-5BF5-4F21-B844-52BDF06EDFA9}" destId="{2A32A04F-F088-49B2-A205-A84EE0766F4B}" srcOrd="1" destOrd="0" presId="urn:microsoft.com/office/officeart/2005/8/layout/vList4"/>
    <dgm:cxn modelId="{499ACD73-0212-40ED-928E-B04FB7C824EE}" type="presParOf" srcId="{EC01783C-5BF5-4F21-B844-52BDF06EDFA9}" destId="{3F9E53D1-31BB-4CA4-84CD-454D0C4791C2}" srcOrd="2" destOrd="0" presId="urn:microsoft.com/office/officeart/2005/8/layout/vList4"/>
    <dgm:cxn modelId="{224A9E9B-85B7-4532-B5AF-93238BB63D97}" type="presParOf" srcId="{0FF40269-E47E-4A35-ADAC-EF89C8BBC357}" destId="{F98F93B2-CAA2-41A6-BA3C-8FBE9F83257A}" srcOrd="1" destOrd="0" presId="urn:microsoft.com/office/officeart/2005/8/layout/vList4"/>
    <dgm:cxn modelId="{00A21F14-0C83-433F-9D0D-55AF18D911B3}" type="presParOf" srcId="{0FF40269-E47E-4A35-ADAC-EF89C8BBC357}" destId="{4B1C6287-5EA5-41A4-8413-16EFF83EF1EB}" srcOrd="2" destOrd="0" presId="urn:microsoft.com/office/officeart/2005/8/layout/vList4"/>
    <dgm:cxn modelId="{D1BD2412-6C68-46AD-8BF9-1CEA62443907}" type="presParOf" srcId="{4B1C6287-5EA5-41A4-8413-16EFF83EF1EB}" destId="{75B79B4E-3DEF-461D-8B31-3DCBD56135F3}" srcOrd="0" destOrd="0" presId="urn:microsoft.com/office/officeart/2005/8/layout/vList4"/>
    <dgm:cxn modelId="{E1956C14-3A36-4033-AAD5-BA5A2F335A70}" type="presParOf" srcId="{4B1C6287-5EA5-41A4-8413-16EFF83EF1EB}" destId="{2DFF21B2-6E49-47A2-B2CF-A7ECC66CA8C9}" srcOrd="1" destOrd="0" presId="urn:microsoft.com/office/officeart/2005/8/layout/vList4"/>
    <dgm:cxn modelId="{C6D27BE4-4811-41E6-AA2B-164E51278DD1}" type="presParOf" srcId="{4B1C6287-5EA5-41A4-8413-16EFF83EF1EB}" destId="{9582AA09-0CC0-4C0E-8E14-3A3B7705821B}" srcOrd="2" destOrd="0" presId="urn:microsoft.com/office/officeart/2005/8/layout/vList4"/>
    <dgm:cxn modelId="{413AA692-FDCE-47EA-8993-AD3736EBBE81}" type="presParOf" srcId="{0FF40269-E47E-4A35-ADAC-EF89C8BBC357}" destId="{8A574D63-EB6D-44FB-AB5A-5111A75BCECE}" srcOrd="3" destOrd="0" presId="urn:microsoft.com/office/officeart/2005/8/layout/vList4"/>
    <dgm:cxn modelId="{B0B25B67-02AB-4940-944E-BE4C6BEEF561}" type="presParOf" srcId="{0FF40269-E47E-4A35-ADAC-EF89C8BBC357}" destId="{1397F0CF-0FFA-46A9-9F3B-6896CCFA0FD6}" srcOrd="4" destOrd="0" presId="urn:microsoft.com/office/officeart/2005/8/layout/vList4"/>
    <dgm:cxn modelId="{BF7D39CF-352B-437E-9897-DE99B43EA85A}" type="presParOf" srcId="{1397F0CF-0FFA-46A9-9F3B-6896CCFA0FD6}" destId="{0F405AF9-10DC-4553-BCB8-C414A8915CCD}" srcOrd="0" destOrd="0" presId="urn:microsoft.com/office/officeart/2005/8/layout/vList4"/>
    <dgm:cxn modelId="{D41DE75B-2CDA-4E00-BAC5-DA388A9BF38C}" type="presParOf" srcId="{1397F0CF-0FFA-46A9-9F3B-6896CCFA0FD6}" destId="{F5A8BDBF-F8C5-4610-BE27-5E785D64E8B1}" srcOrd="1" destOrd="0" presId="urn:microsoft.com/office/officeart/2005/8/layout/vList4"/>
    <dgm:cxn modelId="{3E5F7AF4-E8F4-4755-8B95-0D807B558227}" type="presParOf" srcId="{1397F0CF-0FFA-46A9-9F3B-6896CCFA0FD6}" destId="{3297610C-C4A2-44E2-B449-66EC4912D86F}" srcOrd="2" destOrd="0" presId="urn:microsoft.com/office/officeart/2005/8/layout/vList4"/>
    <dgm:cxn modelId="{D61B49EC-99CE-479A-BAE5-0999B0006245}" type="presParOf" srcId="{0FF40269-E47E-4A35-ADAC-EF89C8BBC357}" destId="{794E06C4-60AE-4FD4-AD50-3525E9A669AD}" srcOrd="5" destOrd="0" presId="urn:microsoft.com/office/officeart/2005/8/layout/vList4"/>
    <dgm:cxn modelId="{B76E4E30-19E8-4C95-B822-69AC156B79BC}" type="presParOf" srcId="{0FF40269-E47E-4A35-ADAC-EF89C8BBC357}" destId="{4EDD2483-4DC2-49B5-AE24-9A2DAE1C466E}" srcOrd="6" destOrd="0" presId="urn:microsoft.com/office/officeart/2005/8/layout/vList4"/>
    <dgm:cxn modelId="{6B354D29-72DF-46FE-B870-72C3331601F4}" type="presParOf" srcId="{4EDD2483-4DC2-49B5-AE24-9A2DAE1C466E}" destId="{2E981B83-6DA0-48F9-A385-498299BABB07}" srcOrd="0" destOrd="0" presId="urn:microsoft.com/office/officeart/2005/8/layout/vList4"/>
    <dgm:cxn modelId="{BD460D98-8FEE-4620-AA89-F851E49BDFFC}" type="presParOf" srcId="{4EDD2483-4DC2-49B5-AE24-9A2DAE1C466E}" destId="{5D671E51-4A2F-4864-8A52-1EE27136E772}" srcOrd="1" destOrd="0" presId="urn:microsoft.com/office/officeart/2005/8/layout/vList4"/>
    <dgm:cxn modelId="{F639BB8D-4474-4CAD-8852-FCE82D7A982A}" type="presParOf" srcId="{4EDD2483-4DC2-49B5-AE24-9A2DAE1C466E}" destId="{334CA5E3-CA15-49A6-ABB1-893D88D92A9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674CA-1AB5-486B-BA03-DB45F0E22A98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BB82BBC4-C190-40D4-A083-E2B4E7271177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</a:rPr>
            <a:t>Выбор чемпионов</a:t>
          </a:r>
          <a:endParaRPr lang="ru-RU" sz="1400" b="1" dirty="0">
            <a:latin typeface="+mn-lt"/>
          </a:endParaRPr>
        </a:p>
      </dgm:t>
    </dgm:pt>
    <dgm:pt modelId="{B67E40D4-5610-440F-8968-F4E109DEF07C}" type="parTrans" cxnId="{AC31D666-7D28-404D-9CD8-858D8A38F2B3}">
      <dgm:prSet/>
      <dgm:spPr/>
      <dgm:t>
        <a:bodyPr/>
        <a:lstStyle/>
        <a:p>
          <a:endParaRPr lang="ru-RU"/>
        </a:p>
      </dgm:t>
    </dgm:pt>
    <dgm:pt modelId="{DA37C92F-77C5-40A6-8085-D4A54C325C75}" type="sibTrans" cxnId="{AC31D666-7D28-404D-9CD8-858D8A38F2B3}">
      <dgm:prSet/>
      <dgm:spPr/>
      <dgm:t>
        <a:bodyPr/>
        <a:lstStyle/>
        <a:p>
          <a:endParaRPr lang="ru-RU"/>
        </a:p>
      </dgm:t>
    </dgm:pt>
    <dgm:pt modelId="{00651BD6-8A00-4D06-B8FA-BF27232E78A4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</a:rPr>
            <a:t>Создание коммуникационных планов </a:t>
          </a:r>
          <a:endParaRPr lang="ru-RU" sz="1400" b="1" dirty="0">
            <a:latin typeface="+mn-lt"/>
          </a:endParaRPr>
        </a:p>
      </dgm:t>
    </dgm:pt>
    <dgm:pt modelId="{E4554FC5-364C-4994-8748-D8B33907E348}" type="parTrans" cxnId="{779A26CC-2712-4488-AF35-4B32F9D21FA6}">
      <dgm:prSet/>
      <dgm:spPr/>
      <dgm:t>
        <a:bodyPr/>
        <a:lstStyle/>
        <a:p>
          <a:endParaRPr lang="ru-RU"/>
        </a:p>
      </dgm:t>
    </dgm:pt>
    <dgm:pt modelId="{A92BFFF3-E510-41C9-BE68-64F3E4369332}" type="sibTrans" cxnId="{779A26CC-2712-4488-AF35-4B32F9D21FA6}">
      <dgm:prSet/>
      <dgm:spPr/>
      <dgm:t>
        <a:bodyPr/>
        <a:lstStyle/>
        <a:p>
          <a:endParaRPr lang="ru-RU"/>
        </a:p>
      </dgm:t>
    </dgm:pt>
    <dgm:pt modelId="{35F95B3A-FFB7-44D1-B382-A7DD005E1CAC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</a:rPr>
            <a:t>Реализация</a:t>
          </a:r>
          <a:endParaRPr lang="ru-RU" sz="1400" b="1" dirty="0">
            <a:latin typeface="+mn-lt"/>
          </a:endParaRPr>
        </a:p>
      </dgm:t>
    </dgm:pt>
    <dgm:pt modelId="{3F07919E-0F3A-4FE8-B0A4-FAEEF18DC39F}" type="parTrans" cxnId="{44923C9F-08E1-49F8-8EC2-303FF92436E4}">
      <dgm:prSet/>
      <dgm:spPr/>
      <dgm:t>
        <a:bodyPr/>
        <a:lstStyle/>
        <a:p>
          <a:endParaRPr lang="ru-RU"/>
        </a:p>
      </dgm:t>
    </dgm:pt>
    <dgm:pt modelId="{8AC409D7-4E6E-43E7-828B-AB26C648C685}" type="sibTrans" cxnId="{44923C9F-08E1-49F8-8EC2-303FF92436E4}">
      <dgm:prSet/>
      <dgm:spPr/>
      <dgm:t>
        <a:bodyPr/>
        <a:lstStyle/>
        <a:p>
          <a:endParaRPr lang="ru-RU"/>
        </a:p>
      </dgm:t>
    </dgm:pt>
    <dgm:pt modelId="{ADFD524C-233C-45D6-B964-32A26006FE79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</a:rPr>
            <a:t>Измерение результативности </a:t>
          </a:r>
          <a:endParaRPr lang="ru-RU" sz="1400" b="1" dirty="0">
            <a:latin typeface="+mn-lt"/>
          </a:endParaRPr>
        </a:p>
      </dgm:t>
    </dgm:pt>
    <dgm:pt modelId="{4EF14285-1335-4919-90DA-9650C13C0DC5}" type="parTrans" cxnId="{7AEBEAEF-ADFD-4F81-B5A4-178C6A2BF538}">
      <dgm:prSet/>
      <dgm:spPr/>
      <dgm:t>
        <a:bodyPr/>
        <a:lstStyle/>
        <a:p>
          <a:endParaRPr lang="ru-RU"/>
        </a:p>
      </dgm:t>
    </dgm:pt>
    <dgm:pt modelId="{42D91377-9F03-45F0-908E-7302342F3133}" type="sibTrans" cxnId="{7AEBEAEF-ADFD-4F81-B5A4-178C6A2BF538}">
      <dgm:prSet/>
      <dgm:spPr/>
      <dgm:t>
        <a:bodyPr/>
        <a:lstStyle/>
        <a:p>
          <a:endParaRPr lang="ru-RU"/>
        </a:p>
      </dgm:t>
    </dgm:pt>
    <dgm:pt modelId="{B72CB2F6-5167-4433-974D-AA140DC52B1F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</a:rPr>
            <a:t>Обмен наилучшими практиками между регионами</a:t>
          </a:r>
          <a:endParaRPr lang="ru-RU" sz="1400" b="1" dirty="0">
            <a:latin typeface="+mn-lt"/>
          </a:endParaRPr>
        </a:p>
      </dgm:t>
    </dgm:pt>
    <dgm:pt modelId="{38602644-275A-41F6-BDDF-F6A952B87D6A}" type="parTrans" cxnId="{E4782DB3-D033-4F62-B1E3-75839AACABC8}">
      <dgm:prSet/>
      <dgm:spPr/>
      <dgm:t>
        <a:bodyPr/>
        <a:lstStyle/>
        <a:p>
          <a:endParaRPr lang="ru-RU"/>
        </a:p>
      </dgm:t>
    </dgm:pt>
    <dgm:pt modelId="{F00D826B-B5FC-4831-A450-FF3C200EE2B1}" type="sibTrans" cxnId="{E4782DB3-D033-4F62-B1E3-75839AACABC8}">
      <dgm:prSet/>
      <dgm:spPr/>
      <dgm:t>
        <a:bodyPr/>
        <a:lstStyle/>
        <a:p>
          <a:endParaRPr lang="ru-RU"/>
        </a:p>
      </dgm:t>
    </dgm:pt>
    <dgm:pt modelId="{39289D9E-D2EB-4717-A76F-E680B5DF0EF8}">
      <dgm:prSet phldrT="[Текст]" custT="1"/>
      <dgm:spPr/>
      <dgm:t>
        <a:bodyPr/>
        <a:lstStyle/>
        <a:p>
          <a:r>
            <a:rPr lang="ru-RU" sz="900" baseline="0" dirty="0" smtClean="0"/>
            <a:t> Волонтеры с активной позицией, разделяющие ценности компании, готовые помимо своих основных обязанностей участвовать в продвижении ключевых принципов поведения</a:t>
          </a:r>
          <a:endParaRPr lang="ru-RU" sz="900" dirty="0">
            <a:latin typeface="+mn-lt"/>
          </a:endParaRPr>
        </a:p>
      </dgm:t>
    </dgm:pt>
    <dgm:pt modelId="{A55027F6-44BB-4D0F-9373-114095883C5A}" type="parTrans" cxnId="{D703FB1B-BA44-4916-9648-297F7B12F962}">
      <dgm:prSet/>
      <dgm:spPr/>
      <dgm:t>
        <a:bodyPr/>
        <a:lstStyle/>
        <a:p>
          <a:endParaRPr lang="ru-RU"/>
        </a:p>
      </dgm:t>
    </dgm:pt>
    <dgm:pt modelId="{D9EE46DE-970F-4730-8288-FA9E215A38DD}" type="sibTrans" cxnId="{D703FB1B-BA44-4916-9648-297F7B12F962}">
      <dgm:prSet/>
      <dgm:spPr/>
      <dgm:t>
        <a:bodyPr/>
        <a:lstStyle/>
        <a:p>
          <a:endParaRPr lang="ru-RU"/>
        </a:p>
      </dgm:t>
    </dgm:pt>
    <dgm:pt modelId="{638F172B-73DE-4D15-90FC-67E46A67C194}">
      <dgm:prSet phldrT="[Текст]" custT="1"/>
      <dgm:spPr/>
      <dgm:t>
        <a:bodyPr/>
        <a:lstStyle/>
        <a:p>
          <a:r>
            <a:rPr lang="ru-RU" sz="1000" baseline="0" dirty="0" smtClean="0"/>
            <a:t> Активности, которые будут способствовать продвижению ключевых принципов поведения</a:t>
          </a:r>
          <a:endParaRPr lang="ru-RU" sz="1000" dirty="0">
            <a:latin typeface="+mn-lt"/>
          </a:endParaRPr>
        </a:p>
      </dgm:t>
    </dgm:pt>
    <dgm:pt modelId="{907BC73B-E2AF-4A0E-A671-7D58ECCB3B9A}" type="parTrans" cxnId="{1AAE59DB-2E0C-481F-90EA-8C996A2D18A6}">
      <dgm:prSet/>
      <dgm:spPr/>
      <dgm:t>
        <a:bodyPr/>
        <a:lstStyle/>
        <a:p>
          <a:endParaRPr lang="ru-RU"/>
        </a:p>
      </dgm:t>
    </dgm:pt>
    <dgm:pt modelId="{C6273A80-99B0-4666-B2F9-AA51A2C9004B}" type="sibTrans" cxnId="{1AAE59DB-2E0C-481F-90EA-8C996A2D18A6}">
      <dgm:prSet/>
      <dgm:spPr/>
      <dgm:t>
        <a:bodyPr/>
        <a:lstStyle/>
        <a:p>
          <a:endParaRPr lang="ru-RU"/>
        </a:p>
      </dgm:t>
    </dgm:pt>
    <dgm:pt modelId="{7A7BA530-1032-407D-B504-D26F955D28A5}">
      <dgm:prSet phldrT="[Текст]" custT="1"/>
      <dgm:spPr/>
      <dgm:t>
        <a:bodyPr/>
        <a:lstStyle/>
        <a:p>
          <a:r>
            <a:rPr lang="ru-RU" sz="1000" b="0" dirty="0" smtClean="0">
              <a:latin typeface="+mn-lt"/>
            </a:rPr>
            <a:t> Одна из годовых целей чемпионов - достижение определенного процента положительных ответов респондентов </a:t>
          </a:r>
          <a:endParaRPr lang="ru-RU" sz="1000" b="0" dirty="0">
            <a:latin typeface="+mn-lt"/>
          </a:endParaRPr>
        </a:p>
      </dgm:t>
    </dgm:pt>
    <dgm:pt modelId="{9F970750-D6B0-471A-9E57-53D8ABD42EF9}" type="parTrans" cxnId="{BA7A0661-27EB-4B22-B7FD-0DDA4F3285B2}">
      <dgm:prSet/>
      <dgm:spPr/>
      <dgm:t>
        <a:bodyPr/>
        <a:lstStyle/>
        <a:p>
          <a:endParaRPr lang="ru-RU"/>
        </a:p>
      </dgm:t>
    </dgm:pt>
    <dgm:pt modelId="{5A1141B0-D993-4D11-82FB-2484A28002BD}" type="sibTrans" cxnId="{BA7A0661-27EB-4B22-B7FD-0DDA4F3285B2}">
      <dgm:prSet/>
      <dgm:spPr/>
      <dgm:t>
        <a:bodyPr/>
        <a:lstStyle/>
        <a:p>
          <a:endParaRPr lang="ru-RU"/>
        </a:p>
      </dgm:t>
    </dgm:pt>
    <dgm:pt modelId="{CD5F22E5-521D-456B-90D9-A28D1DC5D2F5}" type="pres">
      <dgm:prSet presAssocID="{855674CA-1AB5-486B-BA03-DB45F0E22A98}" presName="CompostProcess" presStyleCnt="0">
        <dgm:presLayoutVars>
          <dgm:dir/>
          <dgm:resizeHandles val="exact"/>
        </dgm:presLayoutVars>
      </dgm:prSet>
      <dgm:spPr/>
    </dgm:pt>
    <dgm:pt modelId="{BB464719-3AC8-4329-8EF4-39F9032158F3}" type="pres">
      <dgm:prSet presAssocID="{855674CA-1AB5-486B-BA03-DB45F0E22A98}" presName="arrow" presStyleLbl="bgShp" presStyleIdx="0" presStyleCnt="1"/>
      <dgm:spPr/>
    </dgm:pt>
    <dgm:pt modelId="{3F8D8E3B-6EFA-4552-BC50-1069E2B6B898}" type="pres">
      <dgm:prSet presAssocID="{855674CA-1AB5-486B-BA03-DB45F0E22A98}" presName="linearProcess" presStyleCnt="0"/>
      <dgm:spPr/>
    </dgm:pt>
    <dgm:pt modelId="{9F46D935-74D1-4C01-9100-E07702F75EC5}" type="pres">
      <dgm:prSet presAssocID="{BB82BBC4-C190-40D4-A083-E2B4E727117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7F1D6-CF1D-46ED-A362-E5D1800C0EA9}" type="pres">
      <dgm:prSet presAssocID="{DA37C92F-77C5-40A6-8085-D4A54C325C75}" presName="sibTrans" presStyleCnt="0"/>
      <dgm:spPr/>
    </dgm:pt>
    <dgm:pt modelId="{C2DE4F22-6736-4D47-8BC0-88324362ADF0}" type="pres">
      <dgm:prSet presAssocID="{00651BD6-8A00-4D06-B8FA-BF27232E78A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3C131-916A-492A-9840-07D1F8D30DFD}" type="pres">
      <dgm:prSet presAssocID="{A92BFFF3-E510-41C9-BE68-64F3E4369332}" presName="sibTrans" presStyleCnt="0"/>
      <dgm:spPr/>
    </dgm:pt>
    <dgm:pt modelId="{2D6EF4EE-18EA-49D8-85B8-9912F6E635EE}" type="pres">
      <dgm:prSet presAssocID="{35F95B3A-FFB7-44D1-B382-A7DD005E1CA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F520A-18E4-47A9-BC7E-C94B5952E8E6}" type="pres">
      <dgm:prSet presAssocID="{8AC409D7-4E6E-43E7-828B-AB26C648C685}" presName="sibTrans" presStyleCnt="0"/>
      <dgm:spPr/>
    </dgm:pt>
    <dgm:pt modelId="{CBE5DD55-C195-4C2E-8595-B1F275D64ECC}" type="pres">
      <dgm:prSet presAssocID="{B72CB2F6-5167-4433-974D-AA140DC52B1F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4D7A5-F91D-4CED-8D65-ED1F806E2990}" type="pres">
      <dgm:prSet presAssocID="{F00D826B-B5FC-4831-A450-FF3C200EE2B1}" presName="sibTrans" presStyleCnt="0"/>
      <dgm:spPr/>
    </dgm:pt>
    <dgm:pt modelId="{15CAC68C-C3AD-4F77-96ED-563BF7F740D2}" type="pres">
      <dgm:prSet presAssocID="{ADFD524C-233C-45D6-B964-32A26006FE7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B12201-AB59-42CC-8ACC-F7AD462D80C0}" type="presOf" srcId="{ADFD524C-233C-45D6-B964-32A26006FE79}" destId="{15CAC68C-C3AD-4F77-96ED-563BF7F740D2}" srcOrd="0" destOrd="0" presId="urn:microsoft.com/office/officeart/2005/8/layout/hProcess9"/>
    <dgm:cxn modelId="{779A26CC-2712-4488-AF35-4B32F9D21FA6}" srcId="{855674CA-1AB5-486B-BA03-DB45F0E22A98}" destId="{00651BD6-8A00-4D06-B8FA-BF27232E78A4}" srcOrd="1" destOrd="0" parTransId="{E4554FC5-364C-4994-8748-D8B33907E348}" sibTransId="{A92BFFF3-E510-41C9-BE68-64F3E4369332}"/>
    <dgm:cxn modelId="{2FE63E67-4508-4D8D-BA9B-B0E095093777}" type="presOf" srcId="{39289D9E-D2EB-4717-A76F-E680B5DF0EF8}" destId="{9F46D935-74D1-4C01-9100-E07702F75EC5}" srcOrd="0" destOrd="1" presId="urn:microsoft.com/office/officeart/2005/8/layout/hProcess9"/>
    <dgm:cxn modelId="{9FC156A5-B259-4117-8E02-F12F9679C2C9}" type="presOf" srcId="{35F95B3A-FFB7-44D1-B382-A7DD005E1CAC}" destId="{2D6EF4EE-18EA-49D8-85B8-9912F6E635EE}" srcOrd="0" destOrd="0" presId="urn:microsoft.com/office/officeart/2005/8/layout/hProcess9"/>
    <dgm:cxn modelId="{D703FB1B-BA44-4916-9648-297F7B12F962}" srcId="{BB82BBC4-C190-40D4-A083-E2B4E7271177}" destId="{39289D9E-D2EB-4717-A76F-E680B5DF0EF8}" srcOrd="0" destOrd="0" parTransId="{A55027F6-44BB-4D0F-9373-114095883C5A}" sibTransId="{D9EE46DE-970F-4730-8288-FA9E215A38DD}"/>
    <dgm:cxn modelId="{1AAE59DB-2E0C-481F-90EA-8C996A2D18A6}" srcId="{00651BD6-8A00-4D06-B8FA-BF27232E78A4}" destId="{638F172B-73DE-4D15-90FC-67E46A67C194}" srcOrd="0" destOrd="0" parTransId="{907BC73B-E2AF-4A0E-A671-7D58ECCB3B9A}" sibTransId="{C6273A80-99B0-4666-B2F9-AA51A2C9004B}"/>
    <dgm:cxn modelId="{4FF023B9-79E6-42B8-8A49-8D8CB43F00B1}" type="presOf" srcId="{855674CA-1AB5-486B-BA03-DB45F0E22A98}" destId="{CD5F22E5-521D-456B-90D9-A28D1DC5D2F5}" srcOrd="0" destOrd="0" presId="urn:microsoft.com/office/officeart/2005/8/layout/hProcess9"/>
    <dgm:cxn modelId="{52E103CF-C759-4B91-9F8A-FF2B0AFF2100}" type="presOf" srcId="{BB82BBC4-C190-40D4-A083-E2B4E7271177}" destId="{9F46D935-74D1-4C01-9100-E07702F75EC5}" srcOrd="0" destOrd="0" presId="urn:microsoft.com/office/officeart/2005/8/layout/hProcess9"/>
    <dgm:cxn modelId="{18AC4E6B-AC0E-41D1-901E-3BA531B095D2}" type="presOf" srcId="{B72CB2F6-5167-4433-974D-AA140DC52B1F}" destId="{CBE5DD55-C195-4C2E-8595-B1F275D64ECC}" srcOrd="0" destOrd="0" presId="urn:microsoft.com/office/officeart/2005/8/layout/hProcess9"/>
    <dgm:cxn modelId="{58EFD038-D2BB-4991-A566-41B653338F20}" type="presOf" srcId="{00651BD6-8A00-4D06-B8FA-BF27232E78A4}" destId="{C2DE4F22-6736-4D47-8BC0-88324362ADF0}" srcOrd="0" destOrd="0" presId="urn:microsoft.com/office/officeart/2005/8/layout/hProcess9"/>
    <dgm:cxn modelId="{38772576-8E04-4B6D-B877-A92AFFFC10E1}" type="presOf" srcId="{7A7BA530-1032-407D-B504-D26F955D28A5}" destId="{15CAC68C-C3AD-4F77-96ED-563BF7F740D2}" srcOrd="0" destOrd="1" presId="urn:microsoft.com/office/officeart/2005/8/layout/hProcess9"/>
    <dgm:cxn modelId="{A7F3B065-A6EB-4EA7-BAF1-B826489F9785}" type="presOf" srcId="{638F172B-73DE-4D15-90FC-67E46A67C194}" destId="{C2DE4F22-6736-4D47-8BC0-88324362ADF0}" srcOrd="0" destOrd="1" presId="urn:microsoft.com/office/officeart/2005/8/layout/hProcess9"/>
    <dgm:cxn modelId="{BA7A0661-27EB-4B22-B7FD-0DDA4F3285B2}" srcId="{ADFD524C-233C-45D6-B964-32A26006FE79}" destId="{7A7BA530-1032-407D-B504-D26F955D28A5}" srcOrd="0" destOrd="0" parTransId="{9F970750-D6B0-471A-9E57-53D8ABD42EF9}" sibTransId="{5A1141B0-D993-4D11-82FB-2484A28002BD}"/>
    <dgm:cxn modelId="{E4782DB3-D033-4F62-B1E3-75839AACABC8}" srcId="{855674CA-1AB5-486B-BA03-DB45F0E22A98}" destId="{B72CB2F6-5167-4433-974D-AA140DC52B1F}" srcOrd="3" destOrd="0" parTransId="{38602644-275A-41F6-BDDF-F6A952B87D6A}" sibTransId="{F00D826B-B5FC-4831-A450-FF3C200EE2B1}"/>
    <dgm:cxn modelId="{7AEBEAEF-ADFD-4F81-B5A4-178C6A2BF538}" srcId="{855674CA-1AB5-486B-BA03-DB45F0E22A98}" destId="{ADFD524C-233C-45D6-B964-32A26006FE79}" srcOrd="4" destOrd="0" parTransId="{4EF14285-1335-4919-90DA-9650C13C0DC5}" sibTransId="{42D91377-9F03-45F0-908E-7302342F3133}"/>
    <dgm:cxn modelId="{44923C9F-08E1-49F8-8EC2-303FF92436E4}" srcId="{855674CA-1AB5-486B-BA03-DB45F0E22A98}" destId="{35F95B3A-FFB7-44D1-B382-A7DD005E1CAC}" srcOrd="2" destOrd="0" parTransId="{3F07919E-0F3A-4FE8-B0A4-FAEEF18DC39F}" sibTransId="{8AC409D7-4E6E-43E7-828B-AB26C648C685}"/>
    <dgm:cxn modelId="{AC31D666-7D28-404D-9CD8-858D8A38F2B3}" srcId="{855674CA-1AB5-486B-BA03-DB45F0E22A98}" destId="{BB82BBC4-C190-40D4-A083-E2B4E7271177}" srcOrd="0" destOrd="0" parTransId="{B67E40D4-5610-440F-8968-F4E109DEF07C}" sibTransId="{DA37C92F-77C5-40A6-8085-D4A54C325C75}"/>
    <dgm:cxn modelId="{057D952B-6645-4813-8C65-4B45B801766D}" type="presParOf" srcId="{CD5F22E5-521D-456B-90D9-A28D1DC5D2F5}" destId="{BB464719-3AC8-4329-8EF4-39F9032158F3}" srcOrd="0" destOrd="0" presId="urn:microsoft.com/office/officeart/2005/8/layout/hProcess9"/>
    <dgm:cxn modelId="{BBFACFA1-1AF7-4958-8F5F-73301AFAD1D7}" type="presParOf" srcId="{CD5F22E5-521D-456B-90D9-A28D1DC5D2F5}" destId="{3F8D8E3B-6EFA-4552-BC50-1069E2B6B898}" srcOrd="1" destOrd="0" presId="urn:microsoft.com/office/officeart/2005/8/layout/hProcess9"/>
    <dgm:cxn modelId="{D047BEEB-27A5-4D50-9EB0-58E6C7B162AC}" type="presParOf" srcId="{3F8D8E3B-6EFA-4552-BC50-1069E2B6B898}" destId="{9F46D935-74D1-4C01-9100-E07702F75EC5}" srcOrd="0" destOrd="0" presId="urn:microsoft.com/office/officeart/2005/8/layout/hProcess9"/>
    <dgm:cxn modelId="{E67CB1AA-5C6C-4269-A3DD-F4884608B72F}" type="presParOf" srcId="{3F8D8E3B-6EFA-4552-BC50-1069E2B6B898}" destId="{4EE7F1D6-CF1D-46ED-A362-E5D1800C0EA9}" srcOrd="1" destOrd="0" presId="urn:microsoft.com/office/officeart/2005/8/layout/hProcess9"/>
    <dgm:cxn modelId="{A7FE2A29-13AD-48A0-B39B-AE59F22E6C9E}" type="presParOf" srcId="{3F8D8E3B-6EFA-4552-BC50-1069E2B6B898}" destId="{C2DE4F22-6736-4D47-8BC0-88324362ADF0}" srcOrd="2" destOrd="0" presId="urn:microsoft.com/office/officeart/2005/8/layout/hProcess9"/>
    <dgm:cxn modelId="{E925914F-79C2-41ED-A228-EC544732A8DF}" type="presParOf" srcId="{3F8D8E3B-6EFA-4552-BC50-1069E2B6B898}" destId="{96D3C131-916A-492A-9840-07D1F8D30DFD}" srcOrd="3" destOrd="0" presId="urn:microsoft.com/office/officeart/2005/8/layout/hProcess9"/>
    <dgm:cxn modelId="{715BB6BE-A086-42F5-9386-3BC5C69ACD03}" type="presParOf" srcId="{3F8D8E3B-6EFA-4552-BC50-1069E2B6B898}" destId="{2D6EF4EE-18EA-49D8-85B8-9912F6E635EE}" srcOrd="4" destOrd="0" presId="urn:microsoft.com/office/officeart/2005/8/layout/hProcess9"/>
    <dgm:cxn modelId="{FE15F209-F6F1-435F-8F4A-F822F3FD7F95}" type="presParOf" srcId="{3F8D8E3B-6EFA-4552-BC50-1069E2B6B898}" destId="{584F520A-18E4-47A9-BC7E-C94B5952E8E6}" srcOrd="5" destOrd="0" presId="urn:microsoft.com/office/officeart/2005/8/layout/hProcess9"/>
    <dgm:cxn modelId="{21EB78DA-C766-4F6F-9E62-636593181ABB}" type="presParOf" srcId="{3F8D8E3B-6EFA-4552-BC50-1069E2B6B898}" destId="{CBE5DD55-C195-4C2E-8595-B1F275D64ECC}" srcOrd="6" destOrd="0" presId="urn:microsoft.com/office/officeart/2005/8/layout/hProcess9"/>
    <dgm:cxn modelId="{FDF7612B-1E9D-43DE-8DD9-C2F8A14DACB5}" type="presParOf" srcId="{3F8D8E3B-6EFA-4552-BC50-1069E2B6B898}" destId="{8904D7A5-F91D-4CED-8D65-ED1F806E2990}" srcOrd="7" destOrd="0" presId="urn:microsoft.com/office/officeart/2005/8/layout/hProcess9"/>
    <dgm:cxn modelId="{7EB79DAA-74F0-4A6D-8D8D-E6D990663BAD}" type="presParOf" srcId="{3F8D8E3B-6EFA-4552-BC50-1069E2B6B898}" destId="{15CAC68C-C3AD-4F77-96ED-563BF7F740D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51905-45A1-4738-915B-6A73F4986F1F}" type="doc">
      <dgm:prSet loTypeId="urn:microsoft.com/office/officeart/2005/8/layout/vList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DC1E78B-B146-4C61-ACD4-04F3E3F65FD0}">
      <dgm:prSet/>
      <dgm:spPr/>
      <dgm:t>
        <a:bodyPr/>
        <a:lstStyle/>
        <a:p>
          <a:pPr algn="l"/>
          <a:r>
            <a:rPr lang="ru-RU" dirty="0" smtClean="0"/>
            <a:t>Цель - </a:t>
          </a:r>
          <a:r>
            <a:rPr lang="en-CA" dirty="0" smtClean="0"/>
            <a:t>95%</a:t>
          </a:r>
          <a:r>
            <a:rPr lang="ru-RU" dirty="0" smtClean="0"/>
            <a:t> респондентов выражают согласие с утверждениями </a:t>
          </a:r>
          <a:r>
            <a:rPr lang="en-CA" dirty="0" smtClean="0"/>
            <a:t>(</a:t>
          </a:r>
          <a:r>
            <a:rPr lang="ru-RU" dirty="0" smtClean="0"/>
            <a:t>достигнуто </a:t>
          </a:r>
          <a:r>
            <a:rPr lang="en-CA" dirty="0" smtClean="0"/>
            <a:t>99</a:t>
          </a:r>
          <a:r>
            <a:rPr lang="en-CA" dirty="0"/>
            <a:t>%)</a:t>
          </a:r>
          <a:endParaRPr lang="de-CH" dirty="0"/>
        </a:p>
      </dgm:t>
    </dgm:pt>
    <dgm:pt modelId="{7B29ECB5-C773-40EB-A4EF-CC3F0478AA5D}" type="parTrans" cxnId="{B8C8FE1C-3B61-4CC0-B12D-203915B1CC36}">
      <dgm:prSet/>
      <dgm:spPr/>
      <dgm:t>
        <a:bodyPr/>
        <a:lstStyle/>
        <a:p>
          <a:endParaRPr lang="en-US"/>
        </a:p>
      </dgm:t>
    </dgm:pt>
    <dgm:pt modelId="{DE6240A2-94AF-4664-A171-90157DE798C5}" type="sibTrans" cxnId="{B8C8FE1C-3B61-4CC0-B12D-203915B1CC36}">
      <dgm:prSet/>
      <dgm:spPr/>
      <dgm:t>
        <a:bodyPr/>
        <a:lstStyle/>
        <a:p>
          <a:endParaRPr lang="en-US"/>
        </a:p>
      </dgm:t>
    </dgm:pt>
    <dgm:pt modelId="{F5907993-C34D-4A03-9588-FAF3A89B00D9}">
      <dgm:prSet/>
      <dgm:spPr/>
      <dgm:t>
        <a:bodyPr/>
        <a:lstStyle/>
        <a:p>
          <a:r>
            <a:rPr lang="ru-RU" dirty="0" smtClean="0"/>
            <a:t>Цель - </a:t>
          </a:r>
          <a:r>
            <a:rPr lang="en-CA" dirty="0" smtClean="0"/>
            <a:t>85%</a:t>
          </a:r>
          <a:r>
            <a:rPr lang="ru-RU" dirty="0" smtClean="0"/>
            <a:t> сотрудников полностью согласны/согласны, что руководство поощряет проявление ключевых принципов поведения </a:t>
          </a:r>
          <a:r>
            <a:rPr lang="en-CA" dirty="0" smtClean="0"/>
            <a:t>(</a:t>
          </a:r>
          <a:r>
            <a:rPr lang="ru-RU" dirty="0" smtClean="0"/>
            <a:t>достигнуто </a:t>
          </a:r>
          <a:r>
            <a:rPr lang="en-CA" dirty="0" smtClean="0"/>
            <a:t>94%)</a:t>
          </a:r>
          <a:endParaRPr lang="de-CH" dirty="0"/>
        </a:p>
      </dgm:t>
    </dgm:pt>
    <dgm:pt modelId="{2967C5ED-B3DE-4B69-8A65-99F63A66F307}" type="parTrans" cxnId="{AAF96A0D-71CF-4F0C-82BE-6655C76CDDCC}">
      <dgm:prSet/>
      <dgm:spPr/>
      <dgm:t>
        <a:bodyPr/>
        <a:lstStyle/>
        <a:p>
          <a:endParaRPr lang="en-US"/>
        </a:p>
      </dgm:t>
    </dgm:pt>
    <dgm:pt modelId="{5E425B81-A5DF-4C9F-A1E5-7A03FAABE6CD}" type="sibTrans" cxnId="{AAF96A0D-71CF-4F0C-82BE-6655C76CDDCC}">
      <dgm:prSet/>
      <dgm:spPr/>
      <dgm:t>
        <a:bodyPr/>
        <a:lstStyle/>
        <a:p>
          <a:endParaRPr lang="en-US"/>
        </a:p>
      </dgm:t>
    </dgm:pt>
    <dgm:pt modelId="{75CC19BE-29A7-4BCB-82CB-2DE63022828D}" type="pres">
      <dgm:prSet presAssocID="{6A851905-45A1-4738-915B-6A73F4986F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A68517-149E-44BF-B75D-07B5176589F7}" type="pres">
      <dgm:prSet presAssocID="{1DC1E78B-B146-4C61-ACD4-04F3E3F65FD0}" presName="parentText" presStyleLbl="node1" presStyleIdx="0" presStyleCnt="2" custScaleX="61445" custLinFactY="-18437" custLinFactNeighborX="-192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88089-4342-46FE-82D0-4172EE94E445}" type="pres">
      <dgm:prSet presAssocID="{DE6240A2-94AF-4664-A171-90157DE798C5}" presName="spacer" presStyleCnt="0"/>
      <dgm:spPr/>
    </dgm:pt>
    <dgm:pt modelId="{E7AC4FE4-D066-40BF-9F96-33C2F51299FA}" type="pres">
      <dgm:prSet presAssocID="{F5907993-C34D-4A03-9588-FAF3A89B00D9}" presName="parentText" presStyleLbl="node1" presStyleIdx="1" presStyleCnt="2" custScaleX="61446" custLinFactNeighborX="-19277" custLinFactNeighborY="-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A40809-04DD-4A00-ADD6-4C82399CC4CE}" type="presOf" srcId="{F5907993-C34D-4A03-9588-FAF3A89B00D9}" destId="{E7AC4FE4-D066-40BF-9F96-33C2F51299FA}" srcOrd="0" destOrd="0" presId="urn:microsoft.com/office/officeart/2005/8/layout/vList2"/>
    <dgm:cxn modelId="{9A51FF7B-F83F-4799-9B17-811366077695}" type="presOf" srcId="{1DC1E78B-B146-4C61-ACD4-04F3E3F65FD0}" destId="{E4A68517-149E-44BF-B75D-07B5176589F7}" srcOrd="0" destOrd="0" presId="urn:microsoft.com/office/officeart/2005/8/layout/vList2"/>
    <dgm:cxn modelId="{B8C8FE1C-3B61-4CC0-B12D-203915B1CC36}" srcId="{6A851905-45A1-4738-915B-6A73F4986F1F}" destId="{1DC1E78B-B146-4C61-ACD4-04F3E3F65FD0}" srcOrd="0" destOrd="0" parTransId="{7B29ECB5-C773-40EB-A4EF-CC3F0478AA5D}" sibTransId="{DE6240A2-94AF-4664-A171-90157DE798C5}"/>
    <dgm:cxn modelId="{40DE63F2-A38E-44B3-B783-67C8430F7745}" type="presOf" srcId="{6A851905-45A1-4738-915B-6A73F4986F1F}" destId="{75CC19BE-29A7-4BCB-82CB-2DE63022828D}" srcOrd="0" destOrd="0" presId="urn:microsoft.com/office/officeart/2005/8/layout/vList2"/>
    <dgm:cxn modelId="{AAF96A0D-71CF-4F0C-82BE-6655C76CDDCC}" srcId="{6A851905-45A1-4738-915B-6A73F4986F1F}" destId="{F5907993-C34D-4A03-9588-FAF3A89B00D9}" srcOrd="1" destOrd="0" parTransId="{2967C5ED-B3DE-4B69-8A65-99F63A66F307}" sibTransId="{5E425B81-A5DF-4C9F-A1E5-7A03FAABE6CD}"/>
    <dgm:cxn modelId="{BEECC7E7-EA43-4209-88F5-6B18541C5222}" type="presParOf" srcId="{75CC19BE-29A7-4BCB-82CB-2DE63022828D}" destId="{E4A68517-149E-44BF-B75D-07B5176589F7}" srcOrd="0" destOrd="0" presId="urn:microsoft.com/office/officeart/2005/8/layout/vList2"/>
    <dgm:cxn modelId="{6AEE38AE-3755-4DDF-9FD2-23CC65F67C21}" type="presParOf" srcId="{75CC19BE-29A7-4BCB-82CB-2DE63022828D}" destId="{BC588089-4342-46FE-82D0-4172EE94E445}" srcOrd="1" destOrd="0" presId="urn:microsoft.com/office/officeart/2005/8/layout/vList2"/>
    <dgm:cxn modelId="{B4EA6F4A-331C-45C5-8F66-80398DD8D9D1}" type="presParOf" srcId="{75CC19BE-29A7-4BCB-82CB-2DE63022828D}" destId="{E7AC4FE4-D066-40BF-9F96-33C2F51299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98C7C-9E01-44CB-9E82-79F088FF2347}">
      <dsp:nvSpPr>
        <dsp:cNvPr id="0" name=""/>
        <dsp:cNvSpPr/>
      </dsp:nvSpPr>
      <dsp:spPr>
        <a:xfrm>
          <a:off x="0" y="0"/>
          <a:ext cx="7200800" cy="1087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Взвешенные решения</a:t>
          </a:r>
          <a:endParaRPr lang="ru-RU" sz="3200" kern="1200" dirty="0"/>
        </a:p>
      </dsp:txBody>
      <dsp:txXfrm>
        <a:off x="1548899" y="0"/>
        <a:ext cx="5651900" cy="1087397"/>
      </dsp:txXfrm>
    </dsp:sp>
    <dsp:sp modelId="{2A32A04F-F088-49B2-A205-A84EE0766F4B}">
      <dsp:nvSpPr>
        <dsp:cNvPr id="0" name=""/>
        <dsp:cNvSpPr/>
      </dsp:nvSpPr>
      <dsp:spPr>
        <a:xfrm>
          <a:off x="293145" y="108739"/>
          <a:ext cx="1071349" cy="8699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B79B4E-3DEF-461D-8B31-3DCBD56135F3}">
      <dsp:nvSpPr>
        <dsp:cNvPr id="0" name=""/>
        <dsp:cNvSpPr/>
      </dsp:nvSpPr>
      <dsp:spPr>
        <a:xfrm>
          <a:off x="0" y="1196136"/>
          <a:ext cx="7200800" cy="1087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Ответственность</a:t>
          </a:r>
          <a:endParaRPr lang="ru-RU" sz="3200" kern="1200" dirty="0"/>
        </a:p>
      </dsp:txBody>
      <dsp:txXfrm>
        <a:off x="1548899" y="1196136"/>
        <a:ext cx="5651900" cy="1087397"/>
      </dsp:txXfrm>
    </dsp:sp>
    <dsp:sp modelId="{2DFF21B2-6E49-47A2-B2CF-A7ECC66CA8C9}">
      <dsp:nvSpPr>
        <dsp:cNvPr id="0" name=""/>
        <dsp:cNvSpPr/>
      </dsp:nvSpPr>
      <dsp:spPr>
        <a:xfrm>
          <a:off x="293145" y="1304876"/>
          <a:ext cx="1071349" cy="8699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405AF9-10DC-4553-BCB8-C414A8915CCD}">
      <dsp:nvSpPr>
        <dsp:cNvPr id="0" name=""/>
        <dsp:cNvSpPr/>
      </dsp:nvSpPr>
      <dsp:spPr>
        <a:xfrm>
          <a:off x="0" y="2392273"/>
          <a:ext cx="7200800" cy="1087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Сотрудничество </a:t>
          </a:r>
          <a:endParaRPr lang="ru-RU" sz="3200" kern="1200" dirty="0"/>
        </a:p>
      </dsp:txBody>
      <dsp:txXfrm>
        <a:off x="1548899" y="2392273"/>
        <a:ext cx="5651900" cy="1087397"/>
      </dsp:txXfrm>
    </dsp:sp>
    <dsp:sp modelId="{F5A8BDBF-F8C5-4610-BE27-5E785D64E8B1}">
      <dsp:nvSpPr>
        <dsp:cNvPr id="0" name=""/>
        <dsp:cNvSpPr/>
      </dsp:nvSpPr>
      <dsp:spPr>
        <a:xfrm>
          <a:off x="293145" y="2501013"/>
          <a:ext cx="1071349" cy="8699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981B83-6DA0-48F9-A385-498299BABB07}">
      <dsp:nvSpPr>
        <dsp:cNvPr id="0" name=""/>
        <dsp:cNvSpPr/>
      </dsp:nvSpPr>
      <dsp:spPr>
        <a:xfrm>
          <a:off x="0" y="3588410"/>
          <a:ext cx="7200800" cy="1087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Целесообразность и быстрота</a:t>
          </a:r>
          <a:endParaRPr lang="ru-RU" sz="3200" kern="1200" dirty="0"/>
        </a:p>
      </dsp:txBody>
      <dsp:txXfrm>
        <a:off x="1548899" y="3588410"/>
        <a:ext cx="5651900" cy="1087397"/>
      </dsp:txXfrm>
    </dsp:sp>
    <dsp:sp modelId="{5D671E51-4A2F-4864-8A52-1EE27136E772}">
      <dsp:nvSpPr>
        <dsp:cNvPr id="0" name=""/>
        <dsp:cNvSpPr/>
      </dsp:nvSpPr>
      <dsp:spPr>
        <a:xfrm>
          <a:off x="293145" y="3697150"/>
          <a:ext cx="1071349" cy="8699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64719-3AC8-4329-8EF4-39F9032158F3}">
      <dsp:nvSpPr>
        <dsp:cNvPr id="0" name=""/>
        <dsp:cNvSpPr/>
      </dsp:nvSpPr>
      <dsp:spPr>
        <a:xfrm>
          <a:off x="822840" y="0"/>
          <a:ext cx="9325531" cy="47545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46D935-74D1-4C01-9100-E07702F75EC5}">
      <dsp:nvSpPr>
        <dsp:cNvPr id="0" name=""/>
        <dsp:cNvSpPr/>
      </dsp:nvSpPr>
      <dsp:spPr>
        <a:xfrm>
          <a:off x="3214" y="1426368"/>
          <a:ext cx="1934961" cy="19018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</a:rPr>
            <a:t>Выбор чемпионов</a:t>
          </a:r>
          <a:endParaRPr lang="ru-RU" sz="1400" b="1" kern="1200" dirty="0">
            <a:latin typeface="+mn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baseline="0" dirty="0" smtClean="0"/>
            <a:t> Волонтеры с активной позицией, разделяющие ценности компании, готовые помимо своих основных обязанностей участвовать в продвижении ключевых принципов поведения</a:t>
          </a:r>
          <a:endParaRPr lang="ru-RU" sz="900" kern="1200" dirty="0">
            <a:latin typeface="+mn-lt"/>
          </a:endParaRPr>
        </a:p>
      </dsp:txBody>
      <dsp:txXfrm>
        <a:off x="96053" y="1519207"/>
        <a:ext cx="1749283" cy="1716146"/>
      </dsp:txXfrm>
    </dsp:sp>
    <dsp:sp modelId="{C2DE4F22-6736-4D47-8BC0-88324362ADF0}">
      <dsp:nvSpPr>
        <dsp:cNvPr id="0" name=""/>
        <dsp:cNvSpPr/>
      </dsp:nvSpPr>
      <dsp:spPr>
        <a:xfrm>
          <a:off x="2260669" y="1426368"/>
          <a:ext cx="1934961" cy="19018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</a:rPr>
            <a:t>Создание коммуникационных планов </a:t>
          </a:r>
          <a:endParaRPr lang="ru-RU" sz="1400" b="1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baseline="0" dirty="0" smtClean="0"/>
            <a:t> Активности, которые будут способствовать продвижению ключевых принципов поведения</a:t>
          </a:r>
          <a:endParaRPr lang="ru-RU" sz="1000" kern="1200" dirty="0">
            <a:latin typeface="+mn-lt"/>
          </a:endParaRPr>
        </a:p>
      </dsp:txBody>
      <dsp:txXfrm>
        <a:off x="2353508" y="1519207"/>
        <a:ext cx="1749283" cy="1716146"/>
      </dsp:txXfrm>
    </dsp:sp>
    <dsp:sp modelId="{2D6EF4EE-18EA-49D8-85B8-9912F6E635EE}">
      <dsp:nvSpPr>
        <dsp:cNvPr id="0" name=""/>
        <dsp:cNvSpPr/>
      </dsp:nvSpPr>
      <dsp:spPr>
        <a:xfrm>
          <a:off x="4518125" y="1426368"/>
          <a:ext cx="1934961" cy="19018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</a:rPr>
            <a:t>Реализация</a:t>
          </a:r>
          <a:endParaRPr lang="ru-RU" sz="1400" b="1" kern="1200" dirty="0">
            <a:latin typeface="+mn-lt"/>
          </a:endParaRPr>
        </a:p>
      </dsp:txBody>
      <dsp:txXfrm>
        <a:off x="4610964" y="1519207"/>
        <a:ext cx="1749283" cy="1716146"/>
      </dsp:txXfrm>
    </dsp:sp>
    <dsp:sp modelId="{CBE5DD55-C195-4C2E-8595-B1F275D64ECC}">
      <dsp:nvSpPr>
        <dsp:cNvPr id="0" name=""/>
        <dsp:cNvSpPr/>
      </dsp:nvSpPr>
      <dsp:spPr>
        <a:xfrm>
          <a:off x="6775581" y="1426368"/>
          <a:ext cx="1934961" cy="19018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</a:rPr>
            <a:t>Обмен наилучшими практиками между регионами</a:t>
          </a:r>
          <a:endParaRPr lang="ru-RU" sz="1400" b="1" kern="1200" dirty="0">
            <a:latin typeface="+mn-lt"/>
          </a:endParaRPr>
        </a:p>
      </dsp:txBody>
      <dsp:txXfrm>
        <a:off x="6868420" y="1519207"/>
        <a:ext cx="1749283" cy="1716146"/>
      </dsp:txXfrm>
    </dsp:sp>
    <dsp:sp modelId="{15CAC68C-C3AD-4F77-96ED-563BF7F740D2}">
      <dsp:nvSpPr>
        <dsp:cNvPr id="0" name=""/>
        <dsp:cNvSpPr/>
      </dsp:nvSpPr>
      <dsp:spPr>
        <a:xfrm>
          <a:off x="9033036" y="1426368"/>
          <a:ext cx="1934961" cy="19018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</a:rPr>
            <a:t>Измерение результативности </a:t>
          </a:r>
          <a:endParaRPr lang="ru-RU" sz="1400" b="1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latin typeface="+mn-lt"/>
            </a:rPr>
            <a:t> Одна из годовых целей чемпионов - достижение определенного процента положительных ответов респондентов </a:t>
          </a:r>
          <a:endParaRPr lang="ru-RU" sz="1000" b="0" kern="1200" dirty="0">
            <a:latin typeface="+mn-lt"/>
          </a:endParaRPr>
        </a:p>
      </dsp:txBody>
      <dsp:txXfrm>
        <a:off x="9125875" y="1519207"/>
        <a:ext cx="1749283" cy="1716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68517-149E-44BF-B75D-07B5176589F7}">
      <dsp:nvSpPr>
        <dsp:cNvPr id="0" name=""/>
        <dsp:cNvSpPr/>
      </dsp:nvSpPr>
      <dsp:spPr>
        <a:xfrm>
          <a:off x="29" y="72008"/>
          <a:ext cx="3672361" cy="55692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Цель - </a:t>
          </a:r>
          <a:r>
            <a:rPr lang="en-CA" sz="1000" kern="1200" dirty="0" smtClean="0"/>
            <a:t>95%</a:t>
          </a:r>
          <a:r>
            <a:rPr lang="ru-RU" sz="1000" kern="1200" dirty="0" smtClean="0"/>
            <a:t> респондентов выражают согласие с утверждениями </a:t>
          </a:r>
          <a:r>
            <a:rPr lang="en-CA" sz="1000" kern="1200" dirty="0" smtClean="0"/>
            <a:t>(</a:t>
          </a:r>
          <a:r>
            <a:rPr lang="ru-RU" sz="1000" kern="1200" dirty="0" smtClean="0"/>
            <a:t>достигнуто </a:t>
          </a:r>
          <a:r>
            <a:rPr lang="en-CA" sz="1000" kern="1200" dirty="0" smtClean="0"/>
            <a:t>99</a:t>
          </a:r>
          <a:r>
            <a:rPr lang="en-CA" sz="1000" kern="1200" dirty="0"/>
            <a:t>%)</a:t>
          </a:r>
          <a:endParaRPr lang="de-CH" sz="1000" kern="1200" dirty="0"/>
        </a:p>
      </dsp:txBody>
      <dsp:txXfrm>
        <a:off x="27216" y="99195"/>
        <a:ext cx="3617987" cy="502546"/>
      </dsp:txXfrm>
    </dsp:sp>
    <dsp:sp modelId="{E7AC4FE4-D066-40BF-9F96-33C2F51299FA}">
      <dsp:nvSpPr>
        <dsp:cNvPr id="0" name=""/>
        <dsp:cNvSpPr/>
      </dsp:nvSpPr>
      <dsp:spPr>
        <a:xfrm>
          <a:off x="0" y="792088"/>
          <a:ext cx="3672420" cy="55692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Цель - </a:t>
          </a:r>
          <a:r>
            <a:rPr lang="en-CA" sz="1000" kern="1200" dirty="0" smtClean="0"/>
            <a:t>85%</a:t>
          </a:r>
          <a:r>
            <a:rPr lang="ru-RU" sz="1000" kern="1200" dirty="0" smtClean="0"/>
            <a:t> сотрудников полностью согласны/согласны, что руководство поощряет проявление ключевых принципов поведения </a:t>
          </a:r>
          <a:r>
            <a:rPr lang="en-CA" sz="1000" kern="1200" dirty="0" smtClean="0"/>
            <a:t>(</a:t>
          </a:r>
          <a:r>
            <a:rPr lang="ru-RU" sz="1000" kern="1200" dirty="0" smtClean="0"/>
            <a:t>достигнуто </a:t>
          </a:r>
          <a:r>
            <a:rPr lang="en-CA" sz="1000" kern="1200" dirty="0" smtClean="0"/>
            <a:t>94%)</a:t>
          </a:r>
          <a:endParaRPr lang="de-CH" sz="1000" kern="1200" dirty="0"/>
        </a:p>
      </dsp:txBody>
      <dsp:txXfrm>
        <a:off x="27187" y="819275"/>
        <a:ext cx="3618046" cy="502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D6CA7-8037-4938-A606-9AC5641992B9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35234-9B06-446E-98F8-9F8B2BBF9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21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FCB78-8850-4E42-A3ED-4596EA033D5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DB5DE-A756-4EAC-802F-32862FDD2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7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B441D-8ACD-4509-A67E-0E90772137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51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5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EEE18-8F3D-4CB3-B090-6249C20A5A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88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B5DE-A756-4EAC-802F-32862FDD29F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5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B441D-8ACD-4509-A67E-0E90772137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5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77F26-BFB2-47AB-9559-717AA6C25A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51C23-F17F-4FBC-A2A5-151144C1D86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0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B441D-8ACD-4509-A67E-0E90772137F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5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DB5DE-A756-4EAC-802F-32862FDD29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37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14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5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5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/>
          <a:stretch/>
        </p:blipFill>
        <p:spPr>
          <a:xfrm>
            <a:off x="-1" y="0"/>
            <a:ext cx="12190413" cy="67314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56A-5811-43F2-B906-D06EE61DA6B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9F5-889F-4117-8545-400077E78391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983"/>
            <a:ext cx="12190413" cy="131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9371126" y="6534834"/>
            <a:ext cx="2340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22666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56A-5811-43F2-B906-D06EE61DA6B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9F5-889F-4117-8545-400077E7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56A-5811-43F2-B906-D06EE61DA6B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9F5-889F-4117-8545-400077E7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60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473" y="465138"/>
            <a:ext cx="10971372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473" y="1462088"/>
            <a:ext cx="10971372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0473" y="250825"/>
            <a:ext cx="5729494" cy="153888"/>
          </a:xfrm>
        </p:spPr>
        <p:txBody>
          <a:bodyPr rIns="0" bIns="0" anchor="ctr" anchorCtr="0">
            <a:noAutofit/>
          </a:bodyPr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7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473" y="361951"/>
            <a:ext cx="10971372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0473" y="1750483"/>
            <a:ext cx="10971372" cy="446648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3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473" y="361951"/>
            <a:ext cx="10971372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0473" y="1750483"/>
            <a:ext cx="10971372" cy="446648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3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56A-5811-43F2-B906-D06EE61DA6B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9F5-889F-4117-8545-400077E7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9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56A-5811-43F2-B906-D06EE61DA6B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9F5-889F-4117-8545-400077E7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1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56A-5811-43F2-B906-D06EE61DA6B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9F5-889F-4117-8545-400077E7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5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56A-5811-43F2-B906-D06EE61DA6B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9F5-889F-4117-8545-400077E7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90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56A-5811-43F2-B906-D06EE61DA6B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9F5-889F-4117-8545-400077E7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7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56A-5811-43F2-B906-D06EE61DA6B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9F5-889F-4117-8545-400077E7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2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56A-5811-43F2-B906-D06EE61DA6B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9F5-889F-4117-8545-400077E7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56A-5811-43F2-B906-D06EE61DA6B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9F5-889F-4117-8545-400077E7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3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CA56A-5811-43F2-B906-D06EE61DA6B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AF9F5-889F-4117-8545-400077E78391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983"/>
            <a:ext cx="12190413" cy="131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9371126" y="6534834"/>
            <a:ext cx="2340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19666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microsoft.com/office/2007/relationships/diagramDrawing" Target="../diagrams/drawing3.xml"/><Relationship Id="rId3" Type="http://schemas.openxmlformats.org/officeDocument/2006/relationships/tags" Target="../tags/tag3.xml"/><Relationship Id="rId7" Type="http://schemas.openxmlformats.org/officeDocument/2006/relationships/image" Target="../media/image28.emf"/><Relationship Id="rId12" Type="http://schemas.openxmlformats.org/officeDocument/2006/relationships/diagramColors" Target="../diagrams/colors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diagramQuickStyle" Target="../diagrams/quickStyle3.xml"/><Relationship Id="rId5" Type="http://schemas.openxmlformats.org/officeDocument/2006/relationships/notesSlide" Target="../notesSlides/notesSlide11.xml"/><Relationship Id="rId10" Type="http://schemas.openxmlformats.org/officeDocument/2006/relationships/diagramLayout" Target="../diagrams/layout3.xml"/><Relationship Id="rId4" Type="http://schemas.openxmlformats.org/officeDocument/2006/relationships/slideLayout" Target="../slideLayouts/slideLayout13.xml"/><Relationship Id="rId9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2852936"/>
            <a:ext cx="9444086" cy="1800200"/>
          </a:xfrm>
          <a:prstGeom prst="round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2852936"/>
            <a:ext cx="1038019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Трансформация корпоративной культуры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Опыт «ВЕРОФАРМ» (группа </a:t>
            </a:r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Abbott)</a:t>
            </a:r>
            <a:endParaRPr lang="ru-RU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51520" y="3753036"/>
            <a:ext cx="6563766" cy="97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Ольга Пронина, </a:t>
            </a:r>
            <a:r>
              <a:rPr lang="ru-RU" sz="2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менеджер по персоналу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Май </a:t>
            </a:r>
            <a:r>
              <a:rPr lang="ru-RU" sz="2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2019</a:t>
            </a:r>
          </a:p>
          <a:p>
            <a:pPr marL="0" indent="0">
              <a:buNone/>
            </a:pPr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39"/>
          <p:cNvCxnSpPr/>
          <p:nvPr/>
        </p:nvCxnSpPr>
        <p:spPr>
          <a:xfrm>
            <a:off x="4799062" y="1073150"/>
            <a:ext cx="1101358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9"/>
          <p:cNvCxnSpPr/>
          <p:nvPr/>
        </p:nvCxnSpPr>
        <p:spPr>
          <a:xfrm>
            <a:off x="4439022" y="4296527"/>
            <a:ext cx="1503169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1"/>
          <p:cNvCxnSpPr/>
          <p:nvPr/>
        </p:nvCxnSpPr>
        <p:spPr>
          <a:xfrm>
            <a:off x="5974697" y="0"/>
            <a:ext cx="49564" cy="5517232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22"/>
          <p:cNvSpPr/>
          <p:nvPr/>
        </p:nvSpPr>
        <p:spPr>
          <a:xfrm>
            <a:off x="5850856" y="980257"/>
            <a:ext cx="247682" cy="185786"/>
          </a:xfrm>
          <a:prstGeom prst="ellipse">
            <a:avLst/>
          </a:prstGeom>
          <a:solidFill>
            <a:srgbClr val="287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50" name="Oval 22"/>
          <p:cNvSpPr/>
          <p:nvPr/>
        </p:nvSpPr>
        <p:spPr>
          <a:xfrm>
            <a:off x="5875638" y="4203634"/>
            <a:ext cx="247682" cy="185786"/>
          </a:xfrm>
          <a:prstGeom prst="ellipse">
            <a:avLst/>
          </a:prstGeom>
          <a:solidFill>
            <a:srgbClr val="287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52" name="Прямоугольник 51"/>
          <p:cNvSpPr/>
          <p:nvPr/>
        </p:nvSpPr>
        <p:spPr>
          <a:xfrm>
            <a:off x="6337047" y="888484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  <a:cs typeface="Arial" panose="020B0604020202020204" pitchFamily="34" charset="0"/>
              </a:rPr>
              <a:t>Наклейки-напоминания </a:t>
            </a:r>
            <a:endParaRPr lang="ru-RU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311230" y="4111861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Брошюра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новичка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126654" y="116632"/>
            <a:ext cx="10971372" cy="914400"/>
          </a:xfrm>
          <a:prstGeom prst="rect">
            <a:avLst/>
          </a:prstGeom>
        </p:spPr>
        <p:txBody>
          <a:bodyPr/>
          <a:lstStyle>
            <a:lvl1pPr algn="l" defTabSz="912690" rtl="0" eaLnBrk="1" latinLnBrk="0" hangingPunct="1">
              <a:lnSpc>
                <a:spcPts val="3398"/>
              </a:lnSpc>
              <a:spcBef>
                <a:spcPct val="0"/>
              </a:spcBef>
              <a:buNone/>
              <a:defRPr sz="3400" b="1" kern="1200" cap="all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>
              <a:spcBef>
                <a:spcPct val="2000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Примеры активностей чемпионов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93" y="122812"/>
            <a:ext cx="3765743" cy="23311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31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93" y="2795199"/>
            <a:ext cx="3717810" cy="26333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280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9"/>
          <p:cNvCxnSpPr/>
          <p:nvPr/>
        </p:nvCxnSpPr>
        <p:spPr>
          <a:xfrm>
            <a:off x="3823056" y="1427778"/>
            <a:ext cx="2085312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1"/>
          <p:cNvCxnSpPr/>
          <p:nvPr/>
        </p:nvCxnSpPr>
        <p:spPr>
          <a:xfrm>
            <a:off x="6139195" y="12032"/>
            <a:ext cx="0" cy="5430492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22"/>
          <p:cNvSpPr/>
          <p:nvPr/>
        </p:nvSpPr>
        <p:spPr>
          <a:xfrm>
            <a:off x="5908368" y="1334885"/>
            <a:ext cx="247682" cy="185786"/>
          </a:xfrm>
          <a:prstGeom prst="ellipse">
            <a:avLst/>
          </a:prstGeom>
          <a:solidFill>
            <a:srgbClr val="287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cxnSp>
        <p:nvCxnSpPr>
          <p:cNvPr id="50" name="Straight Connector 39"/>
          <p:cNvCxnSpPr/>
          <p:nvPr/>
        </p:nvCxnSpPr>
        <p:spPr>
          <a:xfrm>
            <a:off x="4370427" y="4386214"/>
            <a:ext cx="1562723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22"/>
          <p:cNvSpPr/>
          <p:nvPr/>
        </p:nvSpPr>
        <p:spPr>
          <a:xfrm>
            <a:off x="5933150" y="4293321"/>
            <a:ext cx="247682" cy="185786"/>
          </a:xfrm>
          <a:prstGeom prst="ellipse">
            <a:avLst/>
          </a:prstGeom>
          <a:solidFill>
            <a:srgbClr val="287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52" name="Прямоугольник 51"/>
          <p:cNvSpPr/>
          <p:nvPr/>
        </p:nvSpPr>
        <p:spPr>
          <a:xfrm>
            <a:off x="6311231" y="1104612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Средство для благодарности друг другу </a:t>
            </a: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Recognize me!</a:t>
            </a:r>
            <a:endParaRPr lang="ru-RU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311231" y="4063048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Конкурс для сотрудников </a:t>
            </a: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Leaders Talk </a:t>
            </a:r>
            <a:endParaRPr lang="ru-RU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126654" y="116632"/>
            <a:ext cx="10971372" cy="914400"/>
          </a:xfrm>
          <a:prstGeom prst="rect">
            <a:avLst/>
          </a:prstGeom>
        </p:spPr>
        <p:txBody>
          <a:bodyPr/>
          <a:lstStyle>
            <a:lvl1pPr algn="l" defTabSz="912690" rtl="0" eaLnBrk="1" latinLnBrk="0" hangingPunct="1">
              <a:lnSpc>
                <a:spcPts val="3398"/>
              </a:lnSpc>
              <a:spcBef>
                <a:spcPct val="0"/>
              </a:spcBef>
              <a:buNone/>
              <a:defRPr sz="3400" b="1" kern="1200" cap="all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>
              <a:spcBef>
                <a:spcPct val="2000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Примеры активностей чемпионов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35" y="116632"/>
            <a:ext cx="1800199" cy="28683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3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2" y="3200350"/>
            <a:ext cx="3171765" cy="23228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6962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126654" y="116632"/>
            <a:ext cx="10971372" cy="914400"/>
          </a:xfrm>
          <a:prstGeom prst="rect">
            <a:avLst/>
          </a:prstGeom>
        </p:spPr>
        <p:txBody>
          <a:bodyPr/>
          <a:lstStyle>
            <a:lvl1pPr algn="l" defTabSz="912690" rtl="0" eaLnBrk="1" latinLnBrk="0" hangingPunct="1">
              <a:lnSpc>
                <a:spcPts val="3398"/>
              </a:lnSpc>
              <a:spcBef>
                <a:spcPct val="0"/>
              </a:spcBef>
              <a:buNone/>
              <a:defRPr sz="3400" b="1" kern="1200" cap="all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>
              <a:spcBef>
                <a:spcPct val="2000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Примеры активностей чемпионов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8" y="573832"/>
            <a:ext cx="3093368" cy="47617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74" y="573832"/>
            <a:ext cx="3106220" cy="47617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9493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83924F33-2FB5-43EB-9A82-49B95A197F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4050559"/>
              </p:ext>
            </p:extLst>
          </p:nvPr>
        </p:nvGraphicFramePr>
        <p:xfrm>
          <a:off x="2117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7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375A5389-C51E-4AA4-A5D7-55B6D2A5B2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"/>
            <a:ext cx="211639" cy="158751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CH" sz="3500" b="1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730CC920-15F9-4F1D-8B41-57E10C2FB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696393"/>
              </p:ext>
            </p:extLst>
          </p:nvPr>
        </p:nvGraphicFramePr>
        <p:xfrm>
          <a:off x="2782838" y="980728"/>
          <a:ext cx="6747137" cy="288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DC693E90-F049-4A72-A2E0-1A158265B2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013476"/>
              </p:ext>
            </p:extLst>
          </p:nvPr>
        </p:nvGraphicFramePr>
        <p:xfrm>
          <a:off x="3286894" y="3789040"/>
          <a:ext cx="597666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622" y="-5680"/>
            <a:ext cx="11017224" cy="914400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Результаты опроса в 2018г 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olischuk.ekaterina\Desktop\Andrew_OpeningPlenary_FINAL FOR SHA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"/>
            <a:ext cx="12190413" cy="685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0550" y="53752"/>
            <a:ext cx="10513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Наши </a:t>
            </a:r>
            <a:r>
              <a:rPr lang="ru-RU" sz="4000" dirty="0">
                <a:solidFill>
                  <a:schemeClr val="bg1"/>
                </a:solidFill>
                <a:latin typeface="Georgia" panose="02040502050405020303" pitchFamily="18" charset="0"/>
              </a:rPr>
              <a:t>ключевые принципы поведения</a:t>
            </a: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l"/>
            <a:endParaRPr lang="ru-RU" sz="40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26824"/>
            <a:ext cx="8687495" cy="55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12"/>
          <p:cNvSpPr txBox="1">
            <a:spLocks/>
          </p:cNvSpPr>
          <p:nvPr/>
        </p:nvSpPr>
        <p:spPr>
          <a:xfrm>
            <a:off x="334566" y="333824"/>
            <a:ext cx="5790446" cy="8629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О компании </a:t>
            </a:r>
            <a:r>
              <a:rPr lang="en-US" dirty="0" smtClean="0">
                <a:solidFill>
                  <a:srgbClr val="0070C0"/>
                </a:solidFill>
                <a:latin typeface="Georgia" panose="02040502050405020303" pitchFamily="18" charset="0"/>
              </a:rPr>
              <a:t>Abbott</a:t>
            </a:r>
            <a:endParaRPr lang="en-US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Oval 23"/>
          <p:cNvSpPr>
            <a:spLocks/>
          </p:cNvSpPr>
          <p:nvPr/>
        </p:nvSpPr>
        <p:spPr>
          <a:xfrm>
            <a:off x="9641983" y="1965810"/>
            <a:ext cx="1759100" cy="1684784"/>
          </a:xfrm>
          <a:prstGeom prst="ellipse">
            <a:avLst/>
          </a:prstGeom>
          <a:solidFill>
            <a:schemeClr val="tx2">
              <a:alpha val="45000"/>
            </a:schemeClr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lnSpc>
                <a:spcPct val="8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Brandon Grotesque Black"/>
              </a:rPr>
              <a:t>1500+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Brandon Grotesque Black"/>
            </a:endParaRPr>
          </a:p>
          <a:p>
            <a:pPr algn="ctr" defTabSz="457200">
              <a:lnSpc>
                <a:spcPct val="80000"/>
              </a:lnSpc>
            </a:pPr>
            <a:endParaRPr lang="en-US" sz="800" b="1" dirty="0" smtClean="0">
              <a:solidFill>
                <a:prstClr val="white"/>
              </a:solidFill>
              <a:latin typeface="calibri" panose="020F0502020204030204" pitchFamily="34" charset="0"/>
              <a:cs typeface="Brandon Grotesque Black"/>
            </a:endParaRPr>
          </a:p>
          <a:p>
            <a:pPr algn="ctr" defTabSz="457200">
              <a:lnSpc>
                <a:spcPct val="110000"/>
              </a:lnSpc>
            </a:pPr>
            <a:r>
              <a:rPr lang="ru-RU" sz="1600" b="1" dirty="0" smtClean="0">
                <a:solidFill>
                  <a:prstClr val="white"/>
                </a:solidFill>
                <a:latin typeface="calibri" panose="020F0502020204030204" pitchFamily="34" charset="0"/>
                <a:cs typeface="Brandon Grotesque Black"/>
              </a:rPr>
              <a:t>сотрудников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cs typeface="Brandon Grotesque Black"/>
            </a:endParaRPr>
          </a:p>
        </p:txBody>
      </p:sp>
      <p:sp>
        <p:nvSpPr>
          <p:cNvPr id="7" name="Oval 31"/>
          <p:cNvSpPr>
            <a:spLocks/>
          </p:cNvSpPr>
          <p:nvPr/>
        </p:nvSpPr>
        <p:spPr>
          <a:xfrm>
            <a:off x="9594149" y="173040"/>
            <a:ext cx="1759100" cy="1684784"/>
          </a:xfrm>
          <a:prstGeom prst="ellipse">
            <a:avLst/>
          </a:prstGeom>
          <a:solidFill>
            <a:schemeClr val="tx2">
              <a:alpha val="45000"/>
            </a:schemeClr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Brandon Grotesque Black"/>
              </a:rPr>
              <a:t>40</a:t>
            </a: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Brandon Grotesque Black"/>
              </a:rPr>
              <a:t>+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Brandon Grotesque Black"/>
            </a:endParaRPr>
          </a:p>
          <a:p>
            <a:pPr algn="ctr" defTabSz="457200">
              <a:lnSpc>
                <a:spcPct val="80000"/>
              </a:lnSpc>
            </a:pPr>
            <a:endParaRPr lang="en-US" sz="800" b="1" dirty="0" smtClean="0">
              <a:solidFill>
                <a:prstClr val="white"/>
              </a:solidFill>
              <a:latin typeface="calibri" panose="020F0502020204030204" pitchFamily="34" charset="0"/>
              <a:cs typeface="Brandon Grotesque Black"/>
            </a:endParaRPr>
          </a:p>
          <a:p>
            <a:pPr algn="ctr" defTabSz="457200">
              <a:lnSpc>
                <a:spcPct val="110000"/>
              </a:lnSpc>
            </a:pPr>
            <a:r>
              <a:rPr lang="ru-RU" sz="1600" b="1" dirty="0">
                <a:solidFill>
                  <a:prstClr val="white"/>
                </a:solidFill>
                <a:latin typeface="calibri" panose="020F0502020204030204" pitchFamily="34" charset="0"/>
                <a:cs typeface="Brandon Grotesque Black"/>
              </a:rPr>
              <a:t>л</a:t>
            </a:r>
            <a:r>
              <a:rPr lang="ru-RU" sz="1600" b="1" dirty="0" smtClean="0">
                <a:solidFill>
                  <a:prstClr val="white"/>
                </a:solidFill>
                <a:latin typeface="calibri" panose="020F0502020204030204" pitchFamily="34" charset="0"/>
                <a:cs typeface="Brandon Grotesque Black"/>
              </a:rPr>
              <a:t>ет в России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cs typeface="Brandon Grotesque Black"/>
            </a:endParaRPr>
          </a:p>
        </p:txBody>
      </p:sp>
      <p:sp>
        <p:nvSpPr>
          <p:cNvPr id="9" name="Oval 14"/>
          <p:cNvSpPr>
            <a:spLocks/>
          </p:cNvSpPr>
          <p:nvPr/>
        </p:nvSpPr>
        <p:spPr>
          <a:xfrm>
            <a:off x="9624325" y="3749843"/>
            <a:ext cx="1794416" cy="1684784"/>
          </a:xfrm>
          <a:prstGeom prst="ellipse">
            <a:avLst/>
          </a:prstGeom>
          <a:solidFill>
            <a:schemeClr val="tx2">
              <a:alpha val="45000"/>
            </a:schemeClr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  <a:cs typeface="Brandon Grotesque Black"/>
              </a:rPr>
              <a:t>8</a:t>
            </a:r>
            <a:r>
              <a:rPr lang="ru-RU" sz="3600" b="1" dirty="0" smtClean="0">
                <a:solidFill>
                  <a:srgbClr val="FFDB09"/>
                </a:solidFill>
                <a:latin typeface="calibri" panose="020F0502020204030204" pitchFamily="34" charset="0"/>
                <a:cs typeface="Brandon Grotesque Black"/>
              </a:rPr>
              <a:t>  </a:t>
            </a:r>
            <a:endParaRPr lang="en-US" sz="3600" b="1" dirty="0">
              <a:solidFill>
                <a:srgbClr val="FFDB09"/>
              </a:solidFill>
              <a:latin typeface="calibri" panose="020F0502020204030204" pitchFamily="34" charset="0"/>
              <a:cs typeface="Brandon Grotesque Black"/>
            </a:endParaRPr>
          </a:p>
          <a:p>
            <a:pPr algn="ctr" defTabSz="457200">
              <a:lnSpc>
                <a:spcPct val="80000"/>
              </a:lnSpc>
            </a:pPr>
            <a:r>
              <a:rPr lang="ru-RU" sz="1400" b="1" dirty="0">
                <a:solidFill>
                  <a:prstClr val="white"/>
                </a:solidFill>
                <a:latin typeface="calibri" panose="020F0502020204030204" pitchFamily="34" charset="0"/>
                <a:cs typeface="Brandon Grotesque Black"/>
              </a:rPr>
              <a:t>б</a:t>
            </a:r>
            <a:r>
              <a:rPr lang="ru-RU" sz="1400" b="1" dirty="0" smtClean="0">
                <a:solidFill>
                  <a:prstClr val="white"/>
                </a:solidFill>
                <a:latin typeface="calibri" panose="020F0502020204030204" pitchFamily="34" charset="0"/>
                <a:cs typeface="Brandon Grotesque Black"/>
              </a:rPr>
              <a:t>изнес-подразделений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cs typeface="Brandon Grotesque Black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93785"/>
              </p:ext>
            </p:extLst>
          </p:nvPr>
        </p:nvGraphicFramePr>
        <p:xfrm>
          <a:off x="334566" y="1461443"/>
          <a:ext cx="6048672" cy="341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5256584"/>
              </a:tblGrid>
              <a:tr h="781897">
                <a:tc>
                  <a:txBody>
                    <a:bodyPr/>
                    <a:lstStyle/>
                    <a:p>
                      <a:pPr marL="72000" lvl="0">
                        <a:lnSpc>
                          <a:spcPct val="80000"/>
                        </a:lnSpc>
                        <a:spcBef>
                          <a:spcPts val="336"/>
                        </a:spcBef>
                      </a:pPr>
                      <a:endParaRPr lang="en-US" sz="2000" b="1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Brandon Grotesque Black"/>
                      </a:endParaRPr>
                    </a:p>
                  </a:txBody>
                  <a:tcPr marL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Диагностическое оборудование</a:t>
                      </a:r>
                      <a:endParaRPr lang="en-US" sz="2400" b="0" kern="120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8000"/>
                      </a:schemeClr>
                    </a:solidFill>
                  </a:tcPr>
                </a:tc>
              </a:tr>
              <a:tr h="845395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Brandon Grotesque Black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Медицинские устройства</a:t>
                      </a:r>
                      <a:endParaRPr lang="en-US" sz="2400" b="0" kern="120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8000"/>
                      </a:schemeClr>
                    </a:solidFill>
                  </a:tcPr>
                </a:tc>
              </a:tr>
              <a:tr h="816908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Brandon Grotesque Black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Детское и лечебное питание </a:t>
                      </a:r>
                      <a:endParaRPr lang="en-US" sz="2400" b="0" kern="120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8000"/>
                      </a:schemeClr>
                    </a:solidFill>
                  </a:tcPr>
                </a:tc>
              </a:tr>
              <a:tr h="968776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Brandon Grotesque Black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Подразделение лекарственных</a:t>
                      </a:r>
                      <a:r>
                        <a:rPr lang="ru-RU" sz="2400" b="0" kern="120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препаратов</a:t>
                      </a:r>
                      <a:endParaRPr lang="en-US" sz="2400" b="0" kern="120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8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27" y="2376406"/>
            <a:ext cx="270055" cy="493128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90" y="1641473"/>
            <a:ext cx="274338" cy="432482"/>
          </a:xfrm>
          <a:prstGeom prst="rect">
            <a:avLst/>
          </a:prstGeom>
        </p:spPr>
      </p:pic>
      <p:pic>
        <p:nvPicPr>
          <p:cNvPr id="13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42" y="3178067"/>
            <a:ext cx="245633" cy="596794"/>
          </a:xfrm>
          <a:prstGeom prst="rect">
            <a:avLst/>
          </a:prstGeom>
        </p:spPr>
      </p:pic>
      <p:pic>
        <p:nvPicPr>
          <p:cNvPr id="14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90" y="4138757"/>
            <a:ext cx="369968" cy="4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0550" y="53752"/>
            <a:ext cx="10513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Наши </a:t>
            </a:r>
            <a:r>
              <a:rPr lang="ru-RU" sz="4000" dirty="0">
                <a:solidFill>
                  <a:schemeClr val="bg1"/>
                </a:solidFill>
                <a:latin typeface="Georgia" panose="02040502050405020303" pitchFamily="18" charset="0"/>
              </a:rPr>
              <a:t>ключевые принципы поведения</a:t>
            </a: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l"/>
            <a:endParaRPr lang="ru-RU" sz="40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"/>
            <a:ext cx="8327454" cy="5551144"/>
          </a:xfrm>
          <a:prstGeom prst="rect">
            <a:avLst/>
          </a:prstGeom>
        </p:spPr>
      </p:pic>
      <p:sp>
        <p:nvSpPr>
          <p:cNvPr id="5" name="Text Placeholder 12"/>
          <p:cNvSpPr txBox="1">
            <a:spLocks/>
          </p:cNvSpPr>
          <p:nvPr/>
        </p:nvSpPr>
        <p:spPr>
          <a:xfrm>
            <a:off x="2350790" y="260648"/>
            <a:ext cx="5730664" cy="6748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dirty="0" smtClean="0">
                <a:latin typeface="Georgia" panose="02040502050405020303" pitchFamily="18" charset="0"/>
              </a:rPr>
              <a:t>«</a:t>
            </a:r>
            <a:r>
              <a:rPr lang="ru-RU" dirty="0">
                <a:latin typeface="Georgia" panose="02040502050405020303" pitchFamily="18" charset="0"/>
              </a:rPr>
              <a:t>Верофарм» в составе </a:t>
            </a:r>
            <a:r>
              <a:rPr lang="en-US" dirty="0" smtClean="0">
                <a:latin typeface="Georgia" panose="02040502050405020303" pitchFamily="18" charset="0"/>
              </a:rPr>
              <a:t>Abbott</a:t>
            </a:r>
            <a:endParaRPr 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6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470544"/>
              </p:ext>
            </p:extLst>
          </p:nvPr>
        </p:nvGraphicFramePr>
        <p:xfrm>
          <a:off x="1558702" y="1034213"/>
          <a:ext cx="6459124" cy="397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9124"/>
              </a:tblGrid>
              <a:tr h="116605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Brandon Grotesque Black"/>
                        </a:rPr>
                        <a:t>Один из крупнейших российских фармацевтических производителей</a:t>
                      </a:r>
                      <a:endParaRPr kumimoji="0" lang="en-US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121904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34000"/>
                      </a:schemeClr>
                    </a:solidFill>
                  </a:tcPr>
                </a:tc>
              </a:tr>
              <a:tr h="922176">
                <a:tc>
                  <a:txBody>
                    <a:bodyPr/>
                    <a:lstStyle/>
                    <a:p>
                      <a:pPr marL="0" lvl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Brandon Grotesque Black"/>
                        </a:rPr>
                        <a:t>Специализация – госпитальные</a:t>
                      </a:r>
                      <a:r>
                        <a:rPr lang="ru-RU" sz="2400" b="0" kern="1200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Brandon Grotesque Black"/>
                        </a:rPr>
                        <a:t> препараты</a:t>
                      </a:r>
                      <a:endParaRPr kumimoji="0" lang="en-US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121904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063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34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Brandon Grotesque Black"/>
                        </a:rPr>
                        <a:t>№1 в упаковках на рынке противоопухолевых средств </a:t>
                      </a:r>
                      <a:endParaRPr lang="en-US" sz="2400" b="0" kern="1200" dirty="0" smtClean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Brandon Grotesque Black"/>
                      </a:endParaRPr>
                    </a:p>
                  </a:txBody>
                  <a:tcPr marL="0" marR="121904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063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34000"/>
                      </a:schemeClr>
                    </a:solidFill>
                  </a:tcPr>
                </a:tc>
              </a:tr>
              <a:tr h="81061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Крупнейший производитель пластырей</a:t>
                      </a:r>
                      <a:endParaRPr kumimoji="0" lang="en-US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121904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063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3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3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val 23"/>
          <p:cNvSpPr>
            <a:spLocks/>
          </p:cNvSpPr>
          <p:nvPr/>
        </p:nvSpPr>
        <p:spPr>
          <a:xfrm>
            <a:off x="9571178" y="1952464"/>
            <a:ext cx="1759100" cy="1684784"/>
          </a:xfrm>
          <a:prstGeom prst="ellipse">
            <a:avLst/>
          </a:prstGeom>
          <a:solidFill>
            <a:schemeClr val="tx2">
              <a:alpha val="45000"/>
            </a:schemeClr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lnSpc>
                <a:spcPct val="8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Brandon Grotesque Black"/>
              </a:rPr>
              <a:t>2000+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Brandon Grotesque Black"/>
            </a:endParaRPr>
          </a:p>
          <a:p>
            <a:pPr algn="ctr" defTabSz="457200">
              <a:lnSpc>
                <a:spcPct val="80000"/>
              </a:lnSpc>
            </a:pPr>
            <a:endParaRPr lang="en-US" sz="800" b="1" dirty="0" smtClean="0">
              <a:solidFill>
                <a:prstClr val="white"/>
              </a:solidFill>
              <a:latin typeface="calibri" panose="020F0502020204030204" pitchFamily="34" charset="0"/>
              <a:cs typeface="Brandon Grotesque Black"/>
            </a:endParaRPr>
          </a:p>
          <a:p>
            <a:pPr algn="ctr" defTabSz="457200">
              <a:lnSpc>
                <a:spcPct val="110000"/>
              </a:lnSpc>
            </a:pPr>
            <a:r>
              <a:rPr lang="ru-RU" sz="1600" b="1" dirty="0" smtClean="0">
                <a:solidFill>
                  <a:prstClr val="white"/>
                </a:solidFill>
                <a:latin typeface="calibri" panose="020F0502020204030204" pitchFamily="34" charset="0"/>
                <a:cs typeface="Brandon Grotesque Black"/>
              </a:rPr>
              <a:t>сотрудников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cs typeface="Brandon Grotesque Black"/>
            </a:endParaRPr>
          </a:p>
        </p:txBody>
      </p:sp>
      <p:sp>
        <p:nvSpPr>
          <p:cNvPr id="8" name="Oval 31"/>
          <p:cNvSpPr>
            <a:spLocks/>
          </p:cNvSpPr>
          <p:nvPr/>
        </p:nvSpPr>
        <p:spPr>
          <a:xfrm>
            <a:off x="9512818" y="93104"/>
            <a:ext cx="1759100" cy="1684784"/>
          </a:xfrm>
          <a:prstGeom prst="ellipse">
            <a:avLst/>
          </a:prstGeom>
          <a:solidFill>
            <a:schemeClr val="tx2">
              <a:alpha val="45000"/>
            </a:schemeClr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lnSpc>
                <a:spcPct val="80000"/>
              </a:lnSpc>
            </a:pPr>
            <a:r>
              <a:rPr lang="ru-RU" sz="1600" b="1" dirty="0" smtClean="0">
                <a:solidFill>
                  <a:prstClr val="white"/>
                </a:solidFill>
                <a:latin typeface="calibri" panose="020F0502020204030204" pitchFamily="34" charset="0"/>
                <a:cs typeface="Brandon Grotesque Black"/>
              </a:rPr>
              <a:t>Компания основана в </a:t>
            </a:r>
          </a:p>
          <a:p>
            <a:pPr algn="ctr" defTabSz="457200">
              <a:lnSpc>
                <a:spcPct val="80000"/>
              </a:lnSpc>
            </a:pPr>
            <a:r>
              <a:rPr lang="ru-RU" sz="2300" b="1" dirty="0" smtClean="0">
                <a:solidFill>
                  <a:prstClr val="white"/>
                </a:solidFill>
                <a:latin typeface="calibri" panose="020F0502020204030204" pitchFamily="34" charset="0"/>
                <a:cs typeface="Brandon Grotesque Black"/>
              </a:rPr>
              <a:t>1997 году </a:t>
            </a:r>
            <a:endParaRPr lang="en-US" sz="2300" b="1" dirty="0">
              <a:solidFill>
                <a:prstClr val="white"/>
              </a:solidFill>
              <a:latin typeface="calibri" panose="020F0502020204030204" pitchFamily="34" charset="0"/>
              <a:cs typeface="Brandon Grotesque Black"/>
            </a:endParaRPr>
          </a:p>
        </p:txBody>
      </p:sp>
      <p:sp>
        <p:nvSpPr>
          <p:cNvPr id="9" name="Oval 14"/>
          <p:cNvSpPr>
            <a:spLocks/>
          </p:cNvSpPr>
          <p:nvPr/>
        </p:nvSpPr>
        <p:spPr>
          <a:xfrm>
            <a:off x="9557374" y="3787736"/>
            <a:ext cx="1794416" cy="1684784"/>
          </a:xfrm>
          <a:prstGeom prst="ellipse">
            <a:avLst/>
          </a:prstGeom>
          <a:solidFill>
            <a:schemeClr val="tx2">
              <a:alpha val="45000"/>
            </a:schemeClr>
          </a:solidFill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lnSpc>
                <a:spcPct val="8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Brandon Grotesque Black"/>
              </a:rPr>
              <a:t>3</a:t>
            </a:r>
            <a:r>
              <a:rPr lang="ru-RU" sz="3600" b="1" dirty="0" smtClean="0">
                <a:solidFill>
                  <a:srgbClr val="FFDB09"/>
                </a:solidFill>
                <a:latin typeface="calibri" panose="020F0502020204030204" pitchFamily="34" charset="0"/>
                <a:cs typeface="Brandon Grotesque Black"/>
              </a:rPr>
              <a:t>  </a:t>
            </a:r>
            <a:endParaRPr lang="en-US" sz="3600" b="1" dirty="0">
              <a:solidFill>
                <a:srgbClr val="FFDB09"/>
              </a:solidFill>
              <a:latin typeface="calibri" panose="020F0502020204030204" pitchFamily="34" charset="0"/>
              <a:cs typeface="Brandon Grotesque Black"/>
            </a:endParaRPr>
          </a:p>
          <a:p>
            <a:pPr algn="ctr" defTabSz="457200">
              <a:lnSpc>
                <a:spcPct val="80000"/>
              </a:lnSpc>
            </a:pPr>
            <a:r>
              <a:rPr lang="ru-RU" sz="1600" b="1" dirty="0" smtClean="0">
                <a:solidFill>
                  <a:prstClr val="white"/>
                </a:solidFill>
                <a:latin typeface="calibri" panose="020F0502020204030204" pitchFamily="34" charset="0"/>
                <a:cs typeface="Brandon Grotesque Black"/>
              </a:rPr>
              <a:t>завода: Вольгинский, Белгород, Воронеж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cs typeface="Brandon Grotesque Black"/>
            </a:endParaRPr>
          </a:p>
        </p:txBody>
      </p:sp>
    </p:spTree>
    <p:extLst>
      <p:ext uri="{BB962C8B-B14F-4D97-AF65-F5344CB8AC3E}">
        <p14:creationId xmlns:p14="http://schemas.microsoft.com/office/powerpoint/2010/main" val="3358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8327454" cy="5551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091" y="-23029"/>
            <a:ext cx="5904656" cy="931749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Культура </a:t>
            </a:r>
            <a:r>
              <a:rPr lang="ru-RU" sz="3600" dirty="0">
                <a:solidFill>
                  <a:schemeClr val="bg1"/>
                </a:solidFill>
                <a:latin typeface="Georgia" panose="02040502050405020303" pitchFamily="18" charset="0"/>
              </a:rPr>
              <a:t>имеет значение</a:t>
            </a:r>
            <a:endParaRPr lang="en-US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8496747" y="2775819"/>
            <a:ext cx="3600400" cy="24826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defTabSz="457090">
              <a:lnSpc>
                <a:spcPts val="628"/>
              </a:lnSpc>
              <a:spcBef>
                <a:spcPts val="31"/>
              </a:spcBef>
            </a:pPr>
            <a:endParaRPr sz="5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79390" marR="79993" algn="ctr" defTabSz="457090">
              <a:lnSpc>
                <a:spcPct val="100041"/>
              </a:lnSpc>
            </a:pPr>
            <a:r>
              <a:rPr lang="ru-RU" sz="2000" b="1" i="1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« Становление </a:t>
            </a:r>
            <a:r>
              <a:rPr lang="ru-RU" sz="2000" b="1" i="1" dirty="0" smtClean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культуры</a:t>
            </a:r>
            <a:r>
              <a:rPr lang="ru-RU" sz="2000" dirty="0" smtClean="0"/>
              <a:t> – </a:t>
            </a:r>
            <a:r>
              <a:rPr lang="ru-RU" sz="2000" b="1" i="1" dirty="0" smtClean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необходимая </a:t>
            </a:r>
            <a:r>
              <a:rPr lang="ru-RU" sz="2000" b="1" i="1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и самая трудная часть корпоративной трансформации »</a:t>
            </a:r>
            <a:endParaRPr lang="ru-RU" sz="2000" b="1" i="1" dirty="0" smtClean="0">
              <a:solidFill>
                <a:schemeClr val="tx1"/>
              </a:solidFill>
              <a:latin typeface="Georgia" panose="02040502050405020303" pitchFamily="18" charset="0"/>
              <a:cs typeface="Arial"/>
            </a:endParaRPr>
          </a:p>
          <a:p>
            <a:pPr marL="79390" marR="79993" algn="ctr" defTabSz="457090">
              <a:lnSpc>
                <a:spcPct val="100041"/>
              </a:lnSpc>
            </a:pPr>
            <a:endParaRPr lang="es-MX" sz="1400" b="1" i="1" dirty="0">
              <a:solidFill>
                <a:schemeClr val="tx1"/>
              </a:solidFill>
              <a:latin typeface="Georgia" panose="02040502050405020303" pitchFamily="18" charset="0"/>
              <a:cs typeface="Arial"/>
            </a:endParaRPr>
          </a:p>
          <a:p>
            <a:pPr marL="79390" marR="79993" algn="ctr" defTabSz="457090">
              <a:lnSpc>
                <a:spcPct val="100041"/>
              </a:lnSpc>
            </a:pPr>
            <a:r>
              <a:rPr sz="140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Lou</a:t>
            </a:r>
            <a:r>
              <a:rPr sz="1400" spc="-14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400" spc="-4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G</a:t>
            </a:r>
            <a:r>
              <a:rPr sz="140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e</a:t>
            </a:r>
            <a:r>
              <a:rPr sz="1400" spc="-4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r</a:t>
            </a:r>
            <a:r>
              <a:rPr sz="1400" spc="4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s</a:t>
            </a:r>
            <a:r>
              <a:rPr sz="140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tn</a:t>
            </a:r>
            <a:r>
              <a:rPr sz="1400" spc="8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e</a:t>
            </a:r>
            <a:r>
              <a:rPr sz="1400" spc="4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r</a:t>
            </a:r>
            <a:r>
              <a:rPr sz="140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,</a:t>
            </a:r>
            <a:r>
              <a:rPr sz="1400" spc="-5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400" spc="-4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r</a:t>
            </a:r>
            <a:r>
              <a:rPr sz="140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e</a:t>
            </a:r>
            <a:r>
              <a:rPr sz="1400" spc="8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t</a:t>
            </a:r>
            <a:r>
              <a:rPr sz="1400" spc="4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i</a:t>
            </a:r>
            <a:r>
              <a:rPr sz="1400" spc="-4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r</a:t>
            </a:r>
            <a:r>
              <a:rPr sz="140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ed</a:t>
            </a:r>
            <a:r>
              <a:rPr sz="1400" spc="-4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40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CEO</a:t>
            </a:r>
            <a:r>
              <a:rPr sz="1400" spc="-35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400" spc="8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o</a:t>
            </a:r>
            <a:r>
              <a:rPr sz="140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f</a:t>
            </a:r>
            <a:r>
              <a:rPr sz="1400" spc="-3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40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IBM</a:t>
            </a:r>
          </a:p>
        </p:txBody>
      </p:sp>
      <p:sp>
        <p:nvSpPr>
          <p:cNvPr id="13" name="object 3"/>
          <p:cNvSpPr txBox="1"/>
          <p:nvPr/>
        </p:nvSpPr>
        <p:spPr>
          <a:xfrm>
            <a:off x="8424739" y="260647"/>
            <a:ext cx="3672408" cy="2099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defTabSz="457090">
              <a:lnSpc>
                <a:spcPts val="628"/>
              </a:lnSpc>
              <a:spcBef>
                <a:spcPts val="31"/>
              </a:spcBef>
            </a:pPr>
            <a:endParaRPr sz="5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72553" marR="79063" algn="ctr" defTabSz="457090">
              <a:lnSpc>
                <a:spcPct val="100041"/>
              </a:lnSpc>
            </a:pPr>
            <a:endParaRPr lang="ru-RU" sz="2000" b="1" i="1" dirty="0" smtClean="0">
              <a:solidFill>
                <a:schemeClr val="tx1"/>
              </a:solidFill>
              <a:latin typeface="Georgia" panose="02040502050405020303" pitchFamily="18" charset="0"/>
              <a:cs typeface="Arial"/>
            </a:endParaRPr>
          </a:p>
          <a:p>
            <a:pPr marL="72553" marR="79063" algn="ctr" defTabSz="457090">
              <a:lnSpc>
                <a:spcPct val="100041"/>
              </a:lnSpc>
            </a:pPr>
            <a:r>
              <a:rPr lang="ru-RU" sz="2000" b="1" i="1" dirty="0" smtClean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«</a:t>
            </a:r>
            <a:r>
              <a:rPr lang="ru-RU" sz="2000" b="1" i="1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К</a:t>
            </a:r>
            <a:r>
              <a:rPr lang="ru-RU" sz="2000" b="1" i="1" dirty="0" smtClean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ультура </a:t>
            </a:r>
            <a:r>
              <a:rPr lang="ru-RU" sz="2000" b="1" i="1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съедает стратегию на завтрак</a:t>
            </a:r>
            <a:r>
              <a:rPr lang="ru-RU" sz="2000" b="1" i="1" dirty="0" smtClean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»</a:t>
            </a:r>
          </a:p>
          <a:p>
            <a:pPr marL="72553" marR="79063" algn="ctr" defTabSz="457090">
              <a:lnSpc>
                <a:spcPct val="100041"/>
              </a:lnSpc>
            </a:pPr>
            <a:endParaRPr lang="ru-RU" sz="2000" b="1" i="1" dirty="0">
              <a:solidFill>
                <a:schemeClr val="tx1"/>
              </a:solidFill>
              <a:latin typeface="Georgia" panose="02040502050405020303" pitchFamily="18" charset="0"/>
              <a:cs typeface="Arial"/>
            </a:endParaRPr>
          </a:p>
          <a:p>
            <a:pPr marL="72553" marR="79063" algn="ctr" defTabSz="457090">
              <a:lnSpc>
                <a:spcPct val="100041"/>
              </a:lnSpc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Питер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Друкер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экономист</a:t>
            </a:r>
            <a:endParaRPr sz="1400" dirty="0">
              <a:solidFill>
                <a:schemeClr val="tx1"/>
              </a:solidFill>
              <a:latin typeface="Georgia" panose="0204050205040502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24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327454" cy="55511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471" y="1210352"/>
            <a:ext cx="3600400" cy="22906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marL="0" indent="0" algn="ctr" defTabSz="457090">
              <a:spcBef>
                <a:spcPts val="31"/>
              </a:spcBef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Определение</a:t>
            </a:r>
            <a:r>
              <a:rPr lang="ru-RU" sz="1800" b="1" i="1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, передача и осознание модели поведения  для продвижения стратегии подразделения лекарственных препаратов и достижения </a:t>
            </a:r>
            <a:r>
              <a:rPr lang="ru-RU" sz="1800" b="1" i="1" dirty="0" smtClean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результатов</a:t>
            </a:r>
            <a:endParaRPr lang="ru-RU" sz="1800" b="1" i="1" dirty="0">
              <a:solidFill>
                <a:schemeClr val="tx1"/>
              </a:solidFill>
              <a:latin typeface="Georgia" panose="02040502050405020303" pitchFamily="18" charset="0"/>
              <a:cs typeface="Arial"/>
            </a:endParaRPr>
          </a:p>
          <a:p>
            <a:pPr marL="0" algn="ctr" defTabSz="457090">
              <a:spcBef>
                <a:spcPts val="31"/>
              </a:spcBef>
            </a:pP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124744"/>
            <a:ext cx="5447134" cy="1402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Ключевые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принципы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поведения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05760" y="3789040"/>
            <a:ext cx="3096344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noAutofit/>
          </a:bodyPr>
          <a:lstStyle/>
          <a:p>
            <a:pPr algn="ctr" defTabSz="457090">
              <a:spcBef>
                <a:spcPts val="31"/>
              </a:spcBef>
              <a:buFont typeface="Arial" panose="020B0604020202020204" pitchFamily="34" charset="0"/>
              <a:buNone/>
            </a:pPr>
            <a:r>
              <a:rPr lang="ru-RU" sz="1600" b="1" i="1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Наша задача – помочь каждому сотруднику </a:t>
            </a:r>
            <a:r>
              <a:rPr lang="ru-RU" sz="1600" b="1" i="1" dirty="0" smtClean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ощущать </a:t>
            </a:r>
            <a:r>
              <a:rPr lang="ru-RU" sz="1600" b="1" i="1" dirty="0">
                <a:solidFill>
                  <a:schemeClr val="tx1"/>
                </a:solidFill>
                <a:latin typeface="Georgia" panose="02040502050405020303" pitchFamily="18" charset="0"/>
                <a:cs typeface="Arial"/>
              </a:rPr>
              <a:t>сопричастность к эволюции культуры.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90244" y="391708"/>
            <a:ext cx="19273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latin typeface="Georgia" panose="02040502050405020303" pitchFamily="18" charset="0"/>
                <a:cs typeface="Arial"/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21230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66614" y="1"/>
            <a:ext cx="1108923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4400" baseline="0"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Ключевые принципы поведения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34437156"/>
              </p:ext>
            </p:extLst>
          </p:nvPr>
        </p:nvGraphicFramePr>
        <p:xfrm>
          <a:off x="2566814" y="764704"/>
          <a:ext cx="7200800" cy="467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918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0" y="260648"/>
            <a:ext cx="11521280" cy="914400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ru-RU" dirty="0">
                <a:latin typeface="Georgia" panose="02040502050405020303" pitchFamily="18" charset="0"/>
              </a:rPr>
              <a:t>Механизм трансформации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38327"/>
              </p:ext>
            </p:extLst>
          </p:nvPr>
        </p:nvGraphicFramePr>
        <p:xfrm>
          <a:off x="694606" y="1124744"/>
          <a:ext cx="10971213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80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21"/>
          <p:cNvCxnSpPr/>
          <p:nvPr/>
        </p:nvCxnSpPr>
        <p:spPr>
          <a:xfrm>
            <a:off x="5883657" y="399"/>
            <a:ext cx="24782" cy="5516833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24"/>
          <p:cNvCxnSpPr/>
          <p:nvPr/>
        </p:nvCxnSpPr>
        <p:spPr>
          <a:xfrm>
            <a:off x="4706180" y="4565845"/>
            <a:ext cx="1073943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24"/>
          <p:cNvCxnSpPr/>
          <p:nvPr/>
        </p:nvCxnSpPr>
        <p:spPr>
          <a:xfrm flipV="1">
            <a:off x="3195195" y="2708466"/>
            <a:ext cx="2584928" cy="454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226098" y="952867"/>
            <a:ext cx="2529243" cy="237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3"/>
          <p:cNvSpPr txBox="1">
            <a:spLocks/>
          </p:cNvSpPr>
          <p:nvPr/>
        </p:nvSpPr>
        <p:spPr>
          <a:xfrm>
            <a:off x="1126654" y="116632"/>
            <a:ext cx="10971372" cy="914400"/>
          </a:xfrm>
          <a:prstGeom prst="rect">
            <a:avLst/>
          </a:prstGeom>
        </p:spPr>
        <p:txBody>
          <a:bodyPr/>
          <a:lstStyle>
            <a:lvl1pPr algn="l" defTabSz="912690" rtl="0" eaLnBrk="1" latinLnBrk="0" hangingPunct="1">
              <a:lnSpc>
                <a:spcPts val="3398"/>
              </a:lnSpc>
              <a:spcBef>
                <a:spcPct val="0"/>
              </a:spcBef>
              <a:buNone/>
              <a:defRPr sz="3400" b="1" kern="1200" cap="all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>
              <a:spcBef>
                <a:spcPct val="2000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Примеры активностей чемпионов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3823810"/>
            <a:ext cx="4439495" cy="162141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3" y="2075872"/>
            <a:ext cx="2779712" cy="17479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3" y="269643"/>
            <a:ext cx="2810615" cy="18219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11230" y="770578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  <a:cs typeface="Arial" panose="020B0604020202020204" pitchFamily="34" charset="0"/>
              </a:rPr>
              <a:t>Презентации для коллег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30405" y="2510864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  <a:cs typeface="Arial" panose="020B0604020202020204" pitchFamily="34" charset="0"/>
              </a:rPr>
              <a:t>Визуализация на досках объявлений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30405" y="4380441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  <a:cs typeface="Arial" panose="020B0604020202020204" pitchFamily="34" charset="0"/>
              </a:rPr>
              <a:t>QR-</a:t>
            </a:r>
            <a:r>
              <a:rPr lang="ru-RU" dirty="0" smtClean="0">
                <a:latin typeface="Georgia" panose="02040502050405020303" pitchFamily="18" charset="0"/>
                <a:cs typeface="Arial" panose="020B0604020202020204" pitchFamily="34" charset="0"/>
              </a:rPr>
              <a:t>подпись в письмах чемпионов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7" name="Oval 22"/>
          <p:cNvSpPr/>
          <p:nvPr/>
        </p:nvSpPr>
        <p:spPr>
          <a:xfrm>
            <a:off x="5755341" y="862351"/>
            <a:ext cx="247682" cy="185786"/>
          </a:xfrm>
          <a:prstGeom prst="ellipse">
            <a:avLst/>
          </a:prstGeom>
          <a:solidFill>
            <a:srgbClr val="287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38" name="Oval 22"/>
          <p:cNvSpPr/>
          <p:nvPr/>
        </p:nvSpPr>
        <p:spPr>
          <a:xfrm>
            <a:off x="5780123" y="2602637"/>
            <a:ext cx="247682" cy="185786"/>
          </a:xfrm>
          <a:prstGeom prst="ellipse">
            <a:avLst/>
          </a:prstGeom>
          <a:solidFill>
            <a:srgbClr val="287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39" name="Oval 22"/>
          <p:cNvSpPr/>
          <p:nvPr/>
        </p:nvSpPr>
        <p:spPr>
          <a:xfrm>
            <a:off x="5772207" y="4472214"/>
            <a:ext cx="247682" cy="185786"/>
          </a:xfrm>
          <a:prstGeom prst="ellipse">
            <a:avLst/>
          </a:prstGeom>
          <a:solidFill>
            <a:srgbClr val="287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</p:spTree>
    <p:extLst>
      <p:ext uri="{BB962C8B-B14F-4D97-AF65-F5344CB8AC3E}">
        <p14:creationId xmlns:p14="http://schemas.microsoft.com/office/powerpoint/2010/main" val="36161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9"/>
          <p:cNvCxnSpPr/>
          <p:nvPr/>
        </p:nvCxnSpPr>
        <p:spPr>
          <a:xfrm>
            <a:off x="3978761" y="1568247"/>
            <a:ext cx="1829038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1" b="7451"/>
          <a:stretch/>
        </p:blipFill>
        <p:spPr>
          <a:xfrm>
            <a:off x="118542" y="207598"/>
            <a:ext cx="4715189" cy="206927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dist="127000" dir="7380000" algn="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47" name="Straight Connector 21"/>
          <p:cNvCxnSpPr/>
          <p:nvPr/>
        </p:nvCxnSpPr>
        <p:spPr>
          <a:xfrm>
            <a:off x="5931640" y="3588"/>
            <a:ext cx="49564" cy="5441636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Равнобедренный треугольник 2"/>
          <p:cNvSpPr/>
          <p:nvPr/>
        </p:nvSpPr>
        <p:spPr>
          <a:xfrm>
            <a:off x="118542" y="1700341"/>
            <a:ext cx="5065764" cy="1732247"/>
          </a:xfrm>
          <a:prstGeom prst="triangle">
            <a:avLst>
              <a:gd name="adj" fmla="val 73772"/>
            </a:avLst>
          </a:prstGeom>
          <a:noFill/>
          <a:ln w="19050">
            <a:solidFill>
              <a:srgbClr val="D3D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8" name="Oval 22"/>
          <p:cNvSpPr/>
          <p:nvPr/>
        </p:nvSpPr>
        <p:spPr>
          <a:xfrm>
            <a:off x="5807799" y="1475354"/>
            <a:ext cx="247682" cy="185786"/>
          </a:xfrm>
          <a:prstGeom prst="ellipse">
            <a:avLst/>
          </a:prstGeom>
          <a:solidFill>
            <a:srgbClr val="287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pic>
        <p:nvPicPr>
          <p:cNvPr id="4102" name="Picture 6" descr="http://www.hdc.com.tr/wp-content/uploads/buyutec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74" y="535020"/>
            <a:ext cx="2883751" cy="133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2"/>
          <p:cNvSpPr/>
          <p:nvPr/>
        </p:nvSpPr>
        <p:spPr>
          <a:xfrm>
            <a:off x="5832581" y="4383914"/>
            <a:ext cx="247682" cy="185786"/>
          </a:xfrm>
          <a:prstGeom prst="ellipse">
            <a:avLst/>
          </a:prstGeom>
          <a:solidFill>
            <a:srgbClr val="287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946582" y="4476807"/>
            <a:ext cx="886843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167214" y="2750066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Визуализация для водителей и медицинских представителей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126654" y="116632"/>
            <a:ext cx="10971372" cy="914400"/>
          </a:xfrm>
          <a:prstGeom prst="rect">
            <a:avLst/>
          </a:prstGeom>
        </p:spPr>
        <p:txBody>
          <a:bodyPr/>
          <a:lstStyle>
            <a:lvl1pPr algn="l" defTabSz="912690" rtl="0" eaLnBrk="1" latinLnBrk="0" hangingPunct="1">
              <a:lnSpc>
                <a:spcPts val="3398"/>
              </a:lnSpc>
              <a:spcBef>
                <a:spcPct val="0"/>
              </a:spcBef>
              <a:buNone/>
              <a:defRPr sz="3400" b="1" kern="1200" cap="all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>
              <a:spcBef>
                <a:spcPct val="2000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Примеры активностей чемпионов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9" y="3212976"/>
            <a:ext cx="5567459" cy="223224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dist="127000" dir="7380000" algn="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779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FrsN8ETnaRQIi7lv7aA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3527</TotalTime>
  <Words>331</Words>
  <Application>Microsoft Office PowerPoint</Application>
  <PresentationFormat>Произвольный</PresentationFormat>
  <Paragraphs>89</Paragraphs>
  <Slides>14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Культура имеет значение</vt:lpstr>
      <vt:lpstr>Презентация PowerPoint</vt:lpstr>
      <vt:lpstr>Презентация PowerPoint</vt:lpstr>
      <vt:lpstr>Механизм трансформации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опроса в 2018г 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Мишарин Сергей Викторович</dc:creator>
  <cp:lastModifiedBy>Pronina, Olga E</cp:lastModifiedBy>
  <cp:revision>60</cp:revision>
  <dcterms:created xsi:type="dcterms:W3CDTF">2017-04-26T07:41:51Z</dcterms:created>
  <dcterms:modified xsi:type="dcterms:W3CDTF">2019-05-13T11:50:44Z</dcterms:modified>
</cp:coreProperties>
</file>