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3" r:id="rId7"/>
    <p:sldId id="260" r:id="rId8"/>
    <p:sldId id="262" r:id="rId9"/>
    <p:sldId id="264" r:id="rId10"/>
    <p:sldId id="267" r:id="rId11"/>
    <p:sldId id="265" r:id="rId12"/>
    <p:sldId id="266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7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7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8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6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1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F8C1-24E3-461C-9243-50586000BBB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5DFF7-DCFB-4DE6-A27E-8178EC5C8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7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реализации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муниципальной</a:t>
            </a:r>
            <a:r>
              <a:rPr kumimoji="0" lang="ru-RU" sz="2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программы «Развитие транспортной системы»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prstClr val="white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prstClr val="white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prstClr val="white"/>
                </a:solidFill>
                <a:latin typeface="Times New Roman" pitchFamily="18" charset="0"/>
              </a:rPr>
              <a:t>Управление  дорожного  хозяйства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/>
              </a:rPr>
              <a:t>1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1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9144001" cy="76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горизонтальной дорожной разметки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ivarhipova\Рабочий стол\667B2787-5CDD-42DC-B456-6C14B2538A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6588732" cy="4392488"/>
          </a:xfrm>
          <a:prstGeom prst="rect">
            <a:avLst/>
          </a:prstGeom>
          <a:noFill/>
        </p:spPr>
      </p:pic>
      <p:pic>
        <p:nvPicPr>
          <p:cNvPr id="1026" name="Picture 2" descr="C:\Documents and Settings\ivarhipova\Рабочий стол\27B7F09A-B388-4174-9E01-4F2B8368ED4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312368" cy="220824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Calibri"/>
              </a:rPr>
              <a:t>10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3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uearalova\Downloads\15-08-2019_23-53-31\лист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" y="764705"/>
            <a:ext cx="5687616" cy="60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87668"/>
              </p:ext>
            </p:extLst>
          </p:nvPr>
        </p:nvGraphicFramePr>
        <p:xfrm>
          <a:off x="5652120" y="764705"/>
          <a:ext cx="3384376" cy="6093292"/>
        </p:xfrm>
        <a:graphic>
          <a:graphicData uri="http://schemas.openxmlformats.org/drawingml/2006/table">
            <a:tbl>
              <a:tblPr/>
              <a:tblGrid>
                <a:gridCol w="302176"/>
                <a:gridCol w="3082200"/>
              </a:tblGrid>
              <a:tr h="415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п.п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3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Выборгская в сторону ул. Волоколамская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МБУ ДО "Детская школа искусств" №1 (ул. Пирогова, д. 29)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5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ГБУ ВО " Центр развития доп. Образования" (ул. 9-го Января, 161)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</a:t>
                      </a:r>
                      <a:r>
                        <a:rPr lang="ru-RU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Арзамасская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зоне действия пеш. Переходов в р-не д. 2, 5 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бульвар Победы, д. 44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Моисеева, около д. 3 с обеих сторон проезжей части 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Кирова, в р-не д.9 и д.10 (ул. </a:t>
                      </a:r>
                      <a:r>
                        <a:rPr lang="ru-RU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Куцыгина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Ворошилова (пересечение с ул. </a:t>
                      </a:r>
                      <a:r>
                        <a:rPr lang="ru-RU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Кольцовская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</a:t>
                      </a:r>
                      <a:r>
                        <a:rPr lang="ru-RU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Кольцовская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5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Моисеева (пересечение с ул. Летчика Колесниченко) островок безопасности, пересечение с ул. Бахметьева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Кирова (пересечение с пер. Красноармейский)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Пересечение ул. Бахметьева с ул. Ворошилова (на стороне АЗС)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ост. "Димитрова"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Перекресток ул. Никитинская и ул. Средне-Московская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перекресток Московский пр-т и </a:t>
                      </a:r>
                      <a:r>
                        <a:rPr lang="ru-RU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ул.Хользунова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Перекресток бульвар Победы и ул. Вл. Невского 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5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Перекресток ул. Генерала </a:t>
                      </a:r>
                      <a:r>
                        <a:rPr lang="ru-RU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Лизюкова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ул. Вл. Невского, ТЦ Аксиома 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тротуара по ул. </a:t>
                      </a:r>
                      <a:r>
                        <a:rPr lang="ru-RU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Куколкина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415" y="-1"/>
            <a:ext cx="9134585" cy="11247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для обустройства тротуаров и пешеходных переходов для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инвалидами, передвигающимися в креслах-колясках, и инвалидами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зрения и слуха в рамках государственной программы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среда"</a:t>
            </a: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440689" y="6597351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11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1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59" y="235490"/>
          <a:ext cx="8064897" cy="6289854"/>
        </p:xfrm>
        <a:graphic>
          <a:graphicData uri="http://schemas.openxmlformats.org/drawingml/2006/table">
            <a:tbl>
              <a:tblPr/>
              <a:tblGrid>
                <a:gridCol w="912132"/>
                <a:gridCol w="3133200"/>
                <a:gridCol w="4019565"/>
              </a:tblGrid>
              <a:tr h="625670">
                <a:tc gridSpan="3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0" marR="5570" marT="5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Адрес 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общеобразовательных  учреждений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Матросова, 2А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65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Волго-Донская, 26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79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Владимира невского, 75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1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Карла Либкнехта, 50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13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Юлюса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Янониса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6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73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Володарского, 41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Гимназия им. А. Кольцова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Мало-Терновая, 9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16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Загородняя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66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51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пер. Туркменский, 14А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50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20-летия Октября, 93 (по ул. 5 Декабря)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Школа-лицей № 12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Цимлянский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2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33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Веры Фигнер, 77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Коррекционная школа № 31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Героев Сибиряков, 5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Воронежский учебно-воспитательный комплекс им А.П. Киселёва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Молодогвардейцев, 17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Гимназия № 3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Юлюса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Янониса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4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75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Тепличная, 20Б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84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Володарского, 60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11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Пятницкого, 67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37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Генерала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Лизюкова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52 (по ул. 60-летия ВЛКСМ)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Лицей № 8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ул. Беговая, 2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47</a:t>
                      </a:r>
                    </a:p>
                  </a:txBody>
                  <a:tcPr marL="5570" marR="5570" marT="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" y="-1"/>
            <a:ext cx="9144001" cy="836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Перечень объектов по установке искусственных неровностей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 у общеобразовательных  учреждений</a:t>
            </a:r>
          </a:p>
        </p:txBody>
      </p:sp>
      <p:sp>
        <p:nvSpPr>
          <p:cNvPr id="4" name="Овал 3"/>
          <p:cNvSpPr/>
          <p:nvPr/>
        </p:nvSpPr>
        <p:spPr>
          <a:xfrm>
            <a:off x="8440689" y="6597351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Calibri"/>
              </a:rPr>
              <a:t>12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38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9144001" cy="836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наружного освещения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Documents and Settings\ivarhipova\Рабочий стол\горсвет фото\SAM_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68960"/>
            <a:ext cx="5397964" cy="3600400"/>
          </a:xfrm>
          <a:prstGeom prst="rect">
            <a:avLst/>
          </a:prstGeom>
          <a:noFill/>
        </p:spPr>
      </p:pic>
      <p:pic>
        <p:nvPicPr>
          <p:cNvPr id="3" name="Picture 3" descr="C:\Documents and Settings\ivarhipova\Рабочий стол\горсвет фото\дорога к Больнице №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320480" cy="3240360"/>
          </a:xfrm>
          <a:prstGeom prst="rect">
            <a:avLst/>
          </a:prstGeom>
          <a:noFill/>
        </p:spPr>
      </p:pic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Calibri"/>
              </a:rPr>
              <a:t>13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3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9144001" cy="836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ливневой канализации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ivarhipova\Рабочий стол\горсвет фото\Новая папка\IMG-20190911-WA0000.jpg"/>
          <p:cNvPicPr>
            <a:picLocks noChangeAspect="1" noChangeArrowheads="1"/>
          </p:cNvPicPr>
          <p:nvPr/>
        </p:nvPicPr>
        <p:blipFill>
          <a:blip r:embed="rId2" cstate="print"/>
          <a:srcRect r="24047"/>
          <a:stretch>
            <a:fillRect/>
          </a:stretch>
        </p:blipFill>
        <p:spPr bwMode="auto">
          <a:xfrm>
            <a:off x="3275856" y="1772372"/>
            <a:ext cx="5688632" cy="3744860"/>
          </a:xfrm>
          <a:prstGeom prst="rect">
            <a:avLst/>
          </a:prstGeom>
          <a:noFill/>
        </p:spPr>
      </p:pic>
      <p:pic>
        <p:nvPicPr>
          <p:cNvPr id="2051" name="Picture 3" descr="C:\Documents and Settings\ivarhipova\Рабочий стол\горсвет фото\Новая папка\IMG-20190812-WA0014.jpg"/>
          <p:cNvPicPr>
            <a:picLocks noChangeAspect="1" noChangeArrowheads="1"/>
          </p:cNvPicPr>
          <p:nvPr/>
        </p:nvPicPr>
        <p:blipFill>
          <a:blip r:embed="rId3" cstate="print"/>
          <a:srcRect b="10440"/>
          <a:stretch>
            <a:fillRect/>
          </a:stretch>
        </p:blipFill>
        <p:spPr bwMode="auto">
          <a:xfrm>
            <a:off x="179512" y="912440"/>
            <a:ext cx="2927045" cy="5324872"/>
          </a:xfrm>
          <a:prstGeom prst="rect">
            <a:avLst/>
          </a:prstGeom>
          <a:noFill/>
        </p:spPr>
      </p:pic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Calibri"/>
              </a:rPr>
              <a:t>14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3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9144001" cy="836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ремонт мостов и путепроводов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Calibri"/>
              </a:rPr>
              <a:t>15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Documents and Settings\ivarhipova\Рабочий стол\горсвет фото\фото мосты\IMG-20190913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744416" cy="2808312"/>
          </a:xfrm>
          <a:prstGeom prst="rect">
            <a:avLst/>
          </a:prstGeom>
          <a:noFill/>
        </p:spPr>
      </p:pic>
      <p:pic>
        <p:nvPicPr>
          <p:cNvPr id="1027" name="Picture 3" descr="C:\Documents and Settings\ivarhipova\Рабочий стол\горсвет фото\фото мосты\IMG-20190913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767064" cy="2825298"/>
          </a:xfrm>
          <a:prstGeom prst="rect">
            <a:avLst/>
          </a:prstGeom>
          <a:noFill/>
        </p:spPr>
      </p:pic>
      <p:pic>
        <p:nvPicPr>
          <p:cNvPr id="1028" name="Picture 4" descr="C:\Documents and Settings\ivarhipova\Рабочий стол\горсвет фото\фото мосты\IMG-20190913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08720"/>
            <a:ext cx="3767064" cy="2825298"/>
          </a:xfrm>
          <a:prstGeom prst="rect">
            <a:avLst/>
          </a:prstGeom>
          <a:noFill/>
        </p:spPr>
      </p:pic>
      <p:pic>
        <p:nvPicPr>
          <p:cNvPr id="1029" name="Picture 5" descr="C:\Documents and Settings\ivarhipova\Рабочий стол\горсвет фото\фото мосты\IMG-20190913-WA0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3789040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93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9274" font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</a:rPr>
              <a:t>Закупленная в 2019 году коммунальная уборочная техника</a:t>
            </a:r>
          </a:p>
        </p:txBody>
      </p:sp>
      <p:pic>
        <p:nvPicPr>
          <p:cNvPr id="5" name="Picture 2" descr="C:\Users\aagruzda\Desktop\Презентации 2018+\2019\Доклад котов - кстенину по подготовке к зимнему периоду\фото\IMG-20190903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248472" cy="3186354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agruzda\Desktop\Презентации 2018+\2019\Доклад котов - кстенину по подготовке к зимнему периоду\фото\IMG-20190903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28" y="945519"/>
            <a:ext cx="4346887" cy="5795849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agruzda\Desktop\Презентации 2018+\2019\Доклад котов - кстенину по подготовке к зимнему периоду\фото\IMG-20190903-WA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2" r="7802"/>
          <a:stretch/>
        </p:blipFill>
        <p:spPr bwMode="auto">
          <a:xfrm>
            <a:off x="251520" y="4285139"/>
            <a:ext cx="4248472" cy="2384221"/>
          </a:xfrm>
          <a:prstGeom prst="rect">
            <a:avLst/>
          </a:prstGeom>
          <a:noFill/>
          <a:ln w="38100" cmpd="tri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Calibri"/>
              </a:rPr>
              <a:t>16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3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5976115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6662708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529" y="6485326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1561" y="6302667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2941" y="5585148"/>
            <a:ext cx="9144000" cy="63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1" tIns="39840" rIns="79681" bIns="39840" numCol="1" anchor="ctr" anchorCtr="0" compatLnSpc="1">
            <a:prstTxWarp prst="textNoShape">
              <a:avLst/>
            </a:prstTxWarp>
            <a:spAutoFit/>
          </a:bodyPr>
          <a:lstStyle/>
          <a:p>
            <a:pPr indent="392871" algn="just" defTabSz="796808" fontAlgn="base">
              <a:spcBef>
                <a:spcPct val="0"/>
              </a:spcBef>
              <a:spcAft>
                <a:spcPct val="0"/>
              </a:spcAft>
              <a:tabLst>
                <a:tab pos="235169" algn="l"/>
              </a:tabLst>
            </a:pPr>
            <a:r>
              <a:rPr lang="ru-RU" sz="1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392871" algn="just" defTabSz="796808" eaLnBrk="0" fontAlgn="base" hangingPunct="0">
              <a:spcBef>
                <a:spcPct val="0"/>
              </a:spcBef>
              <a:spcAft>
                <a:spcPct val="0"/>
              </a:spcAft>
              <a:tabLst>
                <a:tab pos="235169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количество зимней уборочной техники составляет 330 ед. (не используются подметально-уборочные машины);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392871" algn="just" defTabSz="796808" eaLnBrk="0" fontAlgn="base" hangingPunct="0">
              <a:spcBef>
                <a:spcPct val="0"/>
              </a:spcBef>
              <a:spcAft>
                <a:spcPct val="0"/>
              </a:spcAft>
              <a:tabLst>
                <a:tab pos="235169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поливомоечные машины на зимний период переоборудуются в пескоразбрасыватели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12783"/>
              </p:ext>
            </p:extLst>
          </p:nvPr>
        </p:nvGraphicFramePr>
        <p:xfrm>
          <a:off x="323528" y="1124744"/>
          <a:ext cx="8496940" cy="4273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2431"/>
                <a:gridCol w="420827"/>
                <a:gridCol w="432601"/>
                <a:gridCol w="731510"/>
                <a:gridCol w="394431"/>
                <a:gridCol w="519514"/>
                <a:gridCol w="519514"/>
                <a:gridCol w="519514"/>
                <a:gridCol w="607311"/>
                <a:gridCol w="431717"/>
                <a:gridCol w="519514"/>
                <a:gridCol w="519514"/>
                <a:gridCol w="519514"/>
                <a:gridCol w="519514"/>
                <a:gridCol w="519514"/>
              </a:tblGrid>
              <a:tr h="3956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Уборочная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Погрузочная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Самосвальная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техники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</a:tr>
              <a:tr h="1659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Пескоразбрасыватель (КДМ)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 со щёткой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Малая коммунальная техника  (МТЗ, МКМ)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Погрузчик фронтальный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Снегопогрузчик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Снегопогрузчик 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 2500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Экскаватор / погрузчик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Самосвал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  с   тележкой, ПРК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Грейдер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Ротор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Бульдозер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 с прямым ножом (Т-150)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vert="vert270" anchor="ctr" anchorCtr="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Железнодорожный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</a:tr>
              <a:tr h="250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Коминтерновский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</a:tr>
              <a:tr h="250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Левобережный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</a:tr>
              <a:tr h="250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</a:tr>
              <a:tr h="250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</a:tr>
              <a:tr h="250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</a:tr>
              <a:tr h="397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3" marR="8063" marT="8639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" y="0"/>
            <a:ext cx="9144001" cy="90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</a:rPr>
              <a:t>НАЛИЧИЕ ЗИМНЕЙ УБОРОЧНОЙ ТЕХНИКИ </a:t>
            </a:r>
          </a:p>
        </p:txBody>
      </p:sp>
      <p:pic>
        <p:nvPicPr>
          <p:cNvPr id="16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Calibri"/>
              </a:rPr>
              <a:t>17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9274" font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</a:rPr>
              <a:t>Проект прокола поручения</a:t>
            </a:r>
          </a:p>
        </p:txBody>
      </p:sp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Calibri"/>
              </a:rPr>
              <a:t>18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5" y="1124744"/>
          <a:ext cx="8352928" cy="2736304"/>
        </p:xfrm>
        <a:graphic>
          <a:graphicData uri="http://schemas.openxmlformats.org/drawingml/2006/table">
            <a:tbl>
              <a:tblPr/>
              <a:tblGrid>
                <a:gridCol w="690303"/>
                <a:gridCol w="3712601"/>
                <a:gridCol w="1913755"/>
                <a:gridCol w="2036269"/>
              </a:tblGrid>
              <a:tr h="79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92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               Поручение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92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Ответственный    исполнитель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92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Срок исполнения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576" marR="66576" marT="92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576" marR="66576" marT="92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Обеспечить выполнение   запланированных дорожно-ремонтных работ, направленных на  достижение показателей (индикторов)  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муниципальной программы городского округа город Воронеж «Развитие транспортной системы»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576" marR="66576" marT="92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Котов О.В.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92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25.12.2019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92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93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83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9274" fontAlgn="ctr">
              <a:defRPr/>
            </a:pPr>
            <a:endParaRPr lang="ru-RU" sz="1600" b="1" dirty="0" smtClean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0894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Calibri"/>
              </a:rPr>
              <a:t>19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204864"/>
            <a:ext cx="9144000" cy="2381765"/>
          </a:xfrm>
          <a:prstGeom prst="rect">
            <a:avLst/>
          </a:prstGeom>
        </p:spPr>
        <p:txBody>
          <a:bodyPr vert="horz" lIns="104927" tIns="52464" rIns="104927" bIns="52464" rtlCol="0" anchor="ctr">
            <a:noAutofit/>
          </a:bodyPr>
          <a:lstStyle/>
          <a:p>
            <a:pPr marL="0" marR="0" lvl="0" indent="0" algn="ctr" defTabSz="10492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</a:t>
            </a:r>
            <a:b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ВНИМАНИЕ!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3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9144001" cy="76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муниципальной программы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системы» в 2019 году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4581128"/>
            <a:ext cx="754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муниципальной программы «Развитие транспортной системы» в 2019 году составил -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1 931,6 млн. руб.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770347"/>
              </p:ext>
            </p:extLst>
          </p:nvPr>
        </p:nvGraphicFramePr>
        <p:xfrm>
          <a:off x="1331641" y="980726"/>
          <a:ext cx="7200800" cy="3240361"/>
        </p:xfrm>
        <a:graphic>
          <a:graphicData uri="http://schemas.openxmlformats.org/drawingml/2006/table">
            <a:tbl>
              <a:tblPr firstRow="1" firstCol="1" bandRow="1"/>
              <a:tblGrid>
                <a:gridCol w="3558561"/>
                <a:gridCol w="1215184"/>
                <a:gridCol w="1207787"/>
                <a:gridCol w="1219268"/>
              </a:tblGrid>
              <a:tr h="546251">
                <a:tc rowSpan="2"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Наименование мероприятия  </a:t>
                      </a: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Финансирование по годам,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млн.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25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5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Проектирование, строительство, реконструкция автомобильных дорог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193,3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457,5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Ремонт автомобильных дорог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146,8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168,8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Содержание  автомобильных дорог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1695,2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1591,3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1543,1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2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88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9144001" cy="76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</a:t>
            </a:r>
            <a:endParaRPr lang="ru-RU" sz="16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vachelombieva\AppData\Local\Microsoft\Windows\Temporary Internet Files\Content.Outlook\4ONP2BFS\Реконструкция автодороги по ул Острогожской на участке от ул Теплоэнергетиков до до съезда к плотине Воронежского вдхр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5940152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Овал 7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3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C:\Users\vachelombieva\Desktop\i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8" y="811266"/>
            <a:ext cx="5079164" cy="326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400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9144001" cy="76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</a:t>
            </a:r>
            <a:endParaRPr lang="ru-RU" sz="16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4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" descr="C:\Users\vachelombieva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" y="764704"/>
            <a:ext cx="5452903" cy="365734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vachelombieva\AppData\Local\Microsoft\Windows\Temporary Internet Files\Content.Outlook\4ONP2BFS\Строит  автодор  по ул В Невского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3083"/>
            <a:ext cx="5472608" cy="36521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778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9144001" cy="76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Ремонт УДС по МП «Развитие транспортной системы»</a:t>
            </a: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5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C:\Users\vachelombieva\AppData\Local\Microsoft\Windows\Temporary Internet Files\Content.Outlook\4ONP2BFS\ул. Летчика Замкин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3" y="811265"/>
            <a:ext cx="4078173" cy="31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688" y="3442684"/>
            <a:ext cx="4067945" cy="4903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Летчика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vachelombieva\Desktop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67" y="819757"/>
            <a:ext cx="4067945" cy="27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9986" y="3442684"/>
            <a:ext cx="4067946" cy="4903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Сосновая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vachelombieva\Desktop\hgfhgfch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12596"/>
            <a:ext cx="4176175" cy="27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7784" y="6309320"/>
            <a:ext cx="417617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массив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3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uearalova\Downloads\лист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579613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17763"/>
              </p:ext>
            </p:extLst>
          </p:nvPr>
        </p:nvGraphicFramePr>
        <p:xfrm>
          <a:off x="5796136" y="764705"/>
          <a:ext cx="3240360" cy="6093296"/>
        </p:xfrm>
        <a:graphic>
          <a:graphicData uri="http://schemas.openxmlformats.org/drawingml/2006/table">
            <a:tbl>
              <a:tblPr/>
              <a:tblGrid>
                <a:gridCol w="279644"/>
                <a:gridCol w="2960716"/>
              </a:tblGrid>
              <a:tr h="1078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улиц в г. Воронеж</a:t>
                      </a:r>
                      <a:b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автомобильной  дороги  по </a:t>
                      </a:r>
                      <a:r>
                        <a:rPr lang="ru-RU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ул.Дмитрия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Горина  (МБОУ СОШ №46  ул. Дмитрия Горина, д.61)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автомобильной  дороги по </a:t>
                      </a:r>
                      <a:r>
                        <a:rPr lang="ru-RU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ул.Тепличная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(МБОУ СОШ №84 ул. Тепличная, д.20 Б)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тротуара и парковочного кармана по </a:t>
                      </a:r>
                      <a:r>
                        <a:rPr lang="ru-RU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ул.Школьная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д.52 (МБОУ СОШ №17)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автомобильной дороги по ул. Германа Титова  ул. Петра </a:t>
                      </a:r>
                      <a:r>
                        <a:rPr lang="ru-RU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Праслова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строящемуся детскому саду (ул. Красочная, д.1)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5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автомобильной дороги  по ул. Федора Тютчева (от ул. Героев России до МБОУ  СОШ №64)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-1"/>
            <a:ext cx="9144001" cy="76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по ремонту подъездных путей к </a:t>
            </a: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постоенным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объектам в 2019 году в рамках муниципальной программы "Развитие транспортной системы"</a:t>
            </a: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6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2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1"/>
            <a:ext cx="9144001" cy="76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Ремонт и устройство тротуаров в рамках МП «Развитие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транспортной системы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2019 году</a:t>
            </a:r>
            <a:endParaRPr lang="ru-RU" sz="16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vachelombieva\AppData\Local\Microsoft\Windows\Temporary Internet Files\Content.Outlook\4ONP2BFS\IMG_20190824_134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6429"/>
            <a:ext cx="3759882" cy="53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733256"/>
            <a:ext cx="3759882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Геращенко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vachelombieva\AppData\Local\Microsoft\Windows\Temporary Internet Files\Content.Outlook\4ONP2BFS\IMG-20190813-WA001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33033"/>
            <a:ext cx="3759882" cy="530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5733256"/>
            <a:ext cx="3759882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Машиностроителей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7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9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uearalova\Downloads\15-08-2019_23-53-31\лист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6"/>
            <a:ext cx="5724129" cy="609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-1"/>
            <a:ext cx="9144001" cy="76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дорожных знаков и светофорных объектов (Т.7.1) в 2019 году в рамках муниципальной программы "Развитие транспортной системы"</a:t>
            </a:r>
          </a:p>
        </p:txBody>
      </p:sp>
      <p:pic>
        <p:nvPicPr>
          <p:cNvPr id="6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81486"/>
              </p:ext>
            </p:extLst>
          </p:nvPr>
        </p:nvGraphicFramePr>
        <p:xfrm>
          <a:off x="5724128" y="764703"/>
          <a:ext cx="3384376" cy="6051731"/>
        </p:xfrm>
        <a:graphic>
          <a:graphicData uri="http://schemas.openxmlformats.org/drawingml/2006/table">
            <a:tbl>
              <a:tblPr/>
              <a:tblGrid>
                <a:gridCol w="342241"/>
                <a:gridCol w="3042135"/>
              </a:tblGrid>
              <a:tr h="477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пп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Ростовская д.51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ул. Новосибирская д.25/2-д.84/3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Новосибирская д.66-д.32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Ленинградская д.18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ул. Минская д.43а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Богдана Хмельницкого д.58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Домостроителей д.1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9 Января д. 99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Героев Сибиряков д.65/2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Карла Маркса д.98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Ломоносова д.114/8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Софьи Перовской д.44, д.48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45 Стрелковой Дивизии д.232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Бульвар Победы д.44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Моисеева д.40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Революции 1905 года д.31Г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ул. Тимирязева д.11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Бульвар Победы д.9, д.12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Пушкинская д.18, д.22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Профессора Харина д.21, ул. Степана </a:t>
                      </a:r>
                      <a:r>
                        <a:rPr lang="ru-RU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Солодовникова</a:t>
                      </a:r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д.6-12, Спуск к мосту ВОГРЭС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Фридриха Энгельса д. 9, д.13, д.14 (пересечение с ул. Чайковского)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Чайковского д.6-д.8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982" marR="7982" marT="7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</a:t>
                      </a:r>
                      <a:r>
                        <a:rPr lang="ru-RU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Хользунова</a:t>
                      </a:r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д.96, д.98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8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91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uearalova\Downloads\15-08-2019_23-53-31\лист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" y="764704"/>
            <a:ext cx="5788604" cy="60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60950"/>
              </p:ext>
            </p:extLst>
          </p:nvPr>
        </p:nvGraphicFramePr>
        <p:xfrm>
          <a:off x="5796136" y="764701"/>
          <a:ext cx="3347865" cy="6084567"/>
        </p:xfrm>
        <a:graphic>
          <a:graphicData uri="http://schemas.openxmlformats.org/drawingml/2006/table">
            <a:tbl>
              <a:tblPr/>
              <a:tblGrid>
                <a:gridCol w="323987"/>
                <a:gridCol w="2297089"/>
                <a:gridCol w="726789"/>
              </a:tblGrid>
              <a:tr h="3826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300" marR="5300" marT="53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Протяженность, п.м.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Моисеева д.3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</a:t>
                      </a:r>
                      <a:r>
                        <a:rPr lang="ru-RU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Кольцовская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д.80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</a:t>
                      </a:r>
                      <a:r>
                        <a:rPr lang="ru-RU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Кольцовская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д.40,44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Остужева д.5-6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Фридриха Энгельса д.5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Тимирязева д.21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</a:t>
                      </a:r>
                      <a:r>
                        <a:rPr lang="ru-RU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Кольцовская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д.41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20-летия Октября д.61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45 стрелковой дивизии д.232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Бульвар Победы д.44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</a:t>
                      </a:r>
                      <a:r>
                        <a:rPr lang="ru-RU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Хользунова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д.96-д.98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</a:t>
                      </a:r>
                      <a:r>
                        <a:rPr lang="ru-RU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Хользунова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(пересечение с ул. Шишкова)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Беговая д.120, ул. Донская д.69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Плехановская (пересечение с ул. Донбасская и ул. Средне-Московская)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Машиностроителей (пересечение с ул. Загородная)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Южно-Моравская (пересечение с ул. </a:t>
                      </a:r>
                      <a:r>
                        <a:rPr lang="ru-RU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Шендрикова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Космонавтов (пересечение с ул. Пирогова и бульваром Пионеров)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проспект Патриотов д.5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9 Января д.276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Ворошилова д.14-16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 Ворошилова д.24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№18 ул. Лидии Рябцевой д.51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№46 с. Подгорное, ул. Дмитрия Горина д.61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№93 ул. </a:t>
                      </a:r>
                      <a:r>
                        <a:rPr lang="ru-RU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Хользунова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д.106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№1 ул. Беговая д. 146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№98 ул. 9 Января д. 290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гимназия №5 ул. Полины Осипенко д.4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гимназия №7 ул. Ростовская д. 36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№90 ул. Героев Стратосферы д.12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гимназия №6 ул. Машиностроителей д.88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МБОУ СОШ №9 ул. Карла Маркса д.69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№97 ул. Новосибирская д.49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Ленинския</a:t>
                      </a:r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проспект д. 153Г остановка "Суворова"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Бульвар Победы (пересечение с ул. Маршала Жукова)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5300" marR="5300" marT="53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2848</a:t>
                      </a:r>
                    </a:p>
                  </a:txBody>
                  <a:tcPr marL="5300" marR="5300" marT="53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-1"/>
            <a:ext cx="9144001" cy="764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пешеходных ограждений в 2019 году в рамках муниципальной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транспортной системы"</a:t>
            </a: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25447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440689" y="6597351"/>
            <a:ext cx="683568" cy="260648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9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712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1539</Words>
  <Application>Microsoft Office PowerPoint</Application>
  <PresentationFormat>Экран (4:3)</PresentationFormat>
  <Paragraphs>478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Челомбиева В.А.</dc:creator>
  <cp:lastModifiedBy>Варфоломеева О.В.</cp:lastModifiedBy>
  <cp:revision>25</cp:revision>
  <dcterms:created xsi:type="dcterms:W3CDTF">2019-09-09T11:42:03Z</dcterms:created>
  <dcterms:modified xsi:type="dcterms:W3CDTF">2019-09-16T07:22:03Z</dcterms:modified>
</cp:coreProperties>
</file>