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handoutMasterIdLst>
    <p:handoutMasterId r:id="rId17"/>
  </p:handoutMasterIdLst>
  <p:sldIdLst>
    <p:sldId id="416" r:id="rId2"/>
    <p:sldId id="442" r:id="rId3"/>
    <p:sldId id="456" r:id="rId4"/>
    <p:sldId id="459" r:id="rId5"/>
    <p:sldId id="470" r:id="rId6"/>
    <p:sldId id="472" r:id="rId7"/>
    <p:sldId id="458" r:id="rId8"/>
    <p:sldId id="473" r:id="rId9"/>
    <p:sldId id="474" r:id="rId10"/>
    <p:sldId id="475" r:id="rId11"/>
    <p:sldId id="463" r:id="rId12"/>
    <p:sldId id="423" r:id="rId13"/>
    <p:sldId id="476" r:id="rId14"/>
    <p:sldId id="477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894"/>
    <a:srgbClr val="006600"/>
    <a:srgbClr val="008000"/>
    <a:srgbClr val="2C7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4" autoAdjust="0"/>
    <p:restoredTop sz="94624" autoAdjust="0"/>
  </p:normalViewPr>
  <p:slideViewPr>
    <p:cSldViewPr>
      <p:cViewPr>
        <p:scale>
          <a:sx n="100" d="100"/>
          <a:sy n="100" d="100"/>
        </p:scale>
        <p:origin x="-58" y="10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5" y="1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CD0FF34E-35A1-4A04-9DFC-B3E9A74E122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2" y="9378829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5" y="9378829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04D179EF-0ABB-457A-8937-C2CAEB790B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94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1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6C942534-EE07-4A45-8060-BF1B8DD45DFC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378829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378829"/>
            <a:ext cx="2945659" cy="493713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23DA11D-8077-49D3-97E2-11D86D55A3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3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47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53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6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66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1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36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14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5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65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5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95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53F7-7D1F-478E-9ADC-6F39FBB36C5E}" type="datetimeFigureOut">
              <a:rPr lang="ru-RU" smtClean="0"/>
              <a:pPr/>
              <a:t>30.09.2019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3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5675"/>
            <a:ext cx="9144000" cy="5929313"/>
          </a:xfrm>
          <a:prstGeom prst="rect">
            <a:avLst/>
          </a:prstGeom>
          <a:blipFill dpi="0" rotWithShape="1">
            <a:blip r:embed="rId2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88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 i="1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 eaLnBrk="1" hangingPunct="1"/>
            <a:r>
              <a:rPr lang="ru-RU" altLang="ru-RU" sz="1400" b="1" i="1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25" y="357188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 i="1">
                <a:solidFill>
                  <a:schemeClr val="bg1"/>
                </a:solidFill>
                <a:latin typeface="Times New Roman" pitchFamily="18" charset="0"/>
              </a:rPr>
              <a:t>Управление строительной политики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57168"/>
            <a:ext cx="2571736" cy="4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-1935"/>
            <a:ext cx="9144000" cy="982663"/>
            <a:chOff x="0" y="-1935"/>
            <a:chExt cx="9144000" cy="982663"/>
          </a:xfrm>
        </p:grpSpPr>
        <p:pic>
          <p:nvPicPr>
            <p:cNvPr id="10" name="Рисунок 4" descr="prezentacia-voronezh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35"/>
              <a:ext cx="9144000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00893" y="96039"/>
              <a:ext cx="2039276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Администрация</a:t>
              </a:r>
            </a:p>
            <a:p>
              <a:pPr algn="ctr"/>
              <a:r>
                <a:rPr lang="ru-RU" sz="15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</a:t>
              </a:r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ородского округа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город Воронеж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3158" y="97810"/>
              <a:ext cx="1626278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Управление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строительной 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политики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030016"/>
            <a:ext cx="9144001" cy="331388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/>
              <a:t>О ходе строительства социальных объектов на территории городского округа город Воронеж в 2019 году и перспективах на </a:t>
            </a:r>
            <a:r>
              <a:rPr lang="ru-RU" sz="4000" b="1" dirty="0" smtClean="0"/>
              <a:t>2020-2021 годы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932040" y="5877272"/>
            <a:ext cx="4211960" cy="94980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+mj-lt"/>
              </a:rPr>
              <a:t>Докладчик - руководитель управления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0000"/>
                </a:solidFill>
                <a:latin typeface="+mj-lt"/>
              </a:rPr>
              <a:t>строительной политики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0000"/>
                </a:solidFill>
                <a:latin typeface="+mj-lt"/>
              </a:rPr>
              <a:t>Пешков Владимир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val="340424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181" y="3945202"/>
            <a:ext cx="3214418" cy="24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Строительство </a:t>
            </a:r>
            <a:r>
              <a:rPr lang="ru-RU" b="1" dirty="0"/>
              <a:t>объектов  дошкольного образования</a:t>
            </a:r>
          </a:p>
          <a:p>
            <a:pPr algn="ctr"/>
            <a:r>
              <a:rPr lang="ru-RU" b="1" dirty="0"/>
              <a:t>на территории городского округа город Воронеж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580497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1937" y="958436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Детский сад на 280 мест в </a:t>
            </a:r>
            <a:r>
              <a:rPr lang="ru-RU" sz="1200" b="1" dirty="0" err="1"/>
              <a:t>мкр</a:t>
            </a:r>
            <a:r>
              <a:rPr lang="ru-RU" sz="1200" b="1" dirty="0"/>
              <a:t>. «Боровое»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959996"/>
            <a:ext cx="4210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Детский сад на 150 мест в </a:t>
            </a:r>
            <a:r>
              <a:rPr lang="ru-RU" sz="1200" b="1" dirty="0" err="1"/>
              <a:t>мкр</a:t>
            </a:r>
            <a:r>
              <a:rPr lang="ru-RU" sz="1200" b="1" dirty="0"/>
              <a:t>. «Подклетное»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181" y="1412776"/>
            <a:ext cx="3186555" cy="23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42" y="1412776"/>
            <a:ext cx="3186554" cy="23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42" y="3945201"/>
            <a:ext cx="3186553" cy="241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Объекты, планируемые </a:t>
            </a:r>
            <a:r>
              <a:rPr lang="ru-RU" b="1" dirty="0"/>
              <a:t>к </a:t>
            </a:r>
            <a:r>
              <a:rPr lang="ru-RU" b="1" dirty="0" smtClean="0"/>
              <a:t>возведению </a:t>
            </a:r>
            <a:r>
              <a:rPr lang="ru-RU" b="1" dirty="0"/>
              <a:t>на территории </a:t>
            </a:r>
            <a:endParaRPr lang="ru-RU" b="1" dirty="0" smtClean="0"/>
          </a:p>
          <a:p>
            <a:pPr algn="ctr"/>
            <a:r>
              <a:rPr lang="ru-RU" b="1" dirty="0" smtClean="0"/>
              <a:t>городского </a:t>
            </a:r>
            <a:r>
              <a:rPr lang="ru-RU" b="1" dirty="0"/>
              <a:t>округа город Воронеж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116013" y="5714464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6473"/>
              </p:ext>
            </p:extLst>
          </p:nvPr>
        </p:nvGraphicFramePr>
        <p:xfrm>
          <a:off x="306337" y="1124741"/>
          <a:ext cx="8476507" cy="517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433"/>
                <a:gridCol w="3499230"/>
                <a:gridCol w="4210844"/>
              </a:tblGrid>
              <a:tr h="57317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№</a:t>
                      </a:r>
                    </a:p>
                    <a:p>
                      <a:pPr algn="ctr"/>
                      <a:r>
                        <a:rPr lang="ru-RU" sz="1200" b="1" dirty="0" err="1" smtClean="0"/>
                        <a:t>п.п</a:t>
                      </a:r>
                      <a:r>
                        <a:rPr lang="ru-RU" sz="1200" b="1" dirty="0" smtClean="0"/>
                        <a:t>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Наименование  объекта  строительства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Адрес</a:t>
                      </a:r>
                      <a:endParaRPr lang="ru-RU" sz="1200" b="1" dirty="0"/>
                    </a:p>
                  </a:txBody>
                  <a:tcPr/>
                </a:tc>
              </a:tr>
              <a:tr h="345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Пристройка к МБОУ СОШ №77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пер. Звездный,</a:t>
                      </a:r>
                      <a:endParaRPr lang="ru-RU" sz="1200" dirty="0"/>
                    </a:p>
                  </a:txBody>
                  <a:tcPr/>
                </a:tc>
              </a:tr>
              <a:tr h="345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Пристройка к лицею </a:t>
                      </a:r>
                      <a:r>
                        <a:rPr lang="ru-RU" sz="1200" smtClean="0"/>
                        <a:t>№ 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ул. Лизюкова, 87</a:t>
                      </a:r>
                      <a:endParaRPr lang="ru-RU" sz="1200" dirty="0"/>
                    </a:p>
                  </a:txBody>
                  <a:tcPr/>
                </a:tc>
              </a:tr>
              <a:tr h="345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сад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ул. Лызлова,10 </a:t>
                      </a:r>
                      <a:endParaRPr lang="ru-RU" sz="1200" dirty="0"/>
                    </a:p>
                  </a:txBody>
                  <a:tcPr/>
                </a:tc>
              </a:tr>
              <a:tr h="345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Детский сад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пер. Знаний</a:t>
                      </a:r>
                      <a:endParaRPr lang="ru-RU" sz="1200" dirty="0"/>
                    </a:p>
                  </a:txBody>
                  <a:tcPr/>
                </a:tc>
              </a:tr>
              <a:tr h="345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Детский сад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мкр. Шилово </a:t>
                      </a:r>
                      <a:endParaRPr lang="ru-RU" sz="1200" dirty="0"/>
                    </a:p>
                  </a:txBody>
                  <a:tcPr/>
                </a:tc>
              </a:tr>
              <a:tr h="345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Детский сад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ул. Артамонова</a:t>
                      </a:r>
                      <a:endParaRPr lang="ru-RU" sz="1200" dirty="0"/>
                    </a:p>
                  </a:txBody>
                  <a:tcPr/>
                </a:tc>
              </a:tr>
              <a:tr h="10317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Пристройка к детскому саду  - 8 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ул. Попова, д.2, ул. Ульяновская, </a:t>
                      </a:r>
                      <a:r>
                        <a:rPr lang="ru-RU" sz="1200" dirty="0" err="1" smtClean="0"/>
                        <a:t>д.31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ул. Тепличная, д.18, ул. 45 Стрелковой Дивизии, </a:t>
                      </a:r>
                      <a:r>
                        <a:rPr lang="ru-RU" sz="1200" dirty="0" err="1" smtClean="0"/>
                        <a:t>д.281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ул. Беговая, д. 64, ул. Лизюкова, д.41,  ул. Глинки, д.11,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ул.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Т</a:t>
                      </a:r>
                      <a:r>
                        <a:rPr lang="ru-RU" sz="1200" dirty="0" err="1" smtClean="0"/>
                        <a:t>елоэнергетиков</a:t>
                      </a:r>
                      <a:r>
                        <a:rPr lang="ru-RU" sz="1200" dirty="0" smtClean="0"/>
                        <a:t>, д.21 </a:t>
                      </a:r>
                    </a:p>
                  </a:txBody>
                  <a:tcPr/>
                </a:tc>
              </a:tr>
              <a:tr h="5731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Физкультурно-оздоровительный</a:t>
                      </a:r>
                      <a:r>
                        <a:rPr lang="ru-RU" sz="1200" baseline="0" dirty="0" smtClean="0"/>
                        <a:t> комплекс для  школ № 30, № 74, № 75 – 3 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ул. Переверткина, 34, ул. Туполева, 20, ул. Ю. </a:t>
                      </a:r>
                      <a:r>
                        <a:rPr lang="ru-RU" sz="1200" dirty="0" err="1" smtClean="0"/>
                        <a:t>Янониса</a:t>
                      </a:r>
                      <a:r>
                        <a:rPr lang="ru-RU" sz="1200" dirty="0" smtClean="0"/>
                        <a:t>, 4</a:t>
                      </a:r>
                      <a:endParaRPr lang="ru-RU" sz="1200" dirty="0"/>
                    </a:p>
                  </a:txBody>
                  <a:tcPr/>
                </a:tc>
              </a:tr>
              <a:tr h="5731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Физкультурно-оздоровительный комплекс открытого типа –4 шт.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Территория учреждений образования</a:t>
                      </a:r>
                      <a:endParaRPr lang="ru-RU" sz="1200" dirty="0"/>
                    </a:p>
                  </a:txBody>
                  <a:tcPr/>
                </a:tc>
              </a:tr>
              <a:tr h="345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Музей ВДВ.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ул. Генерала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Лизюкова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42в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Строительство </a:t>
            </a:r>
            <a:r>
              <a:rPr lang="ru-RU" b="1" dirty="0"/>
              <a:t>объектов </a:t>
            </a:r>
            <a:r>
              <a:rPr lang="ru-RU" b="1" dirty="0" smtClean="0"/>
              <a:t>спорта</a:t>
            </a:r>
            <a:endParaRPr lang="ru-RU" b="1" dirty="0"/>
          </a:p>
          <a:p>
            <a:pPr algn="ctr"/>
            <a:r>
              <a:rPr lang="ru-RU" b="1" dirty="0"/>
              <a:t>на территории городского округа город Воронеж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473" y="1197301"/>
            <a:ext cx="46183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Спортивные залы: </a:t>
            </a:r>
          </a:p>
          <a:p>
            <a:pPr algn="ctr"/>
            <a:r>
              <a:rPr lang="ru-RU" sz="1400" dirty="0" smtClean="0"/>
              <a:t>на территориях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МБОУ СОШ </a:t>
            </a:r>
            <a:r>
              <a:rPr lang="ru-RU" sz="1400" dirty="0" smtClean="0"/>
              <a:t>№23 по </a:t>
            </a:r>
            <a:r>
              <a:rPr lang="ru-RU" sz="1400" dirty="0"/>
              <a:t>адресу</a:t>
            </a:r>
            <a:r>
              <a:rPr lang="ru-RU" sz="1400" dirty="0" smtClean="0"/>
              <a:t>:  ул</a:t>
            </a:r>
            <a:r>
              <a:rPr lang="ru-RU" sz="1400" dirty="0"/>
              <a:t>. Димитрова, 81 </a:t>
            </a:r>
            <a:r>
              <a:rPr lang="ru-RU" sz="1400" dirty="0" smtClean="0"/>
              <a:t>и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МБОУ СОШ №75 по адресу: ул. Ю. </a:t>
            </a:r>
            <a:r>
              <a:rPr lang="ru-RU" sz="1400" dirty="0" err="1"/>
              <a:t>Янониса</a:t>
            </a:r>
            <a:r>
              <a:rPr lang="ru-RU" sz="1400" dirty="0"/>
              <a:t>, 4</a:t>
            </a:r>
          </a:p>
          <a:p>
            <a:pPr marL="171450" indent="-171450">
              <a:buFontTx/>
              <a:buChar char="-"/>
            </a:pPr>
            <a:endParaRPr lang="ru-RU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22867" y="1228078"/>
            <a:ext cx="374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Физкультурно-оздоровительный комплекс </a:t>
            </a:r>
          </a:p>
          <a:p>
            <a:pPr algn="ctr"/>
            <a:r>
              <a:rPr lang="ru-RU" sz="1400" dirty="0" smtClean="0"/>
              <a:t>на территории гимназии № 7 </a:t>
            </a:r>
          </a:p>
          <a:p>
            <a:pPr algn="ctr"/>
            <a:r>
              <a:rPr lang="ru-RU" sz="1400" dirty="0" smtClean="0"/>
              <a:t>по адресу: ул. Ростовская, 36</a:t>
            </a:r>
            <a:endParaRPr lang="ru-RU" sz="1400" dirty="0" smtClean="0">
              <a:latin typeface="+mj-lt"/>
            </a:endParaRPr>
          </a:p>
          <a:p>
            <a:endParaRPr lang="ru-RU" sz="1200" dirty="0" smtClean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636912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636912"/>
            <a:ext cx="35377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Строительство </a:t>
            </a:r>
            <a:r>
              <a:rPr lang="ru-RU" b="1" dirty="0"/>
              <a:t>объектов </a:t>
            </a:r>
            <a:r>
              <a:rPr lang="ru-RU" b="1" dirty="0" smtClean="0"/>
              <a:t>спорта</a:t>
            </a:r>
            <a:endParaRPr lang="ru-RU" b="1" dirty="0"/>
          </a:p>
          <a:p>
            <a:pPr algn="ctr"/>
            <a:r>
              <a:rPr lang="ru-RU" b="1" dirty="0"/>
              <a:t>на территории городского округа город Воронеж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473" y="858746"/>
            <a:ext cx="46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Физкультурно-оздоровительный комплекс </a:t>
            </a:r>
            <a:r>
              <a:rPr lang="ru-RU" sz="1200" dirty="0"/>
              <a:t>открытого типа с площадкой для сдачи норм ГТО на территории лицея №6 по Ленинскому проспекту,115а</a:t>
            </a:r>
            <a:endParaRPr lang="ru-RU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74870" y="871255"/>
            <a:ext cx="374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Многофункциональная площадка </a:t>
            </a:r>
            <a:r>
              <a:rPr lang="ru-RU" sz="1200" dirty="0"/>
              <a:t>с футбольным полем, беговыми дорожками, трибунами и отапливаемой </a:t>
            </a:r>
            <a:r>
              <a:rPr lang="ru-RU" sz="1200" dirty="0" smtClean="0"/>
              <a:t>раздевалкой на </a:t>
            </a:r>
            <a:r>
              <a:rPr lang="ru-RU" sz="1200" dirty="0"/>
              <a:t>территории ВУВК им. </a:t>
            </a:r>
            <a:r>
              <a:rPr lang="ru-RU" sz="1200" dirty="0" smtClean="0"/>
              <a:t>Киселева </a:t>
            </a:r>
            <a:r>
              <a:rPr lang="ru-RU" sz="1200" dirty="0"/>
              <a:t>по ул. </a:t>
            </a:r>
            <a:r>
              <a:rPr lang="ru-RU" sz="1200" dirty="0" smtClean="0"/>
              <a:t>Героев Сибиряков</a:t>
            </a:r>
            <a:r>
              <a:rPr lang="ru-RU" sz="1200" dirty="0"/>
              <a:t>, 5 </a:t>
            </a:r>
            <a:endParaRPr lang="ru-RU" sz="12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85316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Реконструкция </a:t>
            </a:r>
            <a:r>
              <a:rPr lang="ru-RU" sz="1200" dirty="0"/>
              <a:t>футбольного поля СДЮШОР №15 по ул. Ростовская,38а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1216" y="1844824"/>
            <a:ext cx="3153192" cy="41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077" y="1505077"/>
            <a:ext cx="3139368" cy="22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076" y="4314834"/>
            <a:ext cx="3139368" cy="16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Строительство </a:t>
            </a:r>
            <a:r>
              <a:rPr lang="ru-RU" b="1" dirty="0"/>
              <a:t>объектов </a:t>
            </a:r>
            <a:r>
              <a:rPr lang="ru-RU" b="1" dirty="0" smtClean="0"/>
              <a:t>спорта</a:t>
            </a:r>
            <a:endParaRPr lang="ru-RU" b="1" dirty="0"/>
          </a:p>
          <a:p>
            <a:pPr algn="ctr"/>
            <a:r>
              <a:rPr lang="ru-RU" b="1" dirty="0"/>
              <a:t>на территории городского округа город Воронеж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277" y="1412776"/>
            <a:ext cx="402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Реконструкция тренировочной площадки «ЧАЙКА</a:t>
            </a:r>
            <a:r>
              <a:rPr lang="ru-RU" sz="1200" dirty="0" smtClean="0"/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9923" y="141277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Реконструкция тренировочной площадки «</a:t>
            </a:r>
            <a:r>
              <a:rPr lang="ru-RU" sz="1400" dirty="0" smtClean="0"/>
              <a:t>ЛОКОМОТИВ</a:t>
            </a:r>
            <a:r>
              <a:rPr lang="ru-RU" sz="1400" dirty="0"/>
              <a:t>»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957" y="2420888"/>
            <a:ext cx="3860887" cy="28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420888"/>
            <a:ext cx="3744416" cy="28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Финансирование строительства </a:t>
            </a:r>
            <a:r>
              <a:rPr lang="ru-RU" b="1" dirty="0"/>
              <a:t>объектов социального назначения </a:t>
            </a:r>
            <a:endParaRPr lang="ru-RU" b="1" dirty="0" smtClean="0"/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территории </a:t>
            </a:r>
            <a:r>
              <a:rPr lang="ru-RU" b="1" dirty="0" smtClean="0"/>
              <a:t>городского округа город Воронеж </a:t>
            </a:r>
            <a:endParaRPr lang="ru-RU" b="1" dirty="0"/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714464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pic>
        <p:nvPicPr>
          <p:cNvPr id="5" name="Picture 2" descr="D:\0_ФОТО\Школа Шишкова\180110 открытие\D34A3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" y="764704"/>
            <a:ext cx="9197429" cy="60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12123"/>
              </p:ext>
            </p:extLst>
          </p:nvPr>
        </p:nvGraphicFramePr>
        <p:xfrm>
          <a:off x="1116013" y="1844824"/>
          <a:ext cx="7200800" cy="4119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1584176"/>
                <a:gridCol w="1512169"/>
                <a:gridCol w="1440160"/>
                <a:gridCol w="1440160"/>
              </a:tblGrid>
              <a:tr h="303808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400" dirty="0" smtClean="0"/>
                        <a:t>ВСЕГО, </a:t>
                      </a:r>
                    </a:p>
                    <a:p>
                      <a:pPr algn="ctr"/>
                      <a:r>
                        <a:rPr lang="ru-RU" sz="1400" dirty="0" smtClean="0"/>
                        <a:t>(млн.</a:t>
                      </a:r>
                      <a:r>
                        <a:rPr lang="ru-RU" sz="1400" baseline="0" dirty="0" smtClean="0"/>
                        <a:t> руб.)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 (млн.</a:t>
                      </a:r>
                      <a:r>
                        <a:rPr lang="ru-RU" sz="1400" baseline="0" dirty="0" smtClean="0"/>
                        <a:t> руб.) </a:t>
                      </a:r>
                      <a:r>
                        <a:rPr lang="ru-RU" sz="140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бюджет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областной бюджет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муниципальный бюджет</a:t>
                      </a:r>
                      <a:endParaRPr lang="ru-RU" sz="1400" dirty="0"/>
                    </a:p>
                  </a:txBody>
                  <a:tcPr/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611,27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206,00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120,40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284,</a:t>
                      </a:r>
                      <a:r>
                        <a:rPr lang="ru-RU" sz="2000" b="1" baseline="0" dirty="0" smtClean="0"/>
                        <a:t> 87</a:t>
                      </a:r>
                      <a:endParaRPr lang="ru-RU" sz="2000" b="1" dirty="0"/>
                    </a:p>
                  </a:txBody>
                  <a:tcPr/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2017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2 044,49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1 238,83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575,85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229,81</a:t>
                      </a:r>
                      <a:endParaRPr lang="ru-RU" sz="2000" b="1" dirty="0"/>
                    </a:p>
                  </a:txBody>
                  <a:tcPr/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2 563,87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1 127,90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1 010,00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425,98</a:t>
                      </a:r>
                      <a:endParaRPr lang="ru-RU" sz="2000" b="1" dirty="0"/>
                    </a:p>
                  </a:txBody>
                  <a:tcPr/>
                </a:tc>
              </a:tr>
              <a:tr h="8240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2019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4 451,59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1 649,19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1 986,65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815,75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Строительство </a:t>
            </a:r>
            <a:r>
              <a:rPr lang="ru-RU" b="1" dirty="0"/>
              <a:t>объектов </a:t>
            </a:r>
            <a:r>
              <a:rPr lang="ru-RU" b="1" dirty="0" smtClean="0"/>
              <a:t>образования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территории </a:t>
            </a:r>
            <a:r>
              <a:rPr lang="ru-RU" b="1" dirty="0" smtClean="0"/>
              <a:t>городского округа город Воронеж </a:t>
            </a:r>
            <a:endParaRPr lang="ru-RU" b="1" dirty="0"/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714464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33404"/>
              </p:ext>
            </p:extLst>
          </p:nvPr>
        </p:nvGraphicFramePr>
        <p:xfrm>
          <a:off x="251520" y="1196752"/>
          <a:ext cx="86409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376264"/>
                <a:gridCol w="1152128"/>
                <a:gridCol w="1368152"/>
                <a:gridCol w="936104"/>
                <a:gridCol w="2304256"/>
              </a:tblGrid>
              <a:tr h="420021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№</a:t>
                      </a:r>
                    </a:p>
                    <a:p>
                      <a:pPr algn="ctr"/>
                      <a:r>
                        <a:rPr lang="ru-RU" sz="1200" b="1" dirty="0" err="1" smtClean="0"/>
                        <a:t>п.п</a:t>
                      </a:r>
                      <a:r>
                        <a:rPr lang="ru-RU" sz="1200" b="1" dirty="0" smtClean="0"/>
                        <a:t>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 smtClean="0"/>
                    </a:p>
                    <a:p>
                      <a:pPr algn="ctr"/>
                      <a:r>
                        <a:rPr lang="ru-RU" sz="1200" b="1" baseline="0" dirty="0" smtClean="0"/>
                        <a:t>Адрес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Вместимость, мест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Сроки</a:t>
                      </a:r>
                      <a:r>
                        <a:rPr lang="ru-RU" sz="1200" b="1" baseline="0" dirty="0" smtClean="0"/>
                        <a:t> строительства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Стоимость по контракту,</a:t>
                      </a:r>
                    </a:p>
                    <a:p>
                      <a:pPr algn="ctr"/>
                      <a:r>
                        <a:rPr lang="ru-RU" sz="1200" b="1" dirty="0" smtClean="0"/>
                        <a:t>млн. руб.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Генеральный подрядчик</a:t>
                      </a:r>
                      <a:endParaRPr lang="ru-RU" sz="1200" b="1" dirty="0"/>
                    </a:p>
                  </a:txBody>
                  <a:tcPr/>
                </a:tc>
              </a:tr>
              <a:tr h="4200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 Воронеж, ул. Шидловского, 6</a:t>
                      </a:r>
                    </a:p>
                    <a:p>
                      <a:r>
                        <a:rPr lang="ru-RU" sz="1200" dirty="0" smtClean="0"/>
                        <a:t>(ул. Ильюшина, 13)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10.2017 – 12.2019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ООО «Выбор»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200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 Воронеж, ул. Артамонова, 38/1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06.2018 – 08.2019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АО «Домостроительный комбинат»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200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 Воронеж, ул. Ф. Тютчева, 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05.2018 – 08.2019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ООО Специализированный застройщик «ВМУ-2»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</a:tr>
              <a:tr h="4200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 Воронеж, </a:t>
                      </a:r>
                      <a:r>
                        <a:rPr lang="ru-RU" sz="1200" b="0" dirty="0" smtClean="0"/>
                        <a:t>жилой массив Олимпийский, 14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06.2018 – 08.2019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ООО «Проект Инвест Строй»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200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 Воронеж, ул. </a:t>
                      </a:r>
                      <a:r>
                        <a:rPr lang="ru-RU" sz="1200" b="0" dirty="0" err="1" smtClean="0"/>
                        <a:t>Дм</a:t>
                      </a:r>
                      <a:r>
                        <a:rPr lang="ru-RU" sz="1200" b="0" dirty="0" smtClean="0"/>
                        <a:t>. Горина, 61 </a:t>
                      </a:r>
                    </a:p>
                    <a:p>
                      <a:r>
                        <a:rPr lang="ru-RU" sz="1200" b="0" dirty="0" smtClean="0"/>
                        <a:t>(МБОУ СОШ № 46)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10.2018 – 08.2019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ООО предприятие «</a:t>
                      </a:r>
                      <a:r>
                        <a:rPr lang="ru-RU" sz="1200" dirty="0" err="1" smtClean="0"/>
                        <a:t>ИП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К.И.Т</a:t>
                      </a:r>
                      <a:r>
                        <a:rPr lang="ru-RU" sz="1200" dirty="0" smtClean="0"/>
                        <a:t>.»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200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 Воронеж, ул</a:t>
                      </a:r>
                      <a:r>
                        <a:rPr lang="ru-RU" sz="1200" b="0" dirty="0" smtClean="0"/>
                        <a:t>. Тепличная,  </a:t>
                      </a:r>
                      <a:r>
                        <a:rPr lang="ru-RU" sz="1200" b="0" dirty="0" err="1" smtClean="0"/>
                        <a:t>20Б</a:t>
                      </a:r>
                      <a:r>
                        <a:rPr lang="ru-RU" sz="1200" b="0" dirty="0" smtClean="0"/>
                        <a:t> (МБОУ СОШ № 84)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10.2018 – 08.2019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ООО Торгово-Строительное Предприятие  «Воронеж Строй Комплекс»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2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967" y="3748772"/>
            <a:ext cx="4225925" cy="24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Строительство </a:t>
            </a:r>
            <a:r>
              <a:rPr lang="ru-RU" b="1" dirty="0"/>
              <a:t>объектов </a:t>
            </a:r>
            <a:r>
              <a:rPr lang="ru-RU" b="1" dirty="0" smtClean="0"/>
              <a:t>образования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территории </a:t>
            </a:r>
            <a:r>
              <a:rPr lang="ru-RU" b="1" dirty="0" smtClean="0"/>
              <a:t>городского округа город Воронеж </a:t>
            </a:r>
            <a:endParaRPr lang="ru-RU" b="1" dirty="0"/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580497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96936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Школа на 1224 места по адресу: ул. Ильюшина, 13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096936"/>
            <a:ext cx="4210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Школа на 1224 места по адресу: ул. Артамонова, 38/1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967" y="1556792"/>
            <a:ext cx="42259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56792"/>
            <a:ext cx="41243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3748771"/>
            <a:ext cx="4124325" cy="24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291" y="4114375"/>
            <a:ext cx="3664376" cy="24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Строительство </a:t>
            </a:r>
            <a:r>
              <a:rPr lang="ru-RU" b="1" dirty="0"/>
              <a:t>объектов </a:t>
            </a:r>
            <a:r>
              <a:rPr lang="ru-RU" b="1" dirty="0" smtClean="0"/>
              <a:t>образования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территории </a:t>
            </a:r>
            <a:r>
              <a:rPr lang="ru-RU" b="1" dirty="0" smtClean="0"/>
              <a:t>городского округа город Воронеж </a:t>
            </a:r>
            <a:endParaRPr lang="ru-RU" b="1" dirty="0"/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591199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59996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Школа на 1101 место по адресу: </a:t>
            </a:r>
            <a:r>
              <a:rPr lang="ru-RU" sz="1200" b="1" dirty="0" smtClean="0"/>
              <a:t>ул. </a:t>
            </a:r>
            <a:r>
              <a:rPr lang="ru-RU" sz="1200" b="1" dirty="0"/>
              <a:t>Ф. Тютчева, 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90504" y="867664"/>
            <a:ext cx="421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Школа на 1101 место по адресу: жилой массив Олимпийский, 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210" y="1373934"/>
            <a:ext cx="3645438" cy="24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9" y="1373934"/>
            <a:ext cx="3849350" cy="23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8" y="4131959"/>
            <a:ext cx="1872206" cy="24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158" y="4114375"/>
            <a:ext cx="1831731" cy="24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019873"/>
            <a:ext cx="3744416" cy="24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Строительство </a:t>
            </a:r>
            <a:r>
              <a:rPr lang="ru-RU" b="1" dirty="0"/>
              <a:t>объектов </a:t>
            </a:r>
            <a:r>
              <a:rPr lang="ru-RU" b="1" dirty="0" smtClean="0"/>
              <a:t>образования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территории </a:t>
            </a:r>
            <a:r>
              <a:rPr lang="ru-RU" b="1" dirty="0" smtClean="0"/>
              <a:t>городского округа город Воронеж </a:t>
            </a:r>
            <a:endParaRPr lang="ru-RU" b="1" dirty="0"/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580497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66103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Пристройка к МБОУ СОШ № 46 по адресу: </a:t>
            </a:r>
          </a:p>
          <a:p>
            <a:pPr algn="ctr"/>
            <a:r>
              <a:rPr lang="ru-RU" sz="1200" b="1" dirty="0"/>
              <a:t>ул. </a:t>
            </a:r>
            <a:r>
              <a:rPr lang="ru-RU" sz="1200" b="1" dirty="0" err="1"/>
              <a:t>Дм</a:t>
            </a:r>
            <a:r>
              <a:rPr lang="ru-RU" sz="1200" b="1" dirty="0"/>
              <a:t>. Горина, 61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866102"/>
            <a:ext cx="421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Пристройка к МБОУ СОШ № 84</a:t>
            </a:r>
          </a:p>
          <a:p>
            <a:pPr algn="ctr"/>
            <a:r>
              <a:rPr lang="ru-RU" sz="1200" b="1" dirty="0"/>
              <a:t>по адресу: ул. Тепличная, 20Б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307457"/>
            <a:ext cx="3744416" cy="248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83" y="1307456"/>
            <a:ext cx="3734505" cy="24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83" y="4019872"/>
            <a:ext cx="1831731" cy="24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657" y="4019872"/>
            <a:ext cx="1831731" cy="24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Строительство объектов  дошкольного образования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территории </a:t>
            </a:r>
            <a:r>
              <a:rPr lang="ru-RU" b="1" dirty="0" smtClean="0"/>
              <a:t>городского округа город Воронеж </a:t>
            </a:r>
            <a:endParaRPr lang="ru-RU" b="1" dirty="0"/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714464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26474"/>
              </p:ext>
            </p:extLst>
          </p:nvPr>
        </p:nvGraphicFramePr>
        <p:xfrm>
          <a:off x="251520" y="1340769"/>
          <a:ext cx="8640960" cy="460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376264"/>
                <a:gridCol w="1152128"/>
                <a:gridCol w="1368152"/>
                <a:gridCol w="1080120"/>
                <a:gridCol w="2160240"/>
              </a:tblGrid>
              <a:tr h="472521"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№</a:t>
                      </a:r>
                    </a:p>
                    <a:p>
                      <a:pPr algn="ctr"/>
                      <a:r>
                        <a:rPr lang="ru-RU" sz="1200" b="1" dirty="0" err="1" smtClean="0"/>
                        <a:t>п.п</a:t>
                      </a:r>
                      <a:r>
                        <a:rPr lang="ru-RU" sz="1200" b="1" dirty="0" smtClean="0"/>
                        <a:t>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 smtClean="0"/>
                    </a:p>
                    <a:p>
                      <a:pPr algn="ctr"/>
                      <a:r>
                        <a:rPr lang="ru-RU" sz="1200" b="1" baseline="0" dirty="0" smtClean="0"/>
                        <a:t>Адрес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Вместимость, мест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Сроки</a:t>
                      </a:r>
                      <a:r>
                        <a:rPr lang="ru-RU" sz="1200" b="1" baseline="0" dirty="0" smtClean="0"/>
                        <a:t> строительства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Стоимость, по контракту,</a:t>
                      </a:r>
                    </a:p>
                    <a:p>
                      <a:pPr algn="ctr"/>
                      <a:r>
                        <a:rPr lang="ru-RU" sz="1200" b="1" dirty="0" smtClean="0"/>
                        <a:t>млн. руб.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Генеральный подрядчик</a:t>
                      </a:r>
                      <a:endParaRPr lang="ru-RU" sz="1200" b="1" dirty="0"/>
                    </a:p>
                  </a:txBody>
                  <a:tcPr/>
                </a:tc>
              </a:tr>
              <a:tr h="6615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г. Воронеж, ул. Шишкова., 140Б</a:t>
                      </a:r>
                      <a:r>
                        <a:rPr lang="ru-RU" sz="1200" b="0" baseline="0" dirty="0" smtClean="0"/>
                        <a:t> (участок 3)</a:t>
                      </a:r>
                      <a:endParaRPr lang="ru-RU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310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09.2018</a:t>
                      </a:r>
                      <a:r>
                        <a:rPr lang="ru-RU" sz="1200" b="0" baseline="0" dirty="0" smtClean="0"/>
                        <a:t> – 09.2019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256,1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ООО «Ремонтно-строительное управление-55»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</a:tr>
              <a:tr h="6615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г. Воронеж, ул. Артамонова, 38/2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280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09.2018</a:t>
                      </a:r>
                      <a:r>
                        <a:rPr lang="ru-RU" sz="1200" b="0" baseline="0" dirty="0" smtClean="0"/>
                        <a:t> – 09.2019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239,8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АО «Домостроительный комбинат»</a:t>
                      </a:r>
                    </a:p>
                    <a:p>
                      <a:endParaRPr lang="ru-RU" sz="1200" b="0" dirty="0" smtClean="0"/>
                    </a:p>
                  </a:txBody>
                  <a:tcPr/>
                </a:tc>
              </a:tr>
              <a:tr h="6615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г. Воронеж, ул. Сельская, </a:t>
                      </a:r>
                      <a:r>
                        <a:rPr lang="ru-RU" sz="1200" b="0" dirty="0" err="1" smtClean="0"/>
                        <a:t>2а</a:t>
                      </a:r>
                      <a:endParaRPr lang="ru-RU" sz="1200" b="0" dirty="0" smtClean="0"/>
                    </a:p>
                    <a:p>
                      <a:r>
                        <a:rPr lang="ru-RU" sz="1200" b="0" dirty="0" smtClean="0"/>
                        <a:t>мкр. «Боровое»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280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09.2018</a:t>
                      </a:r>
                      <a:r>
                        <a:rPr lang="ru-RU" sz="1200" b="0" baseline="0" dirty="0" smtClean="0"/>
                        <a:t> – 09.2019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 217,2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ООО Специализированный застройщик «ВМУ-2»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</a:tr>
              <a:tr h="6615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г. Воронеж, ул. Дмитрия Горина, 63  </a:t>
                      </a:r>
                    </a:p>
                    <a:p>
                      <a:r>
                        <a:rPr lang="ru-RU" sz="1200" b="0" dirty="0" smtClean="0"/>
                        <a:t>мкр.  «Подгорное»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220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09.2018</a:t>
                      </a:r>
                      <a:r>
                        <a:rPr lang="ru-RU" sz="1200" b="0" baseline="0" dirty="0" smtClean="0"/>
                        <a:t> – 09.2019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165,3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ООО предприятие «</a:t>
                      </a:r>
                      <a:r>
                        <a:rPr lang="ru-RU" sz="1200" b="0" dirty="0" err="1" smtClean="0"/>
                        <a:t>ИП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К.И.Т</a:t>
                      </a:r>
                      <a:r>
                        <a:rPr lang="ru-RU" sz="1200" b="0" dirty="0" smtClean="0"/>
                        <a:t>.»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/>
                </a:tc>
              </a:tr>
              <a:tr h="6615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г. Воронеж, ул. Школьная, 52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мкр. «Малышево»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09.2018</a:t>
                      </a:r>
                      <a:r>
                        <a:rPr lang="ru-RU" sz="1200" b="0" baseline="0" dirty="0" smtClean="0"/>
                        <a:t> – 09.2019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128,4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ООО «Альфа-Гарант»</a:t>
                      </a:r>
                    </a:p>
                  </a:txBody>
                  <a:tcPr/>
                </a:tc>
              </a:tr>
              <a:tr h="66152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г. Воронеж, ул. ул. Красочная, 1 </a:t>
                      </a:r>
                    </a:p>
                    <a:p>
                      <a:r>
                        <a:rPr lang="ru-RU" sz="1200" b="0" dirty="0" smtClean="0"/>
                        <a:t>мкр.  «Подклетное»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150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09.2018</a:t>
                      </a:r>
                      <a:r>
                        <a:rPr lang="ru-RU" sz="1200" b="0" baseline="0" dirty="0" smtClean="0"/>
                        <a:t> – 09.2019</a:t>
                      </a:r>
                      <a:endParaRPr lang="ru-RU" sz="1200" b="0" dirty="0" smtClean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137,4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ООО «Строительно-монтажное управление-95»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6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016514"/>
            <a:ext cx="3514430" cy="23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Строительство </a:t>
            </a:r>
            <a:r>
              <a:rPr lang="ru-RU" b="1" dirty="0"/>
              <a:t>объектов  дошкольного образования</a:t>
            </a:r>
          </a:p>
          <a:p>
            <a:pPr algn="ctr"/>
            <a:r>
              <a:rPr lang="ru-RU" b="1" dirty="0"/>
              <a:t>на территории городского округа город Воронеж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580497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1937" y="958436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Детский сад на 310 мест по ул. Шишкова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959996"/>
            <a:ext cx="4210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Детский сад на 220 мест в </a:t>
            </a:r>
            <a:r>
              <a:rPr lang="ru-RU" sz="1200" b="1" dirty="0" err="1"/>
              <a:t>мкр</a:t>
            </a:r>
            <a:r>
              <a:rPr lang="ru-RU" sz="1200" b="1" dirty="0"/>
              <a:t>. «Подгорное»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396606"/>
            <a:ext cx="3514429" cy="23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352" y="1396606"/>
            <a:ext cx="3613145" cy="23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353" y="3933616"/>
            <a:ext cx="3613144" cy="23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252" y="3933617"/>
            <a:ext cx="3178450" cy="23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3A7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Строительство </a:t>
            </a:r>
            <a:r>
              <a:rPr lang="ru-RU" b="1" dirty="0"/>
              <a:t>объектов  дошкольного образования</a:t>
            </a:r>
          </a:p>
          <a:p>
            <a:pPr algn="ctr"/>
            <a:r>
              <a:rPr lang="ru-RU" b="1" dirty="0"/>
              <a:t>на территории городского округа город Воронеж </a:t>
            </a:r>
          </a:p>
        </p:txBody>
      </p:sp>
      <p:pic>
        <p:nvPicPr>
          <p:cNvPr id="3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5000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116013" y="5580497"/>
            <a:ext cx="808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1937" y="958436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Детский сад на 280 мест по ул. Артамонова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959996"/>
            <a:ext cx="4210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Детский сад на 150 мест в </a:t>
            </a:r>
            <a:r>
              <a:rPr lang="ru-RU" sz="1200" b="1" dirty="0" err="1"/>
              <a:t>мкр</a:t>
            </a:r>
            <a:r>
              <a:rPr lang="ru-RU" sz="1200" b="1" dirty="0"/>
              <a:t>. «</a:t>
            </a:r>
            <a:r>
              <a:rPr lang="ru-RU" sz="1200" b="1" dirty="0" err="1"/>
              <a:t>Малышево</a:t>
            </a:r>
            <a:r>
              <a:rPr lang="ru-RU" sz="1200" b="1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253" y="1368946"/>
            <a:ext cx="3178449" cy="24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767" y="1368946"/>
            <a:ext cx="3216246" cy="24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50" y="3933617"/>
            <a:ext cx="3178450" cy="23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16438</TotalTime>
  <Words>1016</Words>
  <Application>Microsoft Office PowerPoint</Application>
  <PresentationFormat>Экран (4:3)</PresentationFormat>
  <Paragraphs>272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обращениями граждан в администрации городского округа город Воронеж</dc:title>
  <dc:creator>Анастасия</dc:creator>
  <cp:lastModifiedBy>Козлов Д.Н.</cp:lastModifiedBy>
  <cp:revision>826</cp:revision>
  <cp:lastPrinted>2019-07-11T06:04:40Z</cp:lastPrinted>
  <dcterms:created xsi:type="dcterms:W3CDTF">2014-04-03T04:56:24Z</dcterms:created>
  <dcterms:modified xsi:type="dcterms:W3CDTF">2019-09-30T15:59:47Z</dcterms:modified>
</cp:coreProperties>
</file>