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56" r:id="rId2"/>
    <p:sldId id="257" r:id="rId3"/>
    <p:sldId id="316" r:id="rId4"/>
    <p:sldId id="356" r:id="rId5"/>
    <p:sldId id="357" r:id="rId6"/>
    <p:sldId id="319" r:id="rId7"/>
    <p:sldId id="306" r:id="rId8"/>
    <p:sldId id="321" r:id="rId9"/>
    <p:sldId id="330" r:id="rId10"/>
    <p:sldId id="309" r:id="rId11"/>
    <p:sldId id="328" r:id="rId12"/>
    <p:sldId id="329" r:id="rId13"/>
    <p:sldId id="322" r:id="rId14"/>
    <p:sldId id="320" r:id="rId15"/>
    <p:sldId id="323" r:id="rId16"/>
    <p:sldId id="324" r:id="rId17"/>
    <p:sldId id="325" r:id="rId18"/>
    <p:sldId id="327" r:id="rId19"/>
    <p:sldId id="331" r:id="rId20"/>
    <p:sldId id="332" r:id="rId21"/>
    <p:sldId id="333" r:id="rId22"/>
    <p:sldId id="334" r:id="rId23"/>
    <p:sldId id="335" r:id="rId24"/>
    <p:sldId id="336" r:id="rId25"/>
    <p:sldId id="338" r:id="rId26"/>
    <p:sldId id="339" r:id="rId27"/>
    <p:sldId id="340" r:id="rId28"/>
    <p:sldId id="341" r:id="rId29"/>
    <p:sldId id="342" r:id="rId30"/>
    <p:sldId id="343" r:id="rId31"/>
    <p:sldId id="353" r:id="rId32"/>
    <p:sldId id="350" r:id="rId33"/>
    <p:sldId id="344" r:id="rId34"/>
    <p:sldId id="354" r:id="rId35"/>
    <p:sldId id="355" r:id="rId36"/>
    <p:sldId id="345" r:id="rId37"/>
    <p:sldId id="346" r:id="rId38"/>
    <p:sldId id="347" r:id="rId39"/>
    <p:sldId id="348" r:id="rId40"/>
    <p:sldId id="352" r:id="rId41"/>
    <p:sldId id="351" r:id="rId42"/>
    <p:sldId id="349" r:id="rId43"/>
    <p:sldId id="33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8460" autoAdjust="0"/>
  </p:normalViewPr>
  <p:slideViewPr>
    <p:cSldViewPr>
      <p:cViewPr>
        <p:scale>
          <a:sx n="80" d="100"/>
          <a:sy n="80" d="100"/>
        </p:scale>
        <p:origin x="-821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3CF23-3C21-4488-90C0-6E863B8339E1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BA59E-33E5-4549-83A7-3B430CC37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6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/>
              <a:pPr/>
              <a:t>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93F4-EA61-42E1-95B7-062BF55297C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64DE-E7F9-4932-BC31-BB9C34A16A84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17757D-2912-4C8B-8970-ADDAEA1C2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dkbvrn.ru/files/user/441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AutoShape 11" descr="data:image/jpeg;base64,/9j/4AAQSkZJRgABAQAAAQABAAD/2wCEAAkGBhQSERUUExMWFBUWGBwYFxUYFxQXHBwdGBcWGhgXFxcYHCYeGBkjGRUXHy8gIycpLCwsFx8xNTAqNSYrLCkBCQoKDgwOGg8PGikkHyQvLCwsLCwpLCksKSwtLCwsLCwsLCksLCwsKSwsLCwpKSkpLCksLCwsLCwsLCwpLCwpLP/AABEIALcBEwMBIgACEQEDEQH/xAAbAAACAwEBAQAAAAAAAAAAAAAEBQIDBgABB//EAD0QAAEDAgUBBgQEAwgDAQEAAAECAxEAIQQFEjFBUQYTImFxgTKRobFCwdHwFCNSBxUzYnKS4fGCorIWJP/EABkBAAMBAQEAAAAAAAAAAAAAAAECAwAEBf/EAC4RAAICAgIABQEIAgMAAAAAAAABAhEDIRIxBCJBUWETMkJxgZGhsdEU8QUjUv/aAAwDAQACEQMRAD8AyD7YIFiDzU0PqsDtFSexWqBsKm0mxVG1eWvs9Eixo+Amqf4vf7VBT9oFqi2RFx701aMWB2BPNe4d8meSRF6gzO/FFlsoTqKdxIkGPuKzVaZix3KS22hRWBq/CKHXlwMEmZ9orwP6vgsr+kn/AOT+L038qswiwVALJAmDTLlF7C012QZwPeSlFhz0q1XZRzUAmCD8tqPLqEnS2ZA560wXj1hswki1M5OwLZfleWAaWwApUbAi3WrX8o0rITKUncRv6TuKl/ZxignFkrSCFo0hR/CZn6xFaLHZ2EY5CFFKxGmEj3BqbkoJj8UX4PICWAhSfD/UqLUJ/wDmMKFBalhaphIJtI8qbdo+0ADKhoJsZHT1NYLJmS6y84TpCDKL9PKvI+i5tvG3QXSNbmuYhlKgdOlP9NvY13ZLPZSoupQlH4VD7Gvm2JzVYSpSzIXuP+OKjg81aCSkhUdJ59Jrf4vk92Dk7s37T2FCn9T8apgpP6TevnWMzsJelpPwWSrcmOTPWr8Y8taAlLUCeDR2F7MaWdZhCiQIURyRcfOuqGNRjtX6f7FBsxwzr7K3VBRKbkRG/P7ms4zk63JCQZib7fOtZmuausBTSl2IiQBBtz86UYfMn1tBPhDeq1vF6TT4ZyUblSXoYQuMOIHwkA9RX0vs3gkqwCVNvlt4j8Ji8mAofL51nHsYkKR3gIA3BG1dgk94XThwCkXjY+oqeeblBS6oyHuNwj7KIdWFJVuJmPO/rWcy/s93y3P/AOhLaUgq1WNxsN/3FafIOzn8WhT77pShIhQm9up4FYHF4wIfX3JVoCjE8gGxIreGncnHuv5/ENF+EfWtQSqVEG4AvHlTLLcpDrylMtqcCCCpKvLcGaG7O5itLwcQBrCtXiEg+vlTTFZ66HnXkqDSlnxBO2wGxmfWult04xqzDjE4Nt55WhotrSkHwmNt5igMJlCXwtYPd23mxIpdlvaBSQtXeHWrdVtqBfxylpICjE7A9a5seOUW43XVAsrfShWlKCVKM6kgSLcihkP6UqTcGvGcQUK1I3FCd+Sbg359a9JQRiz+8YMKHvVmDdb1grkp5A3/AHNVvtJgQRI4qDaEkdDtFOqMFJxBhSRZJP04BphgMjQ60YXLv4WwPvSlCdNE4TELQrWgkFN5FRyRdeXTMCOtBJIVIIsRXU8DC3v5h0eK9zeurl/zYrT7NYEjA6ElSjJO1esYvwlND4lwzc2G1RZw6leKuvTAQkzvRO4AqttIJhVjTBGHCZ+lB62EH77w9Ipnl2ZqK0gLkxEHa20j2il7+F30mary3DrS6kqOx/I1RO2aOmUZilSHVpiBMp9D4kx7EVY1mE2XJ6K5H6immd6XFIAjUlEHzFiD5XJtSh3AmKs16M6Ksa4DDO/4jaNaQbEXn23FNcat506g2pDYERB35qrshhltNrdUoaVbNzB8Juo9P09q0+U5yNUJ/mBRhTcagbbiBYjrSTxVHlHv5JdMqw2TFhpL2qQQARxfb3pZkmJS1ilOPn/TN4ojtNnC0ILJlCSoQjSQR86R/wAOpBC3Vo8kkj9f3FeU4OUZJXv8hbotz7tGp59elZ7vkcEClKu0imzpaiOSRUkOpUomBegcyw0TpIPmKtixRiuLQCGKxxWqfnTP/wDMLVhVYpNkJ672Mfeg8YhCGW+6VqWoeNMSQf8AuoF14t90srCQZ0GQPWKo1JpOGt/sY9XnK1DkRAt5c1Wc1WoguKUrTtJJrxLIAKVGOlVrwStAVFUUYow1x2LQ80DfUOK0uQYtg4MoQ2e+T4gYtPrXzzv1JI1SBTnIs37tK/CTq2jeuTxPh3KGvcwy7SOKSlQfSAtfiSU7elZzLM5cYJ0WKhExNE459TygVEnSOTNehhopN7x8jWx4owx8J7v9DB2TdtXcMhaEgLSvcKvfkj51fgHMNi1LbW33bq4DShtqNoPS/wA6zL+FCCIVPXyqRMEXroUI6kkE0reWLwGKKHNKiAJgyL7b3B9aS5piCXFEbE7UCrFqSvUCSZm8mfXrVyX+9cGq2oiaeMEnzCihtJMgGjcPh7RPNTzzKf4Z3Tq1AgEEULgyVK0jY0qyLIucOhWOMt7Mu4hwBtJ06gCvgUV2g7PDBuJ72S2VAEjfY7VvOxuAW1hSpLgAiTPWvnPa/tacUhLZuUqJKuvSuDFny5szin5VpjVoS45TanFBBJTPhJFzTJfZ5AZS4FSswoxsB0PnSLDL8VqbHGqiBYcivSnGbpJ9fuAg6qbCfOqkhaJEHSd6tdMmdvSrRikkSTeYFNxvQBzg/wCz59xCVpWEpUJAO8GupYnOHQIDrgA2AUY9q6tw+DBmNy5BAJMmLmqnBpbGioY7GIcICbCb0Ye6gCYtUJa9wC7CoA3uaIQ7Bg3mq3UuoGsfzEJPxETE7BRrxGZhw+JISR0Fqs8ba0Nxfoc+rcpqIWuAdqjiQptUgBSSJtTjOAlbLaioNlSBsNV+P+6VKml6gpiprGCYUb7HabCw+fNFf3m2kbzO23oB9aH/ALkKinWoXHxATYcwfzqzC4BKFBKGStxR8HJJO0dKupRkuXoXjJgWYZqoKIjUj8ST8JjbpcdRW3yLtKkM2R3aiBoK/wABAkXmFDyMGvcl7JNYdaXsUrvHrlDIHgQRsVKPxkT6T1r3DYtMPL0XFxKfD868zP8A8hjb4Qjyr+fj+xJMWZ0MRinlPPaCbAFNhA5Ao1/sMQjvXHIBTKZ5MWoBvLnCNaFE6gVKQjZPqOKjjO2+IUjuFaVRACouAOB5+dXhKGTcX+X9iACcGktKIMLTx1oFnCqKSkpOo/CKvew4UkqMpUDMkRfpVDGMV3idazAIuN45j2pkmwGlbyxvBMt96nU+TrBFwPKhs1zDWokaTq6CI9q0aO12E06dIXAsojc+c1jMTh3HHi5p0AH4RP51PFPIk1NmaAcUykqvM0dgyFgidthV+c4hspGn4uarbIbSDFzTuXJWApxmWhQvv0qOJaQiCngVN/EmJveqMI2VrSlQgKNFJ1bMQytIUolRgGhMYlKVEg2PFaTPMoQ0mW1D0rGvQVedDHL6mwjL+CK2ioEelC4VgAKSr4gPDVQdUVACfICb+3NNRiNJFgpwCNW4TPTgq8+OL3roim9DJWeZf2Wec0lQhKj8X50R2h7Nhh1sJJUkkAn1NxRWUdoXUHu3DqQrY76SaZZge90gyopP/A+pFc9ZY5Vb0GqZme0rOhbY6oBj1JH2AqOAY7lYU4YkSK1XbTIkrdZWVhDYQQbX8Krff7WoTMeyjuIWgNjU1A8VrTuLb0c+SOOuTpMORbFuR9oCnEErcV3RkFIJAji1J8yQlbqy2khJNpqWc4D+HeU1fw1S1i4F7mlxYo/U+rH1RMm02AB4YI5qRn1FTgGL1dh2/MWG1dbdbMDqTG+3nXqmwpMgg8RU8WsLSbiRQKAUixoKzBqcKIvPzrqsbSSAZrq1GLcvwYHiMG/NGqQkrvATQLAgaSYIO1MMThD3euDGwqDdvYBhl2Zt9yvCpF3FDxeUjehs77I92VqYWFhJAUj8QkC6f6h5b+tZxmQqRaDRzWNWhYcBmDJB2PrVuMoryvfyMpUdhn7FKr/lRCta0ICh4ROk9QIn7ijMBlaXg46QQOY3k+XIqrC4ZQAElQTISeLkmKVSU5fMeysfMxvg+x6v4V3ElwkJTIT5Wn03qeHbIwyX0GFtkgnyIBk+UEikuKxOIdUltClFCRJSDCYSDc8EwDvWm7LM97hnmjEKSN/MLB/MUmLHLi45Gnb/AETCl2j3B9sMF/DoS+VqeRsQkRzaZuKaO/2iZctBELBKY093b57V80c7OFCSStJAsdMm/S8QZ8quy3JUOPJRrhPJ39vWuCXhPCcudvX6fwLyS0bLD5wyMK4vCnQZhWra/F/UbUz7Nf2dMYrBB0OKD6iSVWhKgdinp781ic27NFtRSh2UC5BJHpIp/wD2b5ucNiVaytTWgzpClBKrEFQFuCJ866fBLC5XDdkmyWNwCmlrZxCUxPiWkHxRsr33rEvaO/UEfBMAmvonaLOu/dWtKFBB8KTG/mek0jwfYjEA96EBXMcX6mrzm1Nt38CqqB8rwwbcbOgKbJGonYX3rQdvXWkpQWVCTuExtWOdx7jSlINr3A29qeKwzRw6VBepSvwzeoOXmTDZnsPClCbmaZYhIWsTAAGwqtLaUk2r1pAK94HNO2ntGBcUbwnagi6oqE8bUwzRQB8JpW2SZNNDasKGK160wd6z2PaiaYMYoxO1CvNlRvTRjxZjsCUpTM3O5vPptt96MwkLMIBVHAFBttQIt8gfvVqcWpBBSUgxFkpHztercnWh1IIYblSkq8PWSB6XJjin+WYpXg1iQCLgAi3mLGssvFKVMjfkQPoKpZkXBIjciR9RVNMotmp/tDzLvEsR+HVb/Zx6j70kw3brEoAQhWlI4t86HcxZPxHWOjni+Sj4k+xFSRlyHEKLQhYv3ZMk/wCg8+h/QVKeKMlUlYs1ez1tZW7rxB1BRgqPEkCfSh85wgZeUj8PBoXCgqcQkTdabe4prnGCUpbSBEqk38yP0pVFQViJasHb7vQIIKjvVCkdN6hjmi0sjoYNV4fGalxvNGKtWgEYUFRFuaaspbUoABQEfWrnMSkt6SgJIO9efwgTEbm9LdsBMBQsAK6u75XSvaPGILDcowZfUbSU3NOMfi1NtFtSBpFwfnSNnHrQ6taDok3G9Nsyz1peHKVDU4Igxb5/OueUHKa1oxnksJInmq3cGTsbVBpsqkzAFEYV5KVAqEgb8/Su1GXZTiMI8gbrA6Hw/SwIq5nO3E/gOkeR5609dQpwBSVBB4IJChI/pVOoEe1L8Y060qVjWJuQnSoT5CipJ9nVxoFwHadbKlaQClQg7TtBrW9hMboWUkTMcCY49iTFY9xKHXExCeoKUifpvTvJsR3TiFTA2PpMfKkUUm2lTYEtlHbBlbWKdbSYQtWsDjxD9ZozsjnyMKFBxAXB1A2kEUR/aOAf4dYNzIV1tF/SZrLISiIVJB/EJt7bG81y5cEctxfTI0+QfmOZfxOIU6oQlapgcDYRX0Ls521w7bhZawwS2GwFLsFKWEgmRyIkXMz5Vh8iy1C3EI1TO2mTNP8Astg0Jx7ogFALqb/5UkD6iqY/+lNR9EZRuwXPc8UVrSgJDalSm1xzFrU67LdpFBl1DztiLHnaD/3SLOMoS0uVLgKNki59h62/WhsU0kAaZB6GqOclUibjSIOZUlxwpbuSbE8+tULT/C4hIdAiDterWX1BQKTBHNWNpQXVLeBc0DUZ53gHysTA6RzXKlylxXqFHicvcxH+E0spKp1xAN9gTY+1V47LHGfjQpM7E7fSnLGfrdBJfDKB8KAkEkbQAQQB7AfKnamUlA73EyVgkJXouDaQIA355rqfhsaWmx1Bnzh5kA+Leh22D7GnOcMIQ5EEyLD0sR6SKoVlyijUBAqN8NSFetAWGwIuZsOKFxD1/wAqkTuOaoeTG9V7AXaIAJ54odQmpG/mapS2v2mlcgnqAdquw6kpI1DwqsfLe48wTvVZJ2TdRsB60evBjSE7gbn7n5yapDtspDsBxbXdrKSQRwrqDcHysa7CnSoFJvuCKDexGon6egsPpXMrKYkwAef03quxrG2BwpXitcQJk/6jMfr7U37U5UgFpapCUpIITyZBF+B+7UK3i0gjTubnb9yIFd2ix+tlCPxFYPsEq/UUGHVMWf3lpPgQgeZSFH5moOZw4eR/tSPqBNALlKoNxXiXN42NBSXoLyQzaxq13JT7oQfyqS3JX09o+1CYVy8bU3x2IQptBHxc1LI6om3ZDv0dK6l3eivKX6a+RRpiWibgW5qhkiSDzTXLsakHSseE1HFYRASdIsTY0ilJPjRhYGVKUEJ3NaDKuxalXcUBB+Hk0EiEJQdzzWkw5SnS4Vg2tfmp5c0ulr0+TICxmXIQoaCtpMwYOpMxvpUCB7RQOBYxDzxaRpXB3VqSk+wmN+DamKMz7zUEg3WFa5EJjmKqwPadKXNBVCgYDiCYP+4X9/rTeFjL70vyZWMpe4qx2EKS6laUam7ymYEC8EwSPWp4NIdRb8JMRexE/e1GnDnvHQpXeKUCdW0zcTHtSTK06FqTsQRYbH/uK7b9GUvof5ng1vsogEhEk/QG58/vSVWWOBqfCU6oCTZQ87XI24pljO1qoQhkQlG6uVKJJvH4b7czehcFj+8C0ugFRumw+VzttScWtpma3aBsC89g3EugQJME3ExaB1/SnGSYxSBIureT1UI8XX4jWezUKTACTpBkpE/PTtPmBR2AzUqbUoNnQkjUuNiNgJsTRlSVsC1dhuGZdS6XHkLlJiXEqSb83AvA9qvxuMBJIF6Kd7Tu4wBKgI/q5PrFvkKExGUFtWsq8NefPK5Op6+Dnk7YEyyogqvFXYnEpUEoAMrSQVcb7R18P1r0Yk6ghBEKME+taPMcjQ3hkhuzqJWhZ/ESLp97CqKSxyUp9Gj2JBhkIZcWFkEggJtCgJFpvNotTDJAh5IBStooZCJUOYUk3v4STxcGs89jEuK0pkXH+Ug87bf80/UhbLfjUqIJQO81DeOEj7e9d8paOpIU5gkNu3Vq0gpngxYx8qGaxZUDK7DYVatCXCEk3vffegMY0ELhGw5rz5OM50jnltgWKMKJoUuyavxDUietVow9dK0tgo9bVpM1y1H2rluJSIO9EZZk7j1xCUH8azpTHJHKog7dLxStOX2UY8yhr4l+yfXk+wt/5eVTzB3Q2rqrw/r9JrRtZAyEgfxKYHh0oSVH1MkeZmI3oZzB4QqEpddCbXUEj18H5niung0qLR60YpsEmADJ4G5+V6aZd2YW6bwgefxeyd/nWkfxrTadKNLaTchMD2Khc26k0Dhu0DKVqBI0mLxb970boKj7guJ7NlIEhdh5BXymhHcMEpKpUY+FOhUjyKprYM5ozoVpCP8AKkFJF46e54pI46CfiSJ/zJ+wJ60KsLMs+oKBI3qLCQodDTrOMQlTISBJSTcxN/MWikTVKkqJUXFWna5q9l1KgdRIjbzoNa+lVIxI2rNWKXlVdTTDZEVpCpAkTFdSgDS4BE+xrnHj19qIxieDFqqbcHSanjTFL8KwFKSFc8UwZwaG1QoqPigJ4APNMuyWS61pddhDQBMnmKGzjW+64ttH8pP4hv79PQVz5o8+mEkjLi4YbQQkSSRIn1NOc1yzLsOw2pxCVlXxJSZUAebGfzrL512xcSwlltHdgiFKi59DWXTiVEirxSiqQUabAYpKXDpUSmISVbx+EmOYirc0ylAUXEGCtIGmZE2k/nSzC4R+dSUAjb40A2HSfpRDr6k/4iVAfiA3g77225q9O7OnVFjGTIX8Her0iToQCB52B+9LcQ33Z1IUVX+FSQk28561p+y+bIcKkttKbQndZVFzG6o2tJH1pk7krD2qESQbkeE9TpMQo7mPKquOtUTtroxK87TYOJg8kggn8jR+DzBkoKbQdxEC20gH5+1E4js8nvtC1J0ESFWvtYzabg+4pZm/ZdKBqaUqOtlJ9uR9a5HkinxkH6n/AKNEzlzYGpsxOyTfifWq28vedUlLohsG6gpO3zmshhMxxDYPhKkjeAT8yL07yvtypMSQof0qv8lbg1nii3bRnjjLaG+aYVHeCAlCG7SD8VGYrOErAOrwo2FB4jEJxJ1ICYVbTPM7Efn61BjLUhKpbAMKutRCdQIABvAInY79OkI+D5eXla9mTlBozPaDDa3ytPhKoIjrF67+DUlAlalKJG5JjnmjsxytwrneVABdgLxbTNt6Y5flpvdCiB8JnjmYFonau1waSgiv3RMpEJHBHNEYLJ8S6QUMOKH9WggH0JgGmuVsFT3hASibq3iN4N4k9POmef8AaQYZpQaA1kgBYP4gZmAbxby9ZNCOKK+0yfFmdxfYvEggqQltPVbjYHv4j0qCsoZQZcxAUP6Wgf8A7UI/9aBxWelwJuVqSI2nbb6VWMK+4kKCQlKuSQPKY3j24qnCPogqHuNSrBtmUYYLM2Lqlq231JkD2jiqXu0BVJITG1xNhMdIji+1dheywP8AiPE3HhHhSQRqkK3je9qU5g2gGEpEJsDcz1UZuaa2hkkXOZwVQRPhEW9fkK9YbLsnvAkATG5P5D60HmGB0oQe9bTMKKL6rzGwjbifxeVo5XJJCDqtNrfelfVjWQ/h9UiSTxSpxkgwd6fJIBudKulA5kPFJEVDHN3TJJts8y9uxr1ajO0V4zITY71Y4YgUXV2KyheJ3HWhW0EmjVxtE1ANeICniwooLdCLahU0ycw+/FCYjDkX3oJ7AN0Zw5AjT8q9pSh+BtXVuLDRp32iDeqFrgSKIxpCjAMDgmlzr2mBSx6Jm4yXPnMSwlhCdPdJlSrXja3nQOHyvENhadakIXcievWs5g84cw4V3RjWnST+lfQMwznDqy9BDqQ53djN5AuDXl+IWTFJfT6bGFPaXKUoQ0lJ1yN+tqyzmVlCAswCDWwybJdWA711agJ1JULwDvA+dYvMpCygL1pmyutWxyc5tJ9MwrXh1AzvPP6/rTfD5qtoFt0EwLAi48p6UE0iQRM0RmbmtKF/iHhV+/WfpXoRnemVjK+zYdm8zSG0gwkBRVqgm/8Amjj04rS4JKEkaQVklRK4sYuAJ+EQbEbX3r5nkeP0GDsd5rUtZtolPMWjYjym375rSborRd2pZ1NgJiUqBnpO6Y8qzzuIdQAgk6T1ozMs11IKZubbQbxe1uPrVLKi4k6yLC1QyPas58nY57PraQCdXijYUuzLJG3pVGhZNlD8xsfvVuSZeUHUVCORV+OcBkppb81rslbXRn8ndcwzwkmAdx4h5WPF/rW2xOILxRA0pVC1J3lWw06pO5G8cb7nP4ZvUCSUTzqAMCNz5TWk7P4cuNyFiUACJHBm4KYJOnf1sZk9WPezqUrRS28oMEKUdMzcq5SVCCfhFjsL1VggVwCN4JmT0Bnfrc/anePYR3NylKlkq0EgawARLc3EFRkWuem/YTJgDrS4ncgAaQQfCATJAkGbE3ms7Y+hZmrHcNLJVKSpWkC5KZgEmNiSqB0jyrAYhhTniVOmYF63fbgCQhshSUo1KhQMATvBJ5msUvGCEgggCpybQmSVLQLhjGoJGmxG25tE+4oprMVNmNOsGdrKTyYMHwyBV73cqb8Hxc1ZgsT3TBdKUlWotgKSFTYKBE/6hPHhHUU+J7pk4vRXis4OiFAaiPyvPrYUmK7FZ/DeOpmAPrUVuKWZO5486oxRmAP35085UO3SCsHhO+SSRAn/AJotnAhB8Mg0DhluIT4T7Vc7mLgG4+U1NTQFJE81bRpkmF7Dz8j5efFKnn7Qb1MhalEkFRqruJO1K2mxG7ZJi6a9KTVTggb15hsXNjxTdqwUF4ZyTcbVXr8ck+lENOTag8Q3e1CLMGYlOqCKpAkVbhnrCbGoOp8RUPet3sAMPT6V1EeLoK6jyYTQYnJ3FJkDiQOtWs9lluNayI6e3X3rddrEow+DZWwAVBA9/CJ/Os1lvahxOEUFJErlQPAmTt7150s2R7j1YKoXvdnUJZBDoUYkpt+95+VJMcy2hEDer1uagQg3O5oNxmN7xXZjjL7zsx9S7OYUYjKW0toJUkEQOokE/OvnGKy5xCpWmLkGbXHUU97Lf2krwLKmu6CxfSqYg+fUVm8yzhzFOqcVbUZgSBMRYVz4fDyhOXs7f76r8uwtk1ONkkxB8qHC9WpMWP3FxVLlr0ZloRcqN+K7aUAJ0C4U2jpTllanNCU/EOT0P3/5pRisIW4c3Son2vsf1prlWYJJt4bX9PKmOpO0G5tk+lpK0SYsqaAYxZbBkTNaF5slpQCpTvHO2/zNZd5ZKRJ3qWVHPNbLkZsUCZN6Yt5mFpvSdODUsaRxeq21RbpvSJxeibQ3wbsLJng0xy55Trh0KFzKTOngbAidqzWFf/nDoQr/AOTTzKcZpUFbEggczKeRe36VdaL41o3jqFuYZqSCpBJSSJMFMKAPAMifSl2Hw76YLYUYVcJVB33iQYk+1Cf32Q2AFE2HqCExBE7Hf2pjkXaNOohQuVEpN95AJIjeJ+Q60LtFqaFGY5ctzUFKlwjRHS0xHqTWQxGFUn4uDBFbjMM8DSw5AOlWqCd5Me29Z7tYwt5Xf93pB3jaoSlU0n0QydiBhsrcSluxUYvsOST6AE1bmjepwtouhE3JFz+I+sjbyorssz/MdWTGhokHaCpSED38RrUZT2RQuApxA1DWpO5skxubmQoxxxNdSqKsEFsxDeFKUqX/AEgx7CaTNuHVNfXM67HthhXdOAgtlQkpk2MxG+422r5ThGDO1xWTsafZsuxWUpxAWpcBKRF/Shc9wrCBpauZN/egpGki6SRsCQNub0M+tEWJkVx/Tlzcr17CMYjMk6UylIKReOaWhxB1EmOgoVbalXANCOJM0yxpqkKRebEmNjUWGgFXqwJEV4HRtXS/s0U9D1b8bCh0unVR7YRoJPxTYUKlsFU0kGKmFNuDZVSfgQRcc0M80bGppcgHzp6AyYxQrqgnDCvKHBGo0LLzrlpUoAQAZgCvHsMpTEzISYjpXYPHFElJsLUace2tAS3YquvyNTpJAEuDVoSZ3NUPZgNUETRhI7yDtShQHeGduKeJkWqV1rm3JsKCffJMDaaLOPlQOkAiPei216GovKbQRXrAi1WYvNUr2TFqpaekCRtzS22raAPsYU/wwBvLYMe8n3vWVadKCN4HNPs0xCVYdlKDfT4h5gkX62FJThD1qq6OiOkarL8y1IkHpPtS5bgSoiLAn71VkMjwnjb0NTxa9LqjEjePUVOaFyb2WYhabaSR6VQnCncV684D8Iianh3SDB2qKjXREqYssW5qxKlcXMCwG8SCQPSrA0SSEXNM8hwv8xcmCfCDA2BJPltV4lsbI4dzUkf1Cbbe36V666qbWi4/fr9quSwUuqEbnaJ4/e1GNYInfpBMeXnf86RujpEWMSpbWmDJI+hn8qm3nzwZOHcnykDb13puWCH2wmBczPkNvrVPaLHd+4EhKRosVDn9xUZPlLi18nLkewPKzDTo2J038pJ+cgH2rdYFZDCPxGQRImPEQo/LV86yKMOEtDSZkwfb9mtZhHIShIAseLXsTCfQk2q6pxsfH0M8am0ACLQDN4uLnr5zXxh1Wl9zp3irf+Rr7FmDwErUQI2RP9EgA+cybdK+R410d+6Y3Woge9GPRplbjxJJ60MpXzrwOmaHcB1UeKJsbDFfyTwaU4cyDO/FEowiueeKmMu0iSYPSlikloQES0ZvVjjCZqbgM2FDuJJ23oW2xjxxsmo6Iq1SSLE1W82UxTJADnClTc9KXFqZ6UYG9SFdQLAVFSDAGw5p38BqipDkAWrqPawsgG1dQFssUIlI55orDMaEpITINiajhctcUjUBYczTPEtqbw6DYpJm37865211YRJiWr+fWljwn2pm82SSaDKL7WqkZICBEszXKZohtshVe4pN6ewvRVh25NGpZj0oCYpvh1kpgRNLLQpJx5OhPy+pNCd4CdqubwqwlQUPMetApN/SadbR0wdoa5asbxea7NE+JJ6iPkf+ahl8wKY4zBqW1IEqSZA5I5HnSyDJXEUlHSvUuEnpVSFWr1tRqRzBTjymxKVXrS9mFAurE8Gdje4uD1vWXwvicQFCRqEiYkC8TxMU4ZDnxJIvfVGkjfketWhpbKY0OUoHeFRiSeYAsY9NjT5xLcJUCBqHPi0mLz5BX2msay05sC2Z4BKb82IPXim2EkxqcbAmN1HYDy9bUskdCAe27g7wKBEFRgjbbr7Vm0umd60/a3AoOGUoEqUgg7EARAn3FqyeFXqE7UKObIvMMsG+SL8EfZVbrKVkK6eGRO3iJGw39fOsJgWvxWuqE9bC8f7hWvyVB7xUkkQkarCw08xG5PyovSoriWiOb4wqKlT4QCetkibn3FfNBiNV9zua3Oa4jSxiJv4Fx/7CfkPtXz7ANGmjpC5VYR35NoqaXL1DVBPlXneTWI0GPYoaJnxUsdeUYM81MqoZZMe9aMa6MjS4ZlamSQkevNKmX4kRenPZbM0IJ70kCDaCR9KUutlTqigEgqJFuptQS20USs8kHfehsSrjcA168wrVGlU+h5qeKwC0EJKTMTAv9qdaFS2W4HE6bnpRDzwI9aGYwaykeBUExMH1j5US80dI0pMDmD9elCSDIp7wCvKHS6OTXUuxaPpua9k0pwy3G3FJi+mbVlXk6GmTJIXwa6urh8PNyjv3Y1EcQye71WgG9VYTQpC53Gwrq6tbkn+IgAuAmeaCKpN68rq7zE3Rai8Goggda6urGDcwacbHi585oXFsyErHIg+ZH7FeV1ZJJ6KQ7C8uTtWqyptJ32I+U8+tdXVmXMln6O6cIGyrj5wfqDQyQSARXtdWZyvsty8kvIgSb2mPwmtPg0rIjSlXoY9LEAV1dRq0UxMtdw5SeAd4/wCt6L7hQGslIT1ANuduTeurqT1ouA52/rwrieSkgkngBRTHyrK4XDSgJHxGurqD1Ehl7NjgcrQlYYSQS2k6lXJK/wAVlJjTcjfitZlmUhDLikEaxKtoEEeW8CfnXldXXOK4gi6MV2hOlh4Kg8SPMgfv7VhU4nSgiN66uqFKjT7BQvzrxCjNe11EQsO1RbV4a6upooJocDg0LaBHxRf50KzmBa1AAGbGZ2uD6ggkV1dUMcnykGJY92gWZISmSVKm5gqCQY/2io/32pWpZAK4A1Srzm215ryuq97N6k2+0i5B0J8MxvyIPn9thQzmfFTcaIVMSCIiZ6TMztaurqaxmK69rq6lF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600" y="37678"/>
            <a:ext cx="886288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 </a:t>
            </a:r>
            <a:endParaRPr lang="ru-RU" sz="4000" b="1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ЧУЗ «Клиническая больница «РЖД - Медицина» г. Воронеж»              для участия в смотре-конкурсе « Лучшая учебно-материальная база гражданской обороны объекта экономики (организации)»</a:t>
            </a:r>
            <a:br>
              <a:rPr lang="ru-RU" sz="20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2" descr="C:\Users\Пользователь\Downloads\Desktop\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5143536" cy="485778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3286116" y="6215082"/>
            <a:ext cx="3929090" cy="500066"/>
          </a:xfrm>
          <a:prstGeom prst="roundRect">
            <a:avLst>
              <a:gd name="adj" fmla="val 50000"/>
            </a:avLst>
          </a:prstGeom>
          <a:solidFill>
            <a:srgbClr val="274F77"/>
          </a:solidFill>
          <a:ln w="31750" cap="flat" cmpd="sng" algn="ctr">
            <a:gradFill>
              <a:gsLst>
                <a:gs pos="0">
                  <a:srgbClr val="800000"/>
                </a:gs>
                <a:gs pos="50000">
                  <a:srgbClr val="A5B592">
                    <a:tint val="44500"/>
                    <a:satMod val="160000"/>
                  </a:srgbClr>
                </a:gs>
                <a:gs pos="100000">
                  <a:srgbClr val="A5B592">
                    <a:tint val="23500"/>
                    <a:satMod val="160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Gothic" pitchFamily="49" charset="-128"/>
              </a:rPr>
              <a:t>                 г. ВОРОНЕЖ,   2020 год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Gothic" pitchFamily="49" charset="-128"/>
              </a:rPr>
              <a:t>  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Смотр-конкурс\УМБ\УМБ 2017\жд поликлиника\DSC00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416111"/>
            <a:ext cx="5004048" cy="40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Смотр-конкурс\УМБ\УМБ 2017\жд поликлиника\DSC00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6111"/>
            <a:ext cx="5004047" cy="40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6796" y="5380672"/>
            <a:ext cx="9131943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«Внимание: Терроризм» и информационный уголок «Меры по противодействию терроризму»  знакомят сотрудников и пациентов  ЧУЗ «КБ «РЖД - Медицина» г. Воронеж»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действиями по предупреждению террористических актов и как себя вести в случае их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совершения.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0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Смотр-конкурс\УМБ\УМБ 2017\жд поликлиника\DSC00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91" y="1386154"/>
            <a:ext cx="5323341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Смотр-конкурс\УМБ\УМБ 2017\жд поликлиника\DSC00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1253"/>
            <a:ext cx="5042868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057" y="5814556"/>
            <a:ext cx="913194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sz="1600" b="1" dirty="0" smtClean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" y="1430969"/>
            <a:ext cx="4524945" cy="40180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Рисунок 12" descr="C:\Users\nakondratyuk\AppData\Local\Microsoft\Windows\Temporary Internet Files\Content.Outlook\HPGVMKC4\DSCN967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64" y="1448697"/>
            <a:ext cx="4436468" cy="398811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0" y="5481900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При проведении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занятий, для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улучшения </a:t>
            </a:r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усвоения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материала,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используются технические средства обучения и натуральные учебно-наглядные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пособия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MS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59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Смотр-конкурс\УМБ\УМБ 2017\жд поликлиника\DSC00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91" y="1386154"/>
            <a:ext cx="5323341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Смотр-конкурс\УМБ\УМБ 2017\жд поликлиника\DSC00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1253"/>
            <a:ext cx="5042868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" y="1430969"/>
            <a:ext cx="4230885" cy="41778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Рисунок 12" descr="C:\Users\nakondratyuk\AppData\Local\Microsoft\Windows\Temporary Internet Files\Content.Outlook\HPGVMKC4\DSCN967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64" y="1448697"/>
            <a:ext cx="4436468" cy="398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nakondratyuk\AppData\Local\Microsoft\Windows\Temporary Internet Files\Content.Outlook\HPGVMKC4\DSCN9654 (2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" y="1325186"/>
            <a:ext cx="4660291" cy="406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nakondratyuk\AppData\Local\Microsoft\Windows\Temporary Internet Files\Content.Outlook\HPGVMKC4\DSCN9650 (3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25185"/>
            <a:ext cx="5148065" cy="428363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65880" y="5608819"/>
            <a:ext cx="9106347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Информационные стенды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и наглядные пособия 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позволяют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доступно научить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слушателей грамотным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действиям в чрезвычайных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ситуациях.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600" b="1" kern="0" dirty="0">
              <a:solidFill>
                <a:schemeClr val="tx1"/>
              </a:solidFill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8075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589240"/>
            <a:ext cx="910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indent="457200" algn="ctr"/>
            <a:endParaRPr lang="ru-RU" dirty="0" smtClean="0">
              <a:solidFill>
                <a:srgbClr val="A7EA52">
                  <a:lumMod val="50000"/>
                </a:srgbClr>
              </a:solidFill>
              <a:latin typeface="Times New Roman"/>
              <a:ea typeface="Times New Roman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Смотр-конкурс\УМБ\УМБ 2017\жд поликлиника\DSC0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" y="1357298"/>
            <a:ext cx="4723607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640" y="5572140"/>
            <a:ext cx="9117359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00" b="1" kern="0" dirty="0" smtClean="0">
              <a:solidFill>
                <a:schemeClr val="tx1"/>
              </a:solidFill>
              <a:latin typeface="Times New Roman" panose="02020603050405020304" pitchFamily="18" charset="0"/>
              <a:ea typeface="MS Gothic"/>
              <a:cs typeface="Times New Roman" panose="02020603050405020304" pitchFamily="18" charset="0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Информацию 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о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 структуре и задачах ГО, подготовке ГО в мирное время, обучение населения в области ГО и действиях 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в случае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ЧС  сотрудники и пациенты ЧУЗ КБ получают 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с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информационных уголков размещенных 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в доступных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местах.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00" b="1" kern="0" dirty="0">
              <a:solidFill>
                <a:schemeClr val="tx1"/>
              </a:solidFill>
              <a:latin typeface="Times New Roman" panose="02020603050405020304" pitchFamily="18" charset="0"/>
              <a:ea typeface="MS Gothic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Пользователь\Downloads\Desktop\IMG_20200521_135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357298"/>
            <a:ext cx="4429124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847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623" y="530120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Уголок гражданской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защиты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изготовлен  актуальным и доступным в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понимании,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содержит информацию о действиях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особый период и при возникновении чрезвычайных ситуаций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457200"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84" y="1484784"/>
            <a:ext cx="482814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Смотр-конкурс\УМБ\УМБ 2017\жд поликлиника\DSC00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1343768"/>
            <a:ext cx="5148064" cy="38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99" y="1343768"/>
            <a:ext cx="5052053" cy="38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9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088" y="5329018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lvl="0" indent="45720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Изображаемая на стендах  информация выглядит привлекательно и  четко определяет агитационную идею.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84" y="1484784"/>
            <a:ext cx="482814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Смотр-конкурс\УМБ\УМБ 2017\жд поликлиника\DSC00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1343768"/>
            <a:ext cx="5148064" cy="38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99" y="1343768"/>
            <a:ext cx="5052053" cy="38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Смотр-конкурс\УМБ\УМБ 2017\жд поликлиника\DSC004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1343767"/>
            <a:ext cx="4772720" cy="38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Смотр-конкурс\УМБ\УМБ 2017\жд поликлиника\DSC004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84" y="1484784"/>
            <a:ext cx="4804479" cy="37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Смотр-конкурс\УМБ\УМБ 2017\жд поликлиника\DSC004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78" y="1757502"/>
            <a:ext cx="4762022" cy="33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34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Имеющиеся в кабинете ГО и ЧС технические средства обучения позволяют слушателям лучше усваивать материал практических занятий.</a:t>
            </a: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7200" algn="ctr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" name="Picture 2" descr="D:\Смотр-конкурс\УМБ\УМБ 2017\жд поликлиника\DSC00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4572000" cy="40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ownloads\Desktop\фото 06.02.2020\КЛАСС\IMG_8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500174"/>
            <a:ext cx="4572000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634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214950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улучшения усвоения изучаемого материала в кабинете ГО и ЧС имеются информационные средства обучения, которые  позволяют демонстрировать слушателям видеофильмы по тематике ГО и защиты от ЧС, а также просматривать необходимые телепередачи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7" name="Picture 3" descr="D:\Смотр-конкурс\УМБ\УМБ 2017\жд поликлиника\DSC00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768"/>
            <a:ext cx="4572000" cy="37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ownloads\Desktop\фото 06.02.2020\КЛАСС\IMG_8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357298"/>
            <a:ext cx="4786314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634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32901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ГО и ЧС имеется необходимые для организации и проведения подготовки в области ГО и защиты от ЧС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ЧУЗ КБ вербальные средства обучения.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84" y="1484784"/>
            <a:ext cx="482814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99" y="1343768"/>
            <a:ext cx="5052053" cy="38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Смотр-конкурс\УМБ\УМБ 2017\жд поликлиника\DSC004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6" y="1343768"/>
            <a:ext cx="5976664" cy="39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DSC014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43" y="1343768"/>
            <a:ext cx="4392612" cy="398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584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0" y="0"/>
            <a:ext cx="9144000" cy="1142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None/>
            </a:pPr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072074"/>
            <a:ext cx="9144000" cy="16433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457200" algn="ctr">
              <a:buNone/>
            </a:pPr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ГО и ЧС имеется плакат информирующий сотрудников ЧУЗ КБ  при проведении занятий по ГО о классификации, характеристиках и способах применения боевых биологических средств.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14422"/>
            <a:ext cx="692948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Новомлинский Валерий Васильевич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57298"/>
            <a:ext cx="3248910" cy="42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3769" y="5733256"/>
            <a:ext cx="37201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Новомлинский</a:t>
            </a:r>
            <a:r>
              <a:rPr lang="ru-RU" sz="1600" b="1" dirty="0" smtClean="0"/>
              <a:t> </a:t>
            </a:r>
            <a:r>
              <a:rPr lang="ru-RU" sz="1600" b="1" dirty="0"/>
              <a:t>Валерий </a:t>
            </a:r>
            <a:r>
              <a:rPr lang="ru-RU" sz="1600" b="1" dirty="0" smtClean="0"/>
              <a:t>                   Васильевич </a:t>
            </a:r>
            <a:r>
              <a:rPr lang="ru-RU" sz="1400" b="1" dirty="0" smtClean="0"/>
              <a:t>-</a:t>
            </a:r>
            <a:r>
              <a:rPr lang="ru-RU" sz="1400" b="1" dirty="0"/>
              <a:t> 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Главный врач </a:t>
            </a:r>
            <a:r>
              <a:rPr lang="ru-RU" sz="1400" dirty="0" smtClean="0">
                <a:solidFill>
                  <a:prstClr val="black"/>
                </a:solidFill>
              </a:rPr>
              <a:t>ЧУЗ </a:t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«КБ «РЖД – Медицина» г.Воронеж»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333377"/>
            <a:ext cx="44644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endParaRPr lang="ru-RU" sz="1600" b="1" dirty="0" smtClean="0"/>
          </a:p>
          <a:p>
            <a:pPr algn="ctr"/>
            <a:r>
              <a:rPr lang="ru-RU" sz="1600" b="1" dirty="0" smtClean="0"/>
              <a:t>          Сергеев </a:t>
            </a:r>
            <a:r>
              <a:rPr lang="ru-RU" sz="1600" b="1" dirty="0"/>
              <a:t>Геннадий Иванович</a:t>
            </a:r>
          </a:p>
          <a:p>
            <a:pPr algn="ctr"/>
            <a:r>
              <a:rPr lang="ru-RU" sz="1400" dirty="0" smtClean="0"/>
              <a:t>            Начальник штаба </a:t>
            </a:r>
            <a:r>
              <a:rPr lang="ru-RU" sz="1400" dirty="0"/>
              <a:t>гражданской </a:t>
            </a:r>
            <a:r>
              <a:rPr lang="ru-RU" sz="1400" dirty="0" smtClean="0"/>
              <a:t>обороны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Picture 2" descr="F:\P32541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357298"/>
            <a:ext cx="3286148" cy="4286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2901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наличии приказ об организации и проведения курсового обучения работников в области ГО и защиты от ЧС, рабочая программа, расписание, перечень учебных групп и  руководителей занятий 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72363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29018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 smtClean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наличии лекции и журналы учета проведения курсового обучения                           работников в области ГО и защиты от ЧС.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сформировано 85 учебных групп.</a:t>
            </a:r>
          </a:p>
          <a:p>
            <a:pPr indent="457200"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428624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28736"/>
            <a:ext cx="485775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32901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в соответствии с планом основных мероприятий в области ГО и защиты от ЧС проводятся объектовые и штабные тренировки, тактико-специальные и командно–штабные учения 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0719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786" y="1214422"/>
            <a:ext cx="378621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643182"/>
            <a:ext cx="3571900" cy="26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2901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наличии убежища  ГО, эксплуатируемые в качестве укрытий                 (исх. МЧС РФ от 16.01.2018 г. №43-395-11) для укрытия НРС при наступлении необходимости.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7148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214422"/>
            <a:ext cx="51435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29018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период проведения месячника и дня ГО начальник штаба                   Сергеев Г.И. проводит занятия с руководящим составом больницы по истории развития ГО России 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5832444" cy="394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1362" y="1285860"/>
            <a:ext cx="33226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с момента объявления пандемии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курсового обучения дополнительно включены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профилактики, соблюдение мер гигиены и пути передачи коронавирусной инфекции.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500174"/>
            <a:ext cx="307180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2643174" cy="405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214422"/>
            <a:ext cx="37147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500438"/>
            <a:ext cx="378621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рамках плана на 2020 год проводится пропаганда среди работников организации мероприятий ГО и ЧС в современных условиях.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00306"/>
            <a:ext cx="51435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214422"/>
            <a:ext cx="3713157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409575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57298"/>
            <a:ext cx="37861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657671"/>
            <a:ext cx="912946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сотрудников ЧУЗ КБ в объектовой тренировке на ст. Отрожка с МЧС Воронежской области по оказанию медицинской помощи при аварии на ж.д. транспорте 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85765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64333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428736"/>
            <a:ext cx="36433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8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сотрудников ЧУЗ КБ с медицинским обеспечением тактико-специального учения по организации эвакуационных мероприятий на ст. Воронеж-1.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635798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0875" y="3500438"/>
            <a:ext cx="3413125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536" y="5572140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b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ЧУЗ КБ при проведении объектовых, штабных тренировок, тактико-специальных и командно-штабных учений разрабатываются основные документы     (приказ, календарный план, план проведения, замысел, решение на проведение и отчетные материалы).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14422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5720" y="0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          ЧУЗ «Клиническая больница «РЖД - Медицина» г. Воронеж»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214423"/>
            <a:ext cx="8977883" cy="5429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Клиническая больница «РЖД - Медицина» города Воронеж является одним из крупнейших медицинских учреждений сети здравоохранения ОАО «РЖД» и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является организационно-методическим центром для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учреждений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здравоохранения Юго-Восточной железной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дороги. Имеет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своем составе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4 стационарных на 786 коек (на ст. Воронеж-1, ст. Отрожка, ст. Лиски) и 7 амбулаторно-поликлинических подразделений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1886 посещений (на ст. Воронеж-1, ст. Отрожка, ст. Лиски, ст. Поворино, ст. Новохоперск, ст. Россошь). В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состав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больницы входят: 5 </a:t>
            </a:r>
            <a:r>
              <a:rPr lang="ru-RU" sz="15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медицинских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пунктов  ж.д. вокзалов, 12 здравпунктов, 13 кабинетов предрейсовых  медицинских осмотров локомотивных бригад на станциях города Воронежа (Воронеж-1, Отрожка, Придача, Воронеж - Курский)  и Воронежской области (Лиски ,Россошь, Поворино, Борисоглебск, Острогожск, Бутурлиновка, Новохоперск, Журавка, Таловая).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Всего прикреплено на медицинское обеспечение 80772 человек в т.ч. 22737 – работники ОАО «РЖД» и 58035 – население муниципальных районов г. Воронежа и Воронежской области. Ежегодно </a:t>
            </a:r>
            <a:r>
              <a:rPr lang="ru-RU" sz="1500" b="1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медицинскую помощь получают около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350 </a:t>
            </a:r>
            <a:r>
              <a:rPr lang="ru-RU" sz="1500" b="1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000 человек в поликлиниках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и более 25 </a:t>
            </a:r>
            <a:r>
              <a:rPr lang="ru-RU" sz="1500" b="1" i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000 в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стационарных подразделениях.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 соответствии с распоряжениями ОАО «РЖД» в учреждении создан дополнительный коечный фонд за счет перепрофилизации коек в количестве 78 (57 коек в стационарном подразделении №1 на ст. Воронеж-1, 12 коек в стационарном подразделении №2 на ст. Отрожка и  9 коек в стационарном подразделении №4 на ст. Лиски) для госпитализации пострадавших при ликвидации медико-санитарных последствий на железной дороге, а также в случае необходимости в особый период.</a:t>
            </a:r>
            <a:endParaRPr lang="ru-RU" sz="1500" b="1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79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Месячник и День гражданской обороны в ЧУЗ КБ проводится на основании плана с выполнением мероприятий и сроков исполнения.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5720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45720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536" y="5572140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тренировок и учений разрабатываются рабочие карты с нанесением обстановки 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3"/>
            <a:ext cx="7731124" cy="435771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14348" y="1571612"/>
            <a:ext cx="7715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 Рабочая карта на проведение командно-штабного учения в ЧУЗ «Клиническая больница «РЖД-Медицина» г. Воронеж»</a:t>
            </a:r>
            <a:endParaRPr lang="ru-RU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5214950"/>
            <a:ext cx="37862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                                                                Начальник штаба ГО  Г.И. Сергеев</a:t>
            </a:r>
            <a:endParaRPr lang="ru-RU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072198" y="1214422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                   Утверждаю                  главный врач    В.В.Новомлинский</a:t>
            </a:r>
            <a:endParaRPr lang="ru-RU" sz="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для проведения занятий с персоналом по теме противопожарной защиты имеется пожарное имущество.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86439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сотрудников ЧУЗ КБ при проведении тактико-специального учения по организации эвакуационных мероприятий при возникновении угрозы пожара в стационарном подразделении №2 на ст. Отрожка.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3116"/>
            <a:ext cx="277813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357298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62" y="2643182"/>
            <a:ext cx="3643338" cy="29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214422"/>
            <a:ext cx="3025775" cy="227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357562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786455"/>
            <a:ext cx="9129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индивидуальной защиты органов дыхания и медицинское имущество хранятся на материальном складе и используются при проведении занятий по ГО.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42899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285860"/>
            <a:ext cx="285748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285860"/>
            <a:ext cx="335758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7643866" cy="407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5657671"/>
            <a:ext cx="91294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для проведения занятий с персоналом  по оказанию медицинской помощи используются приборы для контроля состояния систем организма.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715016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классе ГО и ЧС имеются информационно-просветительный материал в виде памяток, листовок, брошюр, буклетов и учебных пособий 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407196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357298"/>
            <a:ext cx="391795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разработаны инструкции по безопасности и действиям персонала при возникновении нештатных ситуаций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68580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211669"/>
            <a:ext cx="9129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разработаны схемы оповещения ответственных лиц при возникновении нештатных ситуаций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50099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934670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разработаны распорядительные документы  (приказ , инструкции, схемы)  по оповещению сотрудников при возникновении нештатных ситуаций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778674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42852"/>
            <a:ext cx="9144000" cy="11430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          ЧУЗ «Клиническая больница «РЖД - Медицина» г. Воронеж»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06" y="1428736"/>
            <a:ext cx="9001189" cy="4921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Для оказания экстренной медицинской помощи и оперативного реагирования по оказанию первой врачебной помощи на базе ЧУЗ сформированы нештатные выездные врачебные бригады (ВВБ) и медицинские аварийные бригады восстановительных поездов (МАБ ВП) основного и резервного состава: 4 медицинских аварийных бригады восстановительных поездов № 3202 на ст. Отрожка, № 4209 на ст. Россошь, № 3285 на ст. Поворино, № 3204 на    ст. Лиски; 2-е выездных врачебных бригады хирургического профиля на ст. Воронеж-1 и                       ст. Лиски, выездная врачебная бригада травматологического профиля  на ст. Воронеж-1 (основного и резервного состава), выездная врачебная бригада реанимационного профиля на ст. Воронеж-1 (основного и резервного состава), 2-е выездных врачебных бригады терапевтического профиля  на ст. Россошь и ст. Поворино (основного и резервного состава). Кроме того, в стационарном подразделении №1 на ст. Вороеж-1 создана бригада специализированной медицинской помощи хирургического профиля (БСМП хир.) основного и резервного состава. Все бригады обеспечены необходимыми медицинскими укладками находящимися в постоянной готовности.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Для проведения в установленные сроки эвакуационных мероприятий при наступлении необходимости в особый период ЧУЗ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выделяет для комплектования кадровых работников в состав эвакуационных комиссий (ЭК) на ст. Воронеж-1,ст. Воронеж - Курский и ст. Отрожка</a:t>
            </a:r>
            <a:r>
              <a:rPr lang="ru-RU" sz="15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ЧУЗ КБ разработаны схемы оповещения и сбора выездных врачебных бригад при возникновении ЧС на железной дороге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6786610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ГО и ЧС ЧУЗ КБ имеются все виды информационных средств обучения  (интернет, проводная связь, проекционное и мультимедийное  оборудование)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71461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714488"/>
            <a:ext cx="392905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285860"/>
            <a:ext cx="240665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классе ГО и ЧС ЧУЗ КБ имеются видео материалы по различным темам используемые при проведении занятий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378621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413125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34131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216000" tIns="36000" rIns="180000" bIns="3600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3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ЧУЗ </a:t>
            </a: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«Клиническая больница «РЖД - Медицина» г. Воронеж»</a:t>
            </a:r>
            <a:endParaRPr kumimoji="0" lang="ru-RU" sz="20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36" y="5657671"/>
            <a:ext cx="9129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endParaRPr lang="ru-RU" dirty="0">
              <a:solidFill>
                <a:srgbClr val="00B050"/>
              </a:solidFill>
              <a:latin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КБ  в наличии планы на текущий год и перспективный до 2024 года накопления запасов материально-технических средств УМБ.</a:t>
            </a:r>
          </a:p>
          <a:p>
            <a:pPr indent="45720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24" y="2786058"/>
            <a:ext cx="37147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3561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857364"/>
            <a:ext cx="18573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42852"/>
            <a:ext cx="9144000" cy="11430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          ЧУЗ «Клиническая больница «РЖД - Медицина» г. Воронеж»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5" name="Picture 7" descr="coat_of_arms_of_voronez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500174"/>
            <a:ext cx="9001188" cy="37484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Для обеспечения работы сборных эвакуационных пунктов (СЭП) больница формирует медицинские пункты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на СЭП № 113 и СЭП № 124</a:t>
            </a:r>
            <a:r>
              <a:rPr lang="ru-RU" sz="15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 Кроме того выделяется медицинский персонал </a:t>
            </a:r>
            <a:r>
              <a:rPr lang="ru-RU" sz="1500" b="1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на пункты посадки (ПП) эвакуируемого населения на ст. Воронеж-1,ст. Воронеж -Курский , ст. Отрожка и на ст. Придача</a:t>
            </a:r>
            <a:r>
              <a:rPr lang="ru-RU" sz="1500" i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КБ трудятся 6 заслуженных врачей РФ, 5 отличников здравоохранения, 5 почетных железнодорожников, 6 докторов и 45 кандидатов медицинских наук, 163 врача, имеющих высшую и 101 - первую квалификационные категории.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latin typeface="Arial" pitchFamily="34" charset="0"/>
                <a:ea typeface="Calibri"/>
                <a:cs typeface="Arial" pitchFamily="34" charset="0"/>
              </a:rPr>
              <a:t>Два сотрудника награждены медалью к ордену «За заслуги перед отечеством».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стационарном подразделении №1 на ст. Воронеж-1 располагаются 7 кафедр ВГМУ                      им. Н.Н. Бурденко. В педагогическом процессе особое внимание уделяется специфическим вопросам железнодорожного здравоохранения на кафедре производственной медицины ИПМО.</a:t>
            </a:r>
            <a:endParaRPr lang="ru-RU" sz="15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sz="15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КБ оказываются различные виды медицинской помощи по всем специальностям, в том числе, высокотехнологичная медицинская помощь.</a:t>
            </a:r>
            <a:endParaRPr lang="ru-RU" sz="15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          ЧУЗ «Клиническая больница «РЖД - Медицина» г. Воронеж»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61" y="5229200"/>
            <a:ext cx="8938517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поликлинике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ЧУЗ «Клиническая больница «РЖД - Медицина»                 г. Воронеж» для обучения сотрудников вопросам ГО и защиты от ЧС оборудованы кабинет ГО и ЧС, уголок ГО ЧС и множество информационных стендов и уголков. </a:t>
            </a:r>
          </a:p>
          <a:p>
            <a:pPr indent="457200" algn="ctr"/>
            <a:endParaRPr lang="ru-RU" b="1" dirty="0" smtClean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16" y="1628799"/>
            <a:ext cx="4485580" cy="35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" y="1628800"/>
            <a:ext cx="4545338" cy="35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979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966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									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589240"/>
            <a:ext cx="910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indent="457200" algn="ctr"/>
            <a:endParaRPr lang="ru-RU" dirty="0" smtClean="0">
              <a:solidFill>
                <a:srgbClr val="A7EA52">
                  <a:lumMod val="50000"/>
                </a:srgbClr>
              </a:solidFill>
              <a:latin typeface="Times New Roman"/>
              <a:ea typeface="Times New Roman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 descr="D:\Смотр-конкурс\УМБ\УМБ 2017\жд поликлиника\DSC00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34"/>
            <a:ext cx="5940152" cy="39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Смотр-конкурс\УМБ\УМБ 2017\жд поликлиника\DSC00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69" y="1484784"/>
            <a:ext cx="438915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мотр-конкурс\УМБ\УМБ 2017\жд поликлиника\DSC004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88" y="1371933"/>
            <a:ext cx="4431834" cy="39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мотр-конкурс\УМБ\УМБ 2017\жд поликлиника\DSC004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5076056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751" y="5296987"/>
            <a:ext cx="8994329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ГО и ЧС имеются рабочие столы, стулья, шкафы, стеллажи, и экспозиционное оборудование, которое  позволяет слушателям лучше усваивать  изучаемый материал.</a:t>
            </a:r>
            <a:endParaRPr lang="ru-RU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 algn="ctr"/>
            <a:endParaRPr lang="ru-RU" dirty="0" smtClean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0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966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                                                                        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Смотр-конкурс\УМБ\УМБ 2017\жд поликлиника\DSC00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91" y="1386154"/>
            <a:ext cx="5323341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Смотр-конкурс\УМБ\УМБ 2017\жд поликлиника\DSC00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1253"/>
            <a:ext cx="5042868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083" y="5445224"/>
            <a:ext cx="893851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Информационные стенды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057" y="5449019"/>
            <a:ext cx="9131943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Дополнительная, доступная для изучения, информация по тематике ГО и защиты от ЧС, в том числе памятки по действиям населения в  ЧС содержится на информационном 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стенде и информационных уголках, которые р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асположены в доступных местах  и обладают наглядностью и  привлекательностью.</a:t>
            </a:r>
          </a:p>
          <a:p>
            <a:pPr indent="457200" algn="ctr"/>
            <a:endParaRPr lang="ru-RU" sz="1600" b="1" dirty="0" smtClean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5695" y="260648"/>
            <a:ext cx="8778305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tIns="36000" rIns="180000" bIns="3600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MS Gothic"/>
                <a:cs typeface="Aharoni" panose="02010803020104030203" pitchFamily="2" charset="-79"/>
              </a:rPr>
              <a:t>                                                                           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ЧУЗ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«Клиническая больница «РЖД - Медицина» г. Воронеж»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MS Gothic"/>
              <a:cs typeface="Aharoni" panose="02010803020104030203" pitchFamily="2" charset="-79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61" y="5229200"/>
            <a:ext cx="9107239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ЧУЗ  КБ  имеется 2 уголка ГО, которые установлены в общедоступных местах, обладают содержательностью и оформлены в привлекательном виде  </a:t>
            </a:r>
          </a:p>
          <a:p>
            <a:pPr indent="457200" algn="ctr"/>
            <a:endParaRPr lang="ru-RU" b="1" dirty="0" smtClean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4" name="Picture 7" descr="coat_of_arms_of_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80"/>
            <a:ext cx="1235301" cy="124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Смотр-конкурс\УМБ\УМБ 2017\жд поликлиника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65092" cy="35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ользователь\Downloads\Desktop\фото 06.02.2020\КЛАСС\IMG_8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500174"/>
            <a:ext cx="4643438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856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5043</TotalTime>
  <Words>1758</Words>
  <Application>Microsoft Office PowerPoint</Application>
  <PresentationFormat>Экран (4:3)</PresentationFormat>
  <Paragraphs>151</Paragraphs>
  <Slides>43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кабинете ГО и ЧС имеется плакат информирующий сотрудников ЧУЗ КБ  при проведении занятий по ГО о классификации, характеристиках и способах применения боевых биологических средств.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kursy</cp:lastModifiedBy>
  <cp:revision>413</cp:revision>
  <dcterms:created xsi:type="dcterms:W3CDTF">2013-09-16T05:31:47Z</dcterms:created>
  <dcterms:modified xsi:type="dcterms:W3CDTF">2020-06-04T06:17:38Z</dcterms:modified>
</cp:coreProperties>
</file>