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72" r:id="rId2"/>
    <p:sldId id="273" r:id="rId3"/>
    <p:sldId id="675" r:id="rId4"/>
    <p:sldId id="676" r:id="rId5"/>
    <p:sldId id="677" r:id="rId6"/>
    <p:sldId id="678" r:id="rId7"/>
    <p:sldId id="679" r:id="rId8"/>
    <p:sldId id="672" r:id="rId9"/>
    <p:sldId id="673" r:id="rId10"/>
    <p:sldId id="674" r:id="rId11"/>
    <p:sldId id="669" r:id="rId12"/>
    <p:sldId id="670" r:id="rId13"/>
    <p:sldId id="339" r:id="rId14"/>
    <p:sldId id="517" r:id="rId15"/>
    <p:sldId id="261" r:id="rId16"/>
    <p:sldId id="463" r:id="rId17"/>
    <p:sldId id="460" r:id="rId18"/>
    <p:sldId id="465" r:id="rId19"/>
    <p:sldId id="408" r:id="rId20"/>
    <p:sldId id="461" r:id="rId21"/>
    <p:sldId id="259" r:id="rId22"/>
    <p:sldId id="335" r:id="rId23"/>
    <p:sldId id="336" r:id="rId24"/>
    <p:sldId id="260" r:id="rId25"/>
    <p:sldId id="466" r:id="rId26"/>
    <p:sldId id="662" r:id="rId27"/>
    <p:sldId id="663" r:id="rId28"/>
    <p:sldId id="680" r:id="rId29"/>
    <p:sldId id="681" r:id="rId30"/>
    <p:sldId id="682" r:id="rId31"/>
    <p:sldId id="683" r:id="rId32"/>
    <p:sldId id="684" r:id="rId33"/>
    <p:sldId id="671" r:id="rId34"/>
    <p:sldId id="659" r:id="rId35"/>
    <p:sldId id="302" r:id="rId36"/>
    <p:sldId id="660" r:id="rId37"/>
    <p:sldId id="304" r:id="rId38"/>
    <p:sldId id="661" r:id="rId39"/>
    <p:sldId id="300" r:id="rId40"/>
    <p:sldId id="30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6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6" autoAdjust="0"/>
    <p:restoredTop sz="94648" autoAdjust="0"/>
  </p:normalViewPr>
  <p:slideViewPr>
    <p:cSldViewPr snapToGrid="0">
      <p:cViewPr varScale="1">
        <p:scale>
          <a:sx n="104" d="100"/>
          <a:sy n="104" d="100"/>
        </p:scale>
        <p:origin x="-120" y="-90"/>
      </p:cViewPr>
      <p:guideLst>
        <p:guide orient="horz" pos="2121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7427575" y="-12376150"/>
            <a:ext cx="34855150" cy="26141363"/>
          </a:xfrm>
        </p:spPr>
      </p:sp>
      <p:sp>
        <p:nvSpPr>
          <p:cNvPr id="37890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8959309" y="-12375177"/>
            <a:ext cx="17918618" cy="26141231"/>
          </a:xfrm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 smtClean="0">
              <a:latin typeface="Arial" pitchFamily="34" charset="0"/>
            </a:endParaRPr>
          </a:p>
        </p:txBody>
      </p:sp>
      <p:sp>
        <p:nvSpPr>
          <p:cNvPr id="31747" name="Номер слайда 4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5069" y="8686055"/>
            <a:ext cx="2971836" cy="455815"/>
          </a:xfrm>
          <a:noFill/>
          <a:ln>
            <a:headEnd/>
            <a:tailEnd/>
          </a:ln>
        </p:spPr>
        <p:txBody>
          <a:bodyPr/>
          <a:lstStyle/>
          <a:p>
            <a:fld id="{5B725C4D-154F-4F12-8BF7-9793F4BA996D}" type="slidenum">
              <a:rPr lang="ru-RU" altLang="en-US" sz="1800"/>
              <a:pPr/>
              <a:t>30</a:t>
            </a:fld>
            <a:endParaRPr lang="ru-RU" altLang="en-US" sz="18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 smtClean="0">
              <a:latin typeface="Arial" pitchFamily="34" charset="0"/>
            </a:endParaRPr>
          </a:p>
        </p:txBody>
      </p:sp>
      <p:sp>
        <p:nvSpPr>
          <p:cNvPr id="34819" name="Номер слайда 4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F3DCEFD8-2AB6-4F89-A261-FF2196794CE5}" type="slidenum">
              <a:rPr lang="ru-RU" altLang="en-US" sz="1800"/>
              <a:pPr/>
              <a:t>32</a:t>
            </a:fld>
            <a:endParaRPr lang="ru-RU" altLang="en-US" sz="1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6DC3D-C717-495C-B489-C044A339A551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339725" marR="0" lvl="0" indent="-339725" algn="l" defTabSz="448945" rtl="0" eaLnBrk="0" fontAlgn="base" latinLnBrk="0" hangingPunct="0">
              <a:lnSpc>
                <a:spcPct val="101000"/>
              </a:lnSpc>
              <a:spcBef>
                <a:spcPts val="8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anose="05000000000000000000" pitchFamily="2" charset="2"/>
              <a:buChar char=""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Lucida Sans Unicode" panose="020B0602030504020204" pitchFamily="34" charset="0"/>
              <a:cs typeface="+mn-cs"/>
            </a:endParaRPr>
          </a:p>
        </p:txBody>
      </p:sp>
      <p:sp>
        <p:nvSpPr>
          <p:cNvPr id="7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BB962C8B-B14F-4D97-AF65-F5344CB8AC3E}" type="datetimeFigureOut">
              <a:rPr lang="ru-RU" altLang="en-US" strike="noStrike" noProof="1" dirty="0"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lvl="0" eaLnBrk="1" fontAlgn="base" hangingPunct="1"/>
              <a:t>01.12.2020</a:t>
            </a:fld>
            <a:endParaRPr lang="ru-RU" altLang="en-US" strike="noStrike" noProof="1">
              <a:latin typeface="Arial" panose="020B0604020202020204" pitchFamily="34" charset="0"/>
              <a:ea typeface="Lucida Sans Unicode" panose="020B0602030504020204" pitchFamily="34" charset="0"/>
              <a:cs typeface="+mn-ea"/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endParaRPr strike="noStrike" noProof="1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6800" rIns="90000" bIns="46800" numCol="1" anchor="b" anchorCtr="0" compatLnSpc="1"/>
          <a:lstStyle/>
          <a:p>
            <a:pPr algn="r" eaLnBrk="1" fontAlgn="base" hangingPunct="1">
              <a:lnSpc>
                <a:spcPct val="100000"/>
              </a:lnSpc>
              <a:buClr>
                <a:srgbClr val="000000"/>
              </a:buClr>
              <a:buChar char="•"/>
            </a:pPr>
            <a:fld id="{9A0DB2DC-4C9A-4742-B13C-FB6460FD3503}" type="slidenum">
              <a:rPr lang="ru-RU" sz="1400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algn="r" eaLnBrk="1" fontAlgn="base" hangingPunct="1">
                <a:lnSpc>
                  <a:spcPct val="100000"/>
                </a:lnSpc>
                <a:buClr>
                  <a:srgbClr val="000000"/>
                </a:buClr>
                <a:buChar char="•"/>
              </a:pPr>
              <a:t>‹#›</a:t>
            </a:fld>
            <a:endParaRPr lang="ru-RU" sz="1400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лазменная панел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-19685"/>
            <a:ext cx="9071610" cy="688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405" y="286439"/>
            <a:ext cx="8692308" cy="1013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ОПОВЕЩЕНИЯ НАСЕЛЕНИЯ ГОРОДСКОГО ОКРУГА ГОРОД ВОРОНЕЖ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1605" y="1885315"/>
            <a:ext cx="4186555" cy="3712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СИГНАЛА</a:t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ПРОСЛУШИВАНИЕ  СООБЩЕНИЯ</a:t>
            </a:r>
          </a:p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ПО ВЫПОЛНЕНИЮ</a:t>
            </a:r>
            <a:r>
              <a:rPr lang="ru-RU" sz="2800" dirty="0" smtClean="0">
                <a:cs typeface="Arial" panose="020B0604020202020204" pitchFamily="34" charset="0"/>
              </a:rPr>
              <a:t/>
            </a:r>
            <a:br>
              <a:rPr lang="ru-RU" sz="2800" dirty="0" smtClean="0">
                <a:cs typeface="Arial" panose="020B06040202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depositphotos_121453866-stock-illustration-couple-watching-tv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9225" y="786765"/>
            <a:ext cx="2638425" cy="1994535"/>
          </a:xfrm>
          <a:prstGeom prst="rect">
            <a:avLst/>
          </a:prstGeom>
        </p:spPr>
      </p:pic>
      <p:pic>
        <p:nvPicPr>
          <p:cNvPr id="7" name="Изображение 6" descr="Насел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25" y="3650615"/>
            <a:ext cx="2707640" cy="20713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3051" y="169069"/>
            <a:ext cx="868489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Оповещение населения о чрезвычайных ситуацих мирного и военного характера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99225" y="2782570"/>
            <a:ext cx="2637790" cy="8680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Прослушивание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речевого сообщения  (до 5 минут)</a:t>
            </a:r>
          </a:p>
        </p:txBody>
      </p:sp>
      <p:pic>
        <p:nvPicPr>
          <p:cNvPr id="10" name="Изображение 9" descr="сирена с-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" y="786765"/>
            <a:ext cx="2762250" cy="2059305"/>
          </a:xfrm>
          <a:prstGeom prst="rect">
            <a:avLst/>
          </a:prstGeom>
        </p:spPr>
      </p:pic>
      <p:pic>
        <p:nvPicPr>
          <p:cNvPr id="11" name="Изображение 10" descr="получение сигнал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325" y="786765"/>
            <a:ext cx="2709545" cy="19945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325" y="2781300"/>
            <a:ext cx="270764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Получение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населением сигнала «Внимание всем!»</a:t>
            </a:r>
            <a:r>
              <a:rPr lang="ru-RU" altLang="en-US"/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-635" y="2846705"/>
            <a:ext cx="276225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Включение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аппаратуры оповещения </a:t>
            </a:r>
          </a:p>
          <a:p>
            <a:pPr algn="ctr"/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(до 2,45 минут)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4055" y="5721985"/>
            <a:ext cx="2710815" cy="10229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Действия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в соответствии с рекомендациями органов ГО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841784" y="1325245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6" name="Стрелка вправо 15"/>
          <p:cNvSpPr/>
          <p:nvPr/>
        </p:nvSpPr>
        <p:spPr>
          <a:xfrm>
            <a:off x="6116479" y="1291431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7" name="Стрелка влево 16"/>
          <p:cNvSpPr/>
          <p:nvPr/>
        </p:nvSpPr>
        <p:spPr>
          <a:xfrm>
            <a:off x="6062504" y="4159568"/>
            <a:ext cx="298609" cy="1153478"/>
          </a:xfrm>
          <a:prstGeom prst="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/>
          </p:cNvSpPr>
          <p:nvPr>
            <p:ph idx="1"/>
          </p:nvPr>
        </p:nvSpPr>
        <p:spPr>
          <a:xfrm>
            <a:off x="26035" y="3556000"/>
            <a:ext cx="6421120" cy="2523490"/>
          </a:xfrm>
          <a:solidFill>
            <a:schemeClr val="bg2">
              <a:lumMod val="90000"/>
            </a:schemeClr>
          </a:solidFill>
          <a:ln>
            <a:miter/>
          </a:ln>
          <a:effectLst>
            <a:innerShdw blurRad="114300">
              <a:prstClr val="black"/>
            </a:innerShdw>
          </a:effectLst>
        </p:spPr>
        <p:txBody>
          <a:bodyPr wrap="square" lIns="90000" tIns="46800" rIns="90000" bIns="46800" anchor="t">
            <a:normAutofit/>
          </a:bodyPr>
          <a:lstStyle/>
          <a:p>
            <a:pPr algn="just" eaLnBrk="1" fontAlgn="base" hangingPunct="1">
              <a:buNone/>
            </a:pPr>
            <a:r>
              <a:rPr lang="ru-RU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	</a:t>
            </a:r>
            <a:r>
              <a:rPr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СИСТЕМА ОПОВЕЩЕНИЯ</a:t>
            </a:r>
            <a:r>
              <a:rPr sz="2400" strike="noStrike" noProof="1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 </a:t>
            </a:r>
            <a:r>
              <a:rPr lang="ru-RU" sz="2400" strike="noStrike" noProof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- </a:t>
            </a:r>
            <a:r>
              <a:rPr sz="2400" b="1" strike="noStrike" noProof="1">
                <a:effectLst/>
                <a:latin typeface="Arial" panose="020B0604020202020204" pitchFamily="34" charset="0"/>
              </a:rPr>
              <a:t>это совокупность средств и способов доведения до органов управления,  сил ГОЧС и населения распоряжений и сигналов, предназначенных для оповещения об опасности</a:t>
            </a:r>
          </a:p>
        </p:txBody>
      </p:sp>
      <p:sp>
        <p:nvSpPr>
          <p:cNvPr id="30722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13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3" cstate="print"/>
          <a:srcRect l="38976" t="39473" r="38976" b="27284"/>
          <a:stretch>
            <a:fillRect/>
          </a:stretch>
        </p:blipFill>
        <p:spPr>
          <a:xfrm>
            <a:off x="250825" y="260350"/>
            <a:ext cx="2346960" cy="251333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1547813" y="1557338"/>
            <a:ext cx="6192838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/>
            <a:r>
              <a:rPr lang="ru-RU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endParaRPr lang="ru-RU" sz="4000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6553518" y="3589973"/>
            <a:ext cx="2109787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2812415" y="405130"/>
            <a:ext cx="6293485" cy="236855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altLang="en-US" sz="2400" b="1" noProof="1">
                <a:solidFill>
                  <a:srgbClr val="C00000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ОПОВЕЩЕНИЕ </a:t>
            </a:r>
            <a:r>
              <a:rPr lang="ru-RU" altLang="en-US" sz="2800" noProof="1">
                <a:solidFill>
                  <a:schemeClr val="accent3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- </a:t>
            </a:r>
            <a:r>
              <a:rPr lang="ru-RU" altLang="en-US" sz="2400" b="1" noProof="1">
                <a:solidFill>
                  <a:schemeClr val="tx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метод пассивной защиты населения, своевременное предупреждение его о надвигающейся опасности, а также информирование о порядке поведения в создавшихся условиях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2" cstate="print"/>
          <a:srcRect l="38976" t="39473" r="38976" b="27284"/>
          <a:stretch>
            <a:fillRect/>
          </a:stretch>
        </p:blipFill>
        <p:spPr>
          <a:xfrm>
            <a:off x="126365" y="127000"/>
            <a:ext cx="3185795" cy="341185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4963795" y="1881505"/>
            <a:ext cx="3310890" cy="309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6365" y="3672840"/>
            <a:ext cx="320738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СИРЕНА ДЛЯ ПОДАЧИ СИГНАЛА С - 40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10785" y="5218430"/>
            <a:ext cx="366712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(ВАУ) ВЫНОСНОЕ АКУСТИЧЕСКОЕ УСТРОЙСТВО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3670459" y="777875"/>
            <a:ext cx="543829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/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федеральном уровне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межрегиональном уровне 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региональном уровне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муниципальном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местная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объектовом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локальная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(в районе размещения потенциально опасного объекта)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2300" y="186055"/>
            <a:ext cx="710374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Системы оповещения  создаются:</a:t>
            </a:r>
          </a:p>
        </p:txBody>
      </p:sp>
      <p:pic>
        <p:nvPicPr>
          <p:cNvPr id="3" name="Изображение 2" descr="Рисунок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5" y="916305"/>
            <a:ext cx="3552825" cy="469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2060575"/>
          </a:xfrm>
        </p:spPr>
        <p:txBody>
          <a:bodyPr/>
          <a:lstStyle/>
          <a:p>
            <a:pPr algn="ctr" eaLnBrk="1" hangingPunct="1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Задачи  местной  системы  оповещения (МСО) </a:t>
            </a:r>
            <a: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обеспечение доведения 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информации  </a:t>
            </a:r>
            <a:b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  сигналов  оповещения  до:</a:t>
            </a:r>
            <a:endParaRPr lang="ru-RU" altLang="zh-CN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349500"/>
            <a:ext cx="8964612" cy="387503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Специально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подготовленных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сил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средств,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предназначенных </a:t>
            </a:r>
            <a:r>
              <a:rPr lang="en-US" sz="2400" b="1" dirty="0" smtClean="0">
                <a:latin typeface="Arial" panose="020B0604020202020204" pitchFamily="34" charset="0"/>
              </a:rPr>
              <a:t>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для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предупреждения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ликвидации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состава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ГО 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Дежурно-диспетчерских служб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организаций,  эксплуатирующих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ПОО (ДДС)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Населения, проживающего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на территории муниципального образования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zh-CN" sz="1400" b="1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Номер слайда 1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0D5BA70-3357-4648-886D-8338D3AD605F}" type="slidenum">
              <a:rPr lang="ru-RU" altLang="en-US" sz="1400" b="0">
                <a:solidFill>
                  <a:srgbClr val="FFFFFF"/>
                </a:solidFill>
                <a:latin typeface="Arial" panose="020B0604020202020204" pitchFamily="34" charset="0"/>
              </a:rPr>
              <a:pPr algn="r">
                <a:lnSpc>
                  <a:spcPct val="100000"/>
                </a:lnSpc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17</a:t>
            </a:fld>
            <a:endParaRPr lang="ru-RU" altLang="en-US" sz="1400" b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50825" y="188913"/>
            <a:ext cx="8640763" cy="7731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90000" tIns="46800" rIns="90000" bIns="46800" anchor="ctr"/>
          <a:lstStyle/>
          <a:p>
            <a:pPr algn="ctr" defTabSz="448945" eaLnBrk="0" hangingPunct="0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 городском округе город Воронеж</a:t>
            </a:r>
            <a:endParaRPr lang="ru-RU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79388" y="3500438"/>
            <a:ext cx="8713787" cy="2897187"/>
            <a:chOff x="158" y="2251"/>
            <a:chExt cx="5489" cy="1825"/>
          </a:xfrm>
        </p:grpSpPr>
        <p:pic>
          <p:nvPicPr>
            <p:cNvPr id="44036" name="Picture 12" descr="P10504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5" y="2251"/>
              <a:ext cx="2812" cy="1709"/>
            </a:xfrm>
            <a:prstGeom prst="rect">
              <a:avLst/>
            </a:prstGeom>
            <a:noFill/>
            <a:ln w="19050">
              <a:solidFill>
                <a:srgbClr val="FFCC00"/>
              </a:solidFill>
              <a:miter lim="800000"/>
              <a:headEnd/>
              <a:tailEnd/>
            </a:ln>
          </p:spPr>
        </p:pic>
        <p:sp>
          <p:nvSpPr>
            <p:cNvPr id="104458" name="Прямоугольник 4"/>
            <p:cNvSpPr>
              <a:spLocks noChangeArrowheads="1"/>
            </p:cNvSpPr>
            <p:nvPr/>
          </p:nvSpPr>
          <p:spPr bwMode="auto">
            <a:xfrm>
              <a:off x="158" y="3475"/>
              <a:ext cx="2903" cy="60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 algn="ctr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выносных акустических устройств (ВАУ) – 71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395288" y="1989138"/>
            <a:ext cx="6956425" cy="2836862"/>
            <a:chOff x="113" y="1207"/>
            <a:chExt cx="4382" cy="1787"/>
          </a:xfrm>
          <a:solidFill>
            <a:schemeClr val="bg2">
              <a:lumMod val="90000"/>
            </a:schemeClr>
          </a:solidFill>
        </p:grpSpPr>
        <p:pic>
          <p:nvPicPr>
            <p:cNvPr id="44039" name="Рисунок 7" descr="электросирена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207"/>
              <a:ext cx="2313" cy="1787"/>
            </a:xfrm>
            <a:prstGeom prst="rect">
              <a:avLst/>
            </a:prstGeom>
            <a:grpFill/>
            <a:ln w="254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4461" name="Прямоугольник 5"/>
            <p:cNvSpPr>
              <a:spLocks noChangeArrowheads="1"/>
            </p:cNvSpPr>
            <p:nvPr/>
          </p:nvSpPr>
          <p:spPr bwMode="auto">
            <a:xfrm>
              <a:off x="2200" y="1253"/>
              <a:ext cx="2295" cy="330"/>
            </a:xfrm>
            <a:prstGeom prst="rect">
              <a:avLst/>
            </a:prstGeom>
            <a:grpFill/>
            <a:ln w="25400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r>
                <a:rPr lang="ru-RU" altLang="ru-RU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2800" b="1" dirty="0" err="1">
                  <a:solidFill>
                    <a:srgbClr val="C00000"/>
                  </a:solidFill>
                  <a:latin typeface="Arial" panose="020B0604020202020204" pitchFamily="34" charset="0"/>
                </a:rPr>
                <a:t>электросирен</a:t>
              </a:r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72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Номер слайда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4E08DE7A-79AF-4518-82AA-19C6B9387A06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18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pic>
        <p:nvPicPr>
          <p:cNvPr id="39946" name="Picture 10" descr="Покрытие опове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8468"/>
            <a:ext cx="9144000" cy="596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239808" y="0"/>
            <a:ext cx="8640763" cy="87033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algn="ctr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Покрытие городского округа средствами оповещения</a:t>
            </a:r>
            <a:endParaRPr lang="ru-RU" altLang="ru-RU" sz="2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416675" y="3634740"/>
            <a:ext cx="2727325" cy="151257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Синие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сирены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Зеленые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 ВАУ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Желтые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ЛСО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пла-нируемые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ВАУ</a:t>
            </a:r>
          </a:p>
          <a:p>
            <a:pPr marL="228600" indent="-228600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1" descr="IMG_03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2708275"/>
            <a:ext cx="3527425" cy="2602230"/>
          </a:xfrm>
          <a:prstGeom prst="rect">
            <a:avLst/>
          </a:prstGeom>
          <a:noFill/>
          <a:ln w="1587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6866" name="Group 41"/>
          <p:cNvGrpSpPr/>
          <p:nvPr/>
        </p:nvGrpSpPr>
        <p:grpSpPr>
          <a:xfrm>
            <a:off x="323850" y="188913"/>
            <a:ext cx="8509000" cy="1387475"/>
            <a:chOff x="204" y="119"/>
            <a:chExt cx="5360" cy="874"/>
          </a:xfrm>
        </p:grpSpPr>
        <p:sp>
          <p:nvSpPr>
            <p:cNvPr id="47106" name="Rectangle 2"/>
            <p:cNvSpPr>
              <a:spLocks noChangeArrowheads="1"/>
            </p:cNvSpPr>
            <p:nvPr/>
          </p:nvSpPr>
          <p:spPr bwMode="auto">
            <a:xfrm>
              <a:off x="432" y="192"/>
              <a:ext cx="4896" cy="7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448945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defRPr/>
              </a:pPr>
              <a:endPara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+mn-ea"/>
                <a:cs typeface="Lucida Sans Unicode" panose="020B0602030504020204" pitchFamily="34" charset="0"/>
              </a:endParaRPr>
            </a:p>
          </p:txBody>
        </p:sp>
        <p:sp>
          <p:nvSpPr>
            <p:cNvPr id="36868" name="Rectangle 3"/>
            <p:cNvSpPr/>
            <p:nvPr/>
          </p:nvSpPr>
          <p:spPr>
            <a:xfrm>
              <a:off x="204" y="119"/>
              <a:ext cx="5360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Система оповещения населения г</a:t>
              </a:r>
              <a:r>
                <a:rPr lang="ru-RU" altLang="zh-CN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. Воронежа</a:t>
              </a:r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об угрозе возникновения ЧС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 мирное и военное время</a:t>
              </a:r>
              <a:endParaRPr lang="ru-RU" altLang="x-none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6869" name="Picture 20" descr="shema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263" y="3860800"/>
            <a:ext cx="112871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9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1916113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22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2852738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5" descr="icomF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2708275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Picture 33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3860800"/>
            <a:ext cx="1150937" cy="868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74" name="Group 36"/>
          <p:cNvGrpSpPr/>
          <p:nvPr/>
        </p:nvGrpSpPr>
        <p:grpSpPr>
          <a:xfrm>
            <a:off x="4883150" y="3792538"/>
            <a:ext cx="1344613" cy="1152525"/>
            <a:chOff x="3107" y="2432"/>
            <a:chExt cx="847" cy="726"/>
          </a:xfrm>
        </p:grpSpPr>
        <p:pic>
          <p:nvPicPr>
            <p:cNvPr id="36875" name="Picture 34" descr="shema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3" y="2432"/>
              <a:ext cx="711" cy="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6" name="Picture 35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7" y="2432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77" name="Text Box 37"/>
          <p:cNvSpPr txBox="1"/>
          <p:nvPr/>
        </p:nvSpPr>
        <p:spPr>
          <a:xfrm>
            <a:off x="6227763" y="1773238"/>
            <a:ext cx="2449512" cy="2381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06E99"/>
            </a:prstShdw>
          </a:effectLst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6367780" y="1773555"/>
            <a:ext cx="2701290" cy="70675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Руководство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ГО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ВГЗЧС</a:t>
            </a:r>
          </a:p>
        </p:txBody>
      </p:sp>
      <p:pic>
        <p:nvPicPr>
          <p:cNvPr id="36879" name="Picture 11" descr="IMG_49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6092825"/>
            <a:ext cx="72072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6367780" y="2625725"/>
            <a:ext cx="2700655" cy="92202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Силы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средства  для предупреждения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ликвидации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ЧС</a:t>
            </a: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6367145" y="3798570"/>
            <a:ext cx="2701290" cy="151193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организаций,  участвующих в ликвидации ЧС,</a:t>
            </a:r>
            <a:endParaRPr lang="ru-RU" altLang="x-none" sz="20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ПОО</a:t>
            </a:r>
          </a:p>
        </p:txBody>
      </p:sp>
      <p:grpSp>
        <p:nvGrpSpPr>
          <p:cNvPr id="36882" name="Group 28"/>
          <p:cNvGrpSpPr/>
          <p:nvPr/>
        </p:nvGrpSpPr>
        <p:grpSpPr>
          <a:xfrm>
            <a:off x="4643438" y="4841875"/>
            <a:ext cx="1835150" cy="2016125"/>
            <a:chOff x="4513" y="-244"/>
            <a:chExt cx="1927" cy="1794"/>
          </a:xfrm>
        </p:grpSpPr>
        <p:pic>
          <p:nvPicPr>
            <p:cNvPr id="36883" name="Picture 21" descr="4cd93a651dfc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4" name="Picture 26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5" name="Picture 27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6367780" y="5486400"/>
            <a:ext cx="2701290" cy="116840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trike="noStrike" noProof="1">
              <a:solidFill>
                <a:srgbClr val="FFFFFF"/>
              </a:solidFill>
              <a:latin typeface="Tahoma" panose="020B060403050404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Население</a:t>
            </a: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grpSp>
        <p:nvGrpSpPr>
          <p:cNvPr id="36887" name="Group 58"/>
          <p:cNvGrpSpPr/>
          <p:nvPr/>
        </p:nvGrpSpPr>
        <p:grpSpPr>
          <a:xfrm>
            <a:off x="4133850" y="5062220"/>
            <a:ext cx="1731963" cy="1793875"/>
            <a:chOff x="4513" y="-244"/>
            <a:chExt cx="1927" cy="1794"/>
          </a:xfrm>
        </p:grpSpPr>
        <p:pic>
          <p:nvPicPr>
            <p:cNvPr id="36888" name="Picture 59" descr="4cd93a651dfc9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9" name="Picture 60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90" name="Picture 61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91" name="AutoShape 67"/>
          <p:cNvSpPr/>
          <p:nvPr/>
        </p:nvSpPr>
        <p:spPr>
          <a:xfrm rot="-2424497">
            <a:off x="3348038" y="2708275"/>
            <a:ext cx="2087562" cy="431800"/>
          </a:xfrm>
          <a:prstGeom prst="notchedRightArrow">
            <a:avLst>
              <a:gd name="adj1" fmla="val 50000"/>
              <a:gd name="adj2" fmla="val 12055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2" name="AutoShape 68"/>
          <p:cNvSpPr/>
          <p:nvPr/>
        </p:nvSpPr>
        <p:spPr>
          <a:xfrm rot="-1245380">
            <a:off x="3563938" y="3284538"/>
            <a:ext cx="1655762" cy="431800"/>
          </a:xfrm>
          <a:prstGeom prst="notchedRightArrow">
            <a:avLst>
              <a:gd name="adj1" fmla="val 50000"/>
              <a:gd name="adj2" fmla="val 95615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3" name="AutoShape 69"/>
          <p:cNvSpPr/>
          <p:nvPr/>
        </p:nvSpPr>
        <p:spPr>
          <a:xfrm rot="666766">
            <a:off x="3635375" y="3933825"/>
            <a:ext cx="1512888" cy="431800"/>
          </a:xfrm>
          <a:prstGeom prst="notchedRightArrow">
            <a:avLst>
              <a:gd name="adj1" fmla="val 50000"/>
              <a:gd name="adj2" fmla="val 87364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4" name="AutoShape 70"/>
          <p:cNvSpPr/>
          <p:nvPr/>
        </p:nvSpPr>
        <p:spPr>
          <a:xfrm rot="2129063">
            <a:off x="3387725" y="4530725"/>
            <a:ext cx="1944688" cy="431800"/>
          </a:xfrm>
          <a:prstGeom prst="notchedRightArrow">
            <a:avLst>
              <a:gd name="adj1" fmla="val 50000"/>
              <a:gd name="adj2" fmla="val 11230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323850" y="1654175"/>
            <a:ext cx="3527425" cy="11988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Рабочее место </a:t>
            </a:r>
            <a:endParaRPr lang="ru-RU" altLang="x-none" sz="24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дежурного по оповещению</a:t>
            </a:r>
          </a:p>
        </p:txBody>
      </p:sp>
      <p:grpSp>
        <p:nvGrpSpPr>
          <p:cNvPr id="36896" name="Group 82"/>
          <p:cNvGrpSpPr/>
          <p:nvPr/>
        </p:nvGrpSpPr>
        <p:grpSpPr>
          <a:xfrm>
            <a:off x="323850" y="5373688"/>
            <a:ext cx="3527425" cy="900112"/>
            <a:chOff x="204" y="3385"/>
            <a:chExt cx="2222" cy="567"/>
          </a:xfrm>
        </p:grpSpPr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04" y="3385"/>
              <a:ext cx="636" cy="566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П-166М</a:t>
              </a: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930" y="3385"/>
              <a:ext cx="730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КТСО-Р</a:t>
              </a: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1750" y="3385"/>
              <a:ext cx="676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САО</a:t>
              </a:r>
              <a:endPara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zh-CN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«Рупор</a:t>
              </a:r>
              <a:r>
                <a:rPr lang="ru-RU" altLang="zh-CN" strike="noStrike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»</a:t>
              </a:r>
              <a:endParaRPr lang="ru-RU" altLang="zh-CN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6900" name="Group 85"/>
          <p:cNvGrpSpPr/>
          <p:nvPr/>
        </p:nvGrpSpPr>
        <p:grpSpPr>
          <a:xfrm>
            <a:off x="5003800" y="2708275"/>
            <a:ext cx="1441450" cy="1012825"/>
            <a:chOff x="3152" y="1706"/>
            <a:chExt cx="908" cy="638"/>
          </a:xfrm>
        </p:grpSpPr>
        <p:pic>
          <p:nvPicPr>
            <p:cNvPr id="36901" name="Picture 83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2" y="1797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902" name="Picture 84" descr="icomF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0" y="1706"/>
              <a:ext cx="590" cy="5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12064" y="1225296"/>
          <a:ext cx="8211312" cy="4086543"/>
        </p:xfrm>
        <a:graphic>
          <a:graphicData uri="http://schemas.openxmlformats.org/drawingml/2006/table">
            <a:tbl>
              <a:tblPr/>
              <a:tblGrid>
                <a:gridCol w="8211312"/>
              </a:tblGrid>
              <a:tr h="259511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Предупредительный сигнал «Внимание всем!». Организация оповещения населения городского округа город Воронеж и работников организации. </a:t>
                      </a:r>
                      <a:endParaRPr lang="ru-RU" sz="2800" b="1" dirty="0" smtClean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Сигналы </a:t>
                      </a: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 с информацией о воздушной тревоге, химической тревоге, радиационной опасности или угрозе катастрофического затопления. </a:t>
                      </a:r>
                      <a:endParaRPr lang="ru-RU" sz="2800" b="1" dirty="0" smtClean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Действия </a:t>
                      </a: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населения по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ним.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0825" y="188914"/>
            <a:ext cx="8893175" cy="857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bIns="0" anchor="b"/>
          <a:lstStyle/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Задачи  локальной  системы  оповещения (ЛСО)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28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доведение  информации  и  сигналов  оповещения  до:</a:t>
            </a:r>
            <a:endParaRPr lang="ru-RU" altLang="zh-CN" sz="2400" b="1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179388" y="1384451"/>
            <a:ext cx="8964612" cy="48290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состава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ГО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и  РСЧС,  организаций,    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r>
              <a:rPr lang="ru-RU" altLang="zh-CN" sz="2400" b="1" dirty="0" smtClean="0">
                <a:latin typeface="Arial" panose="020B0604020202020204" pitchFamily="34" charset="0"/>
              </a:rPr>
              <a:t>эксплуатирующих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ПОО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 </a:t>
            </a:r>
            <a:endParaRPr lang="ru-RU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Объектовых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спасательных формирований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Персонала  организаций,  эксплуатирующих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Руководителей  и  ДДС  организаций, расположенных в зоне  действия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ЛСО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Населения,  проживающего в зоне действия  ЛСО</a:t>
            </a:r>
          </a:p>
          <a:p>
            <a:pPr>
              <a:lnSpc>
                <a:spcPct val="100000"/>
              </a:lnSpc>
            </a:pPr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pPr algn="ctr"/>
            <a:endParaRPr lang="ru-RU" altLang="zh-CN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0505" y="1103630"/>
            <a:ext cx="3937635" cy="18453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15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5 км</a:t>
            </a:r>
            <a:endParaRPr lang="ru-RU" altLang="en-US" sz="15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 descr="атомная станц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4666" y="1447324"/>
            <a:ext cx="1548765" cy="115681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780915" y="1016635"/>
            <a:ext cx="4235450" cy="20186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2,5 км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445" y="2948940"/>
            <a:ext cx="2455545" cy="100266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ядерно и радиационно опасные объекты</a:t>
            </a:r>
          </a:p>
        </p:txBody>
      </p:sp>
      <p:pic>
        <p:nvPicPr>
          <p:cNvPr id="10" name="Изображение 9" descr="химзавод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6881" y="1447324"/>
            <a:ext cx="1716405" cy="126111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5671185" y="3035300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химически опасные объекты</a:t>
            </a:r>
          </a:p>
        </p:txBody>
      </p:sp>
      <p:sp>
        <p:nvSpPr>
          <p:cNvPr id="12" name="Овал 11"/>
          <p:cNvSpPr/>
          <p:nvPr/>
        </p:nvSpPr>
        <p:spPr>
          <a:xfrm>
            <a:off x="2324735" y="3827145"/>
            <a:ext cx="3937000" cy="1845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6 км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94990" y="5672455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гидротехнические объекты</a:t>
            </a:r>
          </a:p>
        </p:txBody>
      </p:sp>
      <p:pic>
        <p:nvPicPr>
          <p:cNvPr id="14" name="Изображение 13" descr="hydroelectricity-png-file-hydro-power-plant-construction-png-4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3349" y="3848100"/>
            <a:ext cx="1737836" cy="182451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31470" y="129540"/>
            <a:ext cx="8684895" cy="640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Радиус действия локальных систем оповещения на потенциально опасных объектах экономики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2"/>
          <p:cNvSpPr/>
          <p:nvPr/>
        </p:nvSpPr>
        <p:spPr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ru-RU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6626" name="TextBox 1"/>
          <p:cNvSpPr txBox="1"/>
          <p:nvPr/>
        </p:nvSpPr>
        <p:spPr>
          <a:xfrm>
            <a:off x="358140" y="2950845"/>
            <a:ext cx="4469130" cy="4660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40083" anchor="t">
            <a:spAutoFit/>
          </a:bodyPr>
          <a:lstStyle/>
          <a:p>
            <a:pPr algn="ctr">
              <a:lnSpc>
                <a:spcPts val="3325"/>
              </a:lnSpc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КСЭОН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6627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r>
              <a:rPr lang="ru-RU" altLang="ru-RU" sz="1400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ru-RU" altLang="ru-RU" sz="1400" b="0" dirty="0">
                <a:solidFill>
                  <a:schemeClr val="bg1"/>
                </a:solidFill>
                <a:latin typeface="Arial" panose="020B0604020202020204" pitchFamily="34" charset="0"/>
              </a:rPr>
              <a:pPr algn="r"/>
              <a:t>22</a:t>
            </a:fld>
            <a:endParaRPr lang="ru-RU" altLang="ru-RU" sz="14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Box 5"/>
          <p:cNvSpPr txBox="1"/>
          <p:nvPr/>
        </p:nvSpPr>
        <p:spPr>
          <a:xfrm>
            <a:off x="4930775" y="2051685"/>
            <a:ext cx="2630805" cy="2538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</a:t>
            </a:r>
            <a:r>
              <a:rPr lang="ru-RU" altLang="zh-CN" sz="2800" b="1" dirty="0">
                <a:latin typeface="Arial" panose="020B0604020202020204" pitchFamily="34" charset="0"/>
              </a:rPr>
              <a:t>омплексная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</a:t>
            </a:r>
            <a:r>
              <a:rPr lang="ru-RU" altLang="zh-CN" sz="2800" b="1" dirty="0">
                <a:latin typeface="Arial" panose="020B0604020202020204" pitchFamily="34" charset="0"/>
              </a:rPr>
              <a:t>истема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Э</a:t>
            </a:r>
            <a:r>
              <a:rPr lang="ru-RU" altLang="zh-CN" sz="2800" b="1" dirty="0">
                <a:latin typeface="Arial" panose="020B0604020202020204" pitchFamily="34" charset="0"/>
              </a:rPr>
              <a:t>кстренного</a:t>
            </a:r>
            <a:r>
              <a:rPr lang="ru-RU" altLang="zh-CN" sz="2800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</a:t>
            </a:r>
            <a:r>
              <a:rPr lang="ru-RU" altLang="zh-CN" sz="2800" b="1" dirty="0">
                <a:latin typeface="Arial" panose="020B0604020202020204" pitchFamily="34" charset="0"/>
              </a:rPr>
              <a:t>повещения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Н</a:t>
            </a:r>
            <a:r>
              <a:rPr lang="ru-RU" altLang="zh-CN" sz="2800" b="1" dirty="0">
                <a:latin typeface="Arial" panose="020B0604020202020204" pitchFamily="34" charset="0"/>
              </a:rPr>
              <a:t>аселения</a:t>
            </a:r>
            <a:r>
              <a:rPr lang="ru-RU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ru-RU" altLang="zh-CN" sz="4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29" name="Text Box 8"/>
          <p:cNvSpPr txBox="1"/>
          <p:nvPr/>
        </p:nvSpPr>
        <p:spPr>
          <a:xfrm>
            <a:off x="-317" y="5784533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мониторинг</a:t>
            </a:r>
          </a:p>
        </p:txBody>
      </p:sp>
      <p:sp>
        <p:nvSpPr>
          <p:cNvPr id="26630" name="Text Box 9"/>
          <p:cNvSpPr txBox="1"/>
          <p:nvPr/>
        </p:nvSpPr>
        <p:spPr>
          <a:xfrm>
            <a:off x="5544503" y="5784850"/>
            <a:ext cx="33131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оповещение</a:t>
            </a:r>
          </a:p>
        </p:txBody>
      </p:sp>
      <p:sp>
        <p:nvSpPr>
          <p:cNvPr id="26631" name="AutoShape 12"/>
          <p:cNvSpPr/>
          <p:nvPr/>
        </p:nvSpPr>
        <p:spPr>
          <a:xfrm>
            <a:off x="1156335" y="4847908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32" name="AutoShape 13"/>
          <p:cNvSpPr/>
          <p:nvPr/>
        </p:nvSpPr>
        <p:spPr>
          <a:xfrm>
            <a:off x="6840855" y="4848225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ru-RU" altLang="zh-CN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6670" y="4848225"/>
            <a:ext cx="3744595" cy="7200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kumimoji="0" lang="ru-RU" alt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Lucida Sans Unicode" panose="020B0602030504020204" pitchFamily="34" charset="0"/>
            </a:endParaRPr>
          </a:p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r>
              <a:rPr kumimoji="0" lang="ru-RU" altLang="en-GB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Lucida Sans Unicode" panose="020B0602030504020204" pitchFamily="34" charset="0"/>
              </a:rPr>
              <a:t>ЦЕЛИ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38480" y="-23495"/>
            <a:ext cx="86055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ru-RU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от 13.11.2012  № 1522 «О создании комплексной системы экстренного оповещения населения об угрозе возникновения или возникновении чрезвычайных ситуаций»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255" y="-34925"/>
            <a:ext cx="9178925" cy="689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-62865"/>
            <a:ext cx="9133205" cy="693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омер слайда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1100" b="0">
              <a:latin typeface="Constantia" panose="02030602050306030303" pitchFamily="18" charset="0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88900" y="187288"/>
            <a:ext cx="8947150" cy="61247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Воронежской области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2400" b="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при аварии на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Нововоронежской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АЭС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49 зон оповещения при аварии на ОАО «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Трансаммиак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8 зон оповещения при авариях на химически опасных объектах полностью готовы и сопряжены с РАСЦО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0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 авариях на потенциально опасных объектах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городского  округа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 Воронеж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 зоны оповещения при авариях на ГТС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73 зоны оповещения при угрозе лесных пожаров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Материалы для инструктажа в администрации\Вводный инструктаж\Слайд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38744" y="6483096"/>
            <a:ext cx="557784" cy="256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F:\Материалы для инструктажа в администрации\Вводный инструктаж\Слайд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F:\Материалы для инструктажа в администрации\Вводный инструктаж\Слайд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F:\Материалы для инструктажа в администрации\Вводный инструктаж\Слайд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Материалы для инструктажа в администрации\Вводный инструктаж\Слайд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2"/>
          <p:cNvSpPr>
            <a:spLocks noChangeArrowheads="1"/>
          </p:cNvSpPr>
          <p:nvPr/>
        </p:nvSpPr>
        <p:spPr bwMode="auto"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>
                <a:latin typeface="Arial" pitchFamily="34" charset="0"/>
              </a:rPr>
              <a:t> </a:t>
            </a:r>
          </a:p>
        </p:txBody>
      </p:sp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33375" y="1052132"/>
            <a:ext cx="815975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40083">
            <a:spAutoFit/>
          </a:bodyPr>
          <a:lstStyle/>
          <a:p>
            <a:pPr algn="ctr">
              <a:lnSpc>
                <a:spcPts val="3325"/>
              </a:lnSpc>
            </a:pPr>
            <a:endParaRPr lang="ru-RU" altLang="zh-CN" sz="800" dirty="0">
              <a:solidFill>
                <a:srgbClr val="C00000"/>
              </a:solidFill>
              <a:latin typeface="Arial" pitchFamily="34" charset="0"/>
            </a:endParaRPr>
          </a:p>
          <a:p>
            <a:pPr algn="ctr">
              <a:lnSpc>
                <a:spcPts val="3325"/>
              </a:lnSpc>
            </a:pPr>
            <a:r>
              <a:rPr lang="ru-RU" altLang="zh-CN" sz="3600" dirty="0">
                <a:solidFill>
                  <a:srgbClr val="C00000"/>
                </a:solidFill>
                <a:latin typeface="Arial" pitchFamily="34" charset="0"/>
              </a:rPr>
              <a:t>ОКСИОН</a:t>
            </a:r>
            <a:endParaRPr lang="ru-RU" altLang="zh-CN" sz="3600" dirty="0">
              <a:solidFill>
                <a:srgbClr val="C00000"/>
              </a:solidFill>
              <a:latin typeface="Arial" pitchFamily="34" charset="0"/>
              <a:ea typeface="SimSun" pitchFamily="2" charset="-122"/>
            </a:endParaRPr>
          </a:p>
        </p:txBody>
      </p:sp>
      <p:sp>
        <p:nvSpPr>
          <p:cNvPr id="27651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altLang="ru-RU" sz="1400">
                <a:latin typeface="Arial" pitchFamily="34" charset="0"/>
              </a:rPr>
              <a:t> </a:t>
            </a:r>
            <a:fld id="{78B7484A-CFC6-4FDF-8532-021B71B669A3}" type="slidenum">
              <a:rPr lang="ru-RU" altLang="ru-RU" sz="1400" b="0">
                <a:solidFill>
                  <a:schemeClr val="bg1"/>
                </a:solidFill>
                <a:latin typeface="Arial" pitchFamily="34" charset="0"/>
              </a:rPr>
              <a:pPr algn="r"/>
              <a:t>28</a:t>
            </a:fld>
            <a:endParaRPr lang="ru-RU" altLang="ru-RU" sz="1400" b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06451" y="1866773"/>
            <a:ext cx="887412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о</a:t>
            </a:r>
            <a:r>
              <a:rPr lang="ru-RU" altLang="zh-CN" sz="3600" dirty="0">
                <a:latin typeface="Arial" pitchFamily="34" charset="0"/>
              </a:rPr>
              <a:t>бщероссийская</a:t>
            </a:r>
            <a:endParaRPr lang="ru-RU" altLang="zh-CN" sz="3600" dirty="0">
              <a:solidFill>
                <a:srgbClr val="FFFFFF"/>
              </a:solidFill>
              <a:latin typeface="Arial" pitchFamily="34" charset="0"/>
            </a:endParaRPr>
          </a:p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к</a:t>
            </a:r>
            <a:r>
              <a:rPr lang="ru-RU" altLang="zh-CN" sz="3600" dirty="0">
                <a:latin typeface="Arial" pitchFamily="34" charset="0"/>
              </a:rPr>
              <a:t>омплексная</a:t>
            </a:r>
            <a:endParaRPr lang="ru-RU" altLang="zh-CN" sz="3600" dirty="0">
              <a:solidFill>
                <a:srgbClr val="FFFFFF"/>
              </a:solidFill>
              <a:latin typeface="Arial" pitchFamily="34" charset="0"/>
            </a:endParaRPr>
          </a:p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с</a:t>
            </a:r>
            <a:r>
              <a:rPr lang="ru-RU" altLang="zh-CN" sz="3600" dirty="0">
                <a:latin typeface="Arial" pitchFamily="34" charset="0"/>
              </a:rPr>
              <a:t>истема</a:t>
            </a:r>
            <a:endParaRPr lang="ru-RU" altLang="zh-CN" sz="3600" dirty="0">
              <a:solidFill>
                <a:srgbClr val="FFFFFF"/>
              </a:solidFill>
              <a:latin typeface="Arial" pitchFamily="34" charset="0"/>
            </a:endParaRPr>
          </a:p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и</a:t>
            </a:r>
            <a:r>
              <a:rPr lang="ru-RU" altLang="zh-CN" sz="3600" dirty="0">
                <a:latin typeface="Arial" pitchFamily="34" charset="0"/>
              </a:rPr>
              <a:t>нформирования  и</a:t>
            </a:r>
          </a:p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о</a:t>
            </a:r>
            <a:r>
              <a:rPr lang="ru-RU" altLang="zh-CN" sz="3600" dirty="0">
                <a:latin typeface="Arial" pitchFamily="34" charset="0"/>
              </a:rPr>
              <a:t>повещения</a:t>
            </a:r>
            <a:endParaRPr lang="ru-RU" altLang="zh-CN" sz="3600" dirty="0">
              <a:solidFill>
                <a:schemeClr val="bg1"/>
              </a:solidFill>
              <a:latin typeface="Arial" pitchFamily="34" charset="0"/>
            </a:endParaRPr>
          </a:p>
          <a:p>
            <a:r>
              <a:rPr lang="ru-RU" altLang="zh-CN" sz="4800" dirty="0">
                <a:solidFill>
                  <a:srgbClr val="C00000"/>
                </a:solidFill>
                <a:latin typeface="Arial" pitchFamily="34" charset="0"/>
              </a:rPr>
              <a:t>н</a:t>
            </a:r>
            <a:r>
              <a:rPr lang="ru-RU" altLang="zh-CN" sz="3600" dirty="0">
                <a:latin typeface="Arial" pitchFamily="34" charset="0"/>
              </a:rPr>
              <a:t>аселения </a:t>
            </a:r>
          </a:p>
          <a:p>
            <a:r>
              <a:rPr lang="ru-RU" altLang="zh-CN" sz="3200" i="1" dirty="0">
                <a:solidFill>
                  <a:srgbClr val="C00000"/>
                </a:solidFill>
                <a:latin typeface="Arial" pitchFamily="34" charset="0"/>
              </a:rPr>
              <a:t>в местах массового пребывания людей</a:t>
            </a:r>
            <a:r>
              <a:rPr lang="ru-RU" altLang="zh-CN" sz="3400" i="1" dirty="0">
                <a:solidFill>
                  <a:srgbClr val="C00000"/>
                </a:solidFill>
                <a:latin typeface="Arial" pitchFamily="34" charset="0"/>
              </a:rPr>
              <a:t>  </a:t>
            </a:r>
            <a:endParaRPr lang="ru-RU" altLang="zh-CN" sz="3400" dirty="0">
              <a:solidFill>
                <a:srgbClr val="C00000"/>
              </a:solidFill>
              <a:latin typeface="Arial" pitchFamily="34" charset="0"/>
            </a:endParaRPr>
          </a:p>
          <a:p>
            <a:endParaRPr lang="ru-RU" altLang="zh-CN" sz="3400" dirty="0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27654" name="Прямоугольник 6"/>
          <p:cNvSpPr>
            <a:spLocks noChangeArrowheads="1"/>
          </p:cNvSpPr>
          <p:nvPr/>
        </p:nvSpPr>
        <p:spPr bwMode="auto">
          <a:xfrm>
            <a:off x="0" y="44450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4000">
                <a:solidFill>
                  <a:srgbClr val="C00000"/>
                </a:solidFill>
                <a:latin typeface="Arial" pitchFamily="34" charset="0"/>
              </a:rPr>
              <a:t>Системы информирования</a:t>
            </a:r>
            <a:br>
              <a:rPr lang="ru-RU" altLang="zh-CN" sz="4000">
                <a:solidFill>
                  <a:srgbClr val="C00000"/>
                </a:solidFill>
                <a:latin typeface="Arial" pitchFamily="34" charset="0"/>
              </a:rPr>
            </a:br>
            <a:r>
              <a:rPr lang="ru-RU" altLang="zh-CN" sz="4000">
                <a:solidFill>
                  <a:srgbClr val="C00000"/>
                </a:solidFill>
                <a:latin typeface="Arial" pitchFamily="34" charset="0"/>
              </a:rPr>
              <a:t>и оповещения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84464" y="6263640"/>
            <a:ext cx="548640" cy="265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7"/>
          <p:cNvSpPr txBox="1">
            <a:spLocks noChangeArrowheads="1"/>
          </p:cNvSpPr>
          <p:nvPr/>
        </p:nvSpPr>
        <p:spPr bwMode="auto">
          <a:xfrm>
            <a:off x="0" y="85725"/>
            <a:ext cx="914400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altLang="ru-RU" sz="3600">
                <a:solidFill>
                  <a:srgbClr val="C00000"/>
                </a:solidFill>
                <a:latin typeface="Arial" pitchFamily="34" charset="0"/>
              </a:rPr>
              <a:t>     Опорные точки </a:t>
            </a:r>
          </a:p>
          <a:p>
            <a:pPr>
              <a:lnSpc>
                <a:spcPct val="100000"/>
              </a:lnSpc>
            </a:pPr>
            <a:r>
              <a:rPr lang="ru-RU" altLang="ru-RU" sz="3600">
                <a:solidFill>
                  <a:srgbClr val="C00000"/>
                </a:solidFill>
                <a:latin typeface="Arial" pitchFamily="34" charset="0"/>
              </a:rPr>
              <a:t>ОКСИОН в г. Воронеже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225550"/>
            <a:ext cx="9144000" cy="600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endParaRPr lang="ru-RU" altLang="zh-CN" sz="1000" noProof="1"/>
          </a:p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на улице Кольцовская, 45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600" noProof="1">
                <a:latin typeface="Arial" panose="020B0604020202020204" pitchFamily="34" charset="0"/>
              </a:rPr>
              <a:t>   </a:t>
            </a:r>
            <a:r>
              <a:rPr lang="ru-RU" altLang="zh-CN" sz="2200" noProof="1"/>
              <a:t>(у здания ГУ МЧС России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200" noProof="1"/>
              <a:t>    по Воронежской области)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endParaRPr lang="ru-RU" altLang="zh-CN" sz="1000" noProof="1"/>
          </a:p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в торговых центрах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800" noProof="1">
                <a:latin typeface="Arial" panose="020B0604020202020204" pitchFamily="34" charset="0"/>
              </a:rPr>
              <a:t>    «Аксиома» и «Юго-Запад»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здании Центрального автовокзала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учебных корпусах ВГУ, ВГУИТ, 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ru-RU" altLang="zh-CN" sz="2800" noProof="1">
                <a:latin typeface="Arial" panose="020B0604020202020204" pitchFamily="34" charset="0"/>
              </a:rPr>
              <a:t>     ВГМА им. Н.Н.Бурденко, ВГТУ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здании Правительства Воронежской области</a:t>
            </a:r>
            <a:endParaRPr lang="ru-RU" altLang="zh-CN" sz="2800" noProof="1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ru-RU" altLang="zh-CN" sz="2800" noProof="1">
                <a:latin typeface="Arial" panose="020B0604020202020204" pitchFamily="34" charset="0"/>
              </a:rPr>
              <a:t>   </a:t>
            </a:r>
            <a:endParaRPr lang="ru-RU" altLang="zh-CN" sz="2800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pic>
        <p:nvPicPr>
          <p:cNvPr id="35843" name="Рисунок 4" descr="2015-04-06 18.24.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388" y="311150"/>
            <a:ext cx="3757612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11430" y="190615"/>
            <a:ext cx="9144000" cy="217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40083">
            <a:spAutoFit/>
          </a:bodyPr>
          <a:lstStyle/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Предупредительный сигнал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ВСЕМ!» 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en-US" sz="24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подаётся перед началом оповещения с целью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привлечения внимания</a:t>
            </a:r>
          </a:p>
        </p:txBody>
      </p:sp>
      <p:sp>
        <p:nvSpPr>
          <p:cNvPr id="40962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110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409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" y="2233930"/>
            <a:ext cx="8130540" cy="458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ПУОН РОстов центр рынок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692150"/>
            <a:ext cx="2520950" cy="23749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2" name="Picture 7" descr="Изображение 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933825"/>
            <a:ext cx="2520950" cy="20415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3" name="Picture 8" descr="IMG_17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3933825"/>
            <a:ext cx="3241675" cy="20161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4" name="Picture 9" descr="CIMG2280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3933825"/>
            <a:ext cx="2376487" cy="20161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sp>
        <p:nvSpPr>
          <p:cNvPr id="30725" name="Rectangle 10"/>
          <p:cNvSpPr>
            <a:spLocks noChangeArrowheads="1"/>
          </p:cNvSpPr>
          <p:nvPr/>
        </p:nvSpPr>
        <p:spPr bwMode="auto">
          <a:xfrm>
            <a:off x="0" y="3048000"/>
            <a:ext cx="38512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zh-CN" sz="2200">
                <a:solidFill>
                  <a:srgbClr val="C00000"/>
                </a:solidFill>
                <a:latin typeface="Arial" pitchFamily="34" charset="0"/>
              </a:rPr>
              <a:t>ПУОН -</a:t>
            </a:r>
            <a:r>
              <a:rPr lang="ru-RU" altLang="zh-CN" sz="220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ru-RU" altLang="zh-CN" sz="2200">
                <a:latin typeface="Arial" pitchFamily="34" charset="0"/>
              </a:rPr>
              <a:t>пункт уличного</a:t>
            </a:r>
          </a:p>
          <a:p>
            <a:pPr algn="ctr"/>
            <a:r>
              <a:rPr lang="ru-RU" altLang="zh-CN" sz="2200">
                <a:latin typeface="Arial" pitchFamily="34" charset="0"/>
              </a:rPr>
              <a:t>оповещения населения</a:t>
            </a:r>
          </a:p>
        </p:txBody>
      </p:sp>
      <p:sp>
        <p:nvSpPr>
          <p:cNvPr id="30726" name="Rectangle 13"/>
          <p:cNvSpPr>
            <a:spLocks noChangeArrowheads="1"/>
          </p:cNvSpPr>
          <p:nvPr/>
        </p:nvSpPr>
        <p:spPr bwMode="auto">
          <a:xfrm>
            <a:off x="179388" y="6122988"/>
            <a:ext cx="87852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zh-CN" sz="2400">
                <a:solidFill>
                  <a:srgbClr val="C00000"/>
                </a:solidFill>
                <a:latin typeface="Arial" pitchFamily="34" charset="0"/>
              </a:rPr>
              <a:t>ПИОН - </a:t>
            </a:r>
            <a:r>
              <a:rPr lang="ru-RU" altLang="zh-CN" sz="2400">
                <a:latin typeface="Arial" pitchFamily="34" charset="0"/>
              </a:rPr>
              <a:t>пункт информирования и оповещения населения в зданиях с массовым пребыванием людей </a:t>
            </a:r>
            <a:r>
              <a:rPr lang="ru-RU" altLang="zh-CN" sz="2000">
                <a:latin typeface="Arial" pitchFamily="34" charset="0"/>
              </a:rPr>
              <a:t> </a:t>
            </a:r>
          </a:p>
        </p:txBody>
      </p:sp>
      <p:sp>
        <p:nvSpPr>
          <p:cNvPr id="30727" name="Rectangle 15"/>
          <p:cNvSpPr>
            <a:spLocks noChangeArrowheads="1"/>
          </p:cNvSpPr>
          <p:nvPr/>
        </p:nvSpPr>
        <p:spPr bwMode="auto">
          <a:xfrm>
            <a:off x="611188" y="0"/>
            <a:ext cx="799306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altLang="zh-CN" sz="240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0728" name="Прямоугольник 9"/>
          <p:cNvSpPr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4000">
                <a:solidFill>
                  <a:srgbClr val="C00000"/>
                </a:solidFill>
                <a:latin typeface="Arial" pitchFamily="34" charset="0"/>
              </a:rPr>
              <a:t>Виды терминальных комплексов</a:t>
            </a:r>
          </a:p>
        </p:txBody>
      </p:sp>
      <p:pic>
        <p:nvPicPr>
          <p:cNvPr id="30729" name="Picture 19" descr="IMG_18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765175"/>
            <a:ext cx="3133725" cy="2144713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30730" name="Прямоугольник 11"/>
          <p:cNvSpPr>
            <a:spLocks noChangeArrowheads="1"/>
          </p:cNvSpPr>
          <p:nvPr/>
        </p:nvSpPr>
        <p:spPr bwMode="auto">
          <a:xfrm>
            <a:off x="4427538" y="2997200"/>
            <a:ext cx="43561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2000">
                <a:latin typeface="Arial" pitchFamily="34" charset="0"/>
              </a:rPr>
              <a:t> </a:t>
            </a:r>
            <a:r>
              <a:rPr lang="ru-RU" altLang="zh-CN" sz="2200">
                <a:solidFill>
                  <a:srgbClr val="C00000"/>
                </a:solidFill>
                <a:latin typeface="Arial" pitchFamily="34" charset="0"/>
              </a:rPr>
              <a:t>МКИОН  -</a:t>
            </a:r>
            <a:r>
              <a:rPr lang="ru-RU" altLang="zh-CN" sz="220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ru-RU" altLang="zh-CN" sz="2200">
                <a:latin typeface="Arial" pitchFamily="34" charset="0"/>
              </a:rPr>
              <a:t>мобильный комплекс информирования и оповещения населения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en-US" smtClean="0"/>
          </a:p>
        </p:txBody>
      </p:sp>
      <p:pic>
        <p:nvPicPr>
          <p:cNvPr id="32770" name="Замещающее содержимое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9688" y="-7938"/>
            <a:ext cx="9223376" cy="6884988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-12700" y="188913"/>
            <a:ext cx="8699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zh-CN" sz="3200">
                <a:solidFill>
                  <a:srgbClr val="C00000"/>
                </a:solidFill>
                <a:latin typeface="Arial" pitchFamily="34" charset="0"/>
              </a:rPr>
              <a:t>Места размещения технических средств информирования и оповещения населения</a:t>
            </a:r>
          </a:p>
        </p:txBody>
      </p: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2292350" y="1576388"/>
            <a:ext cx="4964113" cy="427037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Основные выезды и въезды в город</a:t>
            </a:r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2292350" y="2643188"/>
            <a:ext cx="4964113" cy="3270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Аэропорты</a:t>
            </a:r>
          </a:p>
        </p:txBody>
      </p:sp>
      <p:sp>
        <p:nvSpPr>
          <p:cNvPr id="79880" name="AutoShape 8"/>
          <p:cNvSpPr>
            <a:spLocks noChangeArrowheads="1"/>
          </p:cNvSpPr>
          <p:nvPr/>
        </p:nvSpPr>
        <p:spPr bwMode="auto">
          <a:xfrm>
            <a:off x="2292350" y="3113088"/>
            <a:ext cx="4964113" cy="388937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Железнодорожные вокзалы</a:t>
            </a:r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2290763" y="4076700"/>
            <a:ext cx="4964112" cy="360363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Крупные торговые центры</a:t>
            </a:r>
          </a:p>
        </p:txBody>
      </p:sp>
      <p:sp>
        <p:nvSpPr>
          <p:cNvPr id="79882" name="AutoShape 10"/>
          <p:cNvSpPr>
            <a:spLocks noChangeArrowheads="1"/>
          </p:cNvSpPr>
          <p:nvPr/>
        </p:nvSpPr>
        <p:spPr bwMode="auto">
          <a:xfrm>
            <a:off x="2292350" y="4562475"/>
            <a:ext cx="4964113" cy="3778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Городские рынки</a:t>
            </a:r>
          </a:p>
        </p:txBody>
      </p:sp>
      <p:sp>
        <p:nvSpPr>
          <p:cNvPr id="79883" name="AutoShape 11"/>
          <p:cNvSpPr>
            <a:spLocks noChangeArrowheads="1"/>
          </p:cNvSpPr>
          <p:nvPr/>
        </p:nvSpPr>
        <p:spPr bwMode="auto">
          <a:xfrm>
            <a:off x="2292350" y="5064125"/>
            <a:ext cx="4964113" cy="388938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Центральные площади</a:t>
            </a:r>
          </a:p>
        </p:txBody>
      </p:sp>
      <p:sp>
        <p:nvSpPr>
          <p:cNvPr id="79884" name="AutoShape 12"/>
          <p:cNvSpPr>
            <a:spLocks noChangeArrowheads="1"/>
          </p:cNvSpPr>
          <p:nvPr/>
        </p:nvSpPr>
        <p:spPr bwMode="auto">
          <a:xfrm>
            <a:off x="2292350" y="5632450"/>
            <a:ext cx="4962525" cy="406400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Спортивные стадионы</a:t>
            </a:r>
          </a:p>
        </p:txBody>
      </p:sp>
      <p:sp>
        <p:nvSpPr>
          <p:cNvPr id="79885" name="AutoShape 13"/>
          <p:cNvSpPr>
            <a:spLocks noChangeArrowheads="1"/>
          </p:cNvSpPr>
          <p:nvPr/>
        </p:nvSpPr>
        <p:spPr bwMode="auto">
          <a:xfrm>
            <a:off x="2292350" y="6156325"/>
            <a:ext cx="4962525" cy="439738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Станции метрополитена</a:t>
            </a:r>
          </a:p>
        </p:txBody>
      </p:sp>
      <p:sp>
        <p:nvSpPr>
          <p:cNvPr id="79886" name="AutoShape 14"/>
          <p:cNvSpPr>
            <a:spLocks noChangeArrowheads="1"/>
          </p:cNvSpPr>
          <p:nvPr/>
        </p:nvSpPr>
        <p:spPr bwMode="auto">
          <a:xfrm>
            <a:off x="2292350" y="2139950"/>
            <a:ext cx="4964113" cy="3651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Пересечение магистралей</a:t>
            </a:r>
          </a:p>
        </p:txBody>
      </p:sp>
      <p:sp>
        <p:nvSpPr>
          <p:cNvPr id="79888" name="AutoShape 16"/>
          <p:cNvSpPr>
            <a:spLocks noChangeArrowheads="1"/>
          </p:cNvSpPr>
          <p:nvPr/>
        </p:nvSpPr>
        <p:spPr bwMode="auto">
          <a:xfrm>
            <a:off x="7380288" y="2660650"/>
            <a:ext cx="1690687" cy="2279650"/>
          </a:xfrm>
          <a:prstGeom prst="roundRect">
            <a:avLst>
              <a:gd name="adj" fmla="val 12417"/>
            </a:avLst>
          </a:prstGeom>
          <a:solidFill>
            <a:srgbClr val="013977">
              <a:alpha val="50000"/>
            </a:srgbClr>
          </a:solidFill>
          <a:ln w="25400">
            <a:solidFill>
              <a:srgbClr val="00FF00"/>
            </a:solidFill>
            <a:round/>
          </a:ln>
          <a:effectLst/>
        </p:spPr>
        <p:txBody>
          <a:bodyPr lIns="162000" tIns="72000" rIns="162000" bIns="72000" anchor="ctr"/>
          <a:lstStyle/>
          <a:p>
            <a:pPr algn="ctr"/>
            <a:r>
              <a:rPr lang="ru-RU" altLang="zh-CN" sz="1800" noProof="1">
                <a:solidFill>
                  <a:srgbClr val="FFFF00"/>
                </a:solidFill>
                <a:latin typeface="Arial" panose="020B0604020202020204" pitchFamily="34" charset="0"/>
              </a:rPr>
              <a:t>Информа-ционный центр</a:t>
            </a: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</p:txBody>
      </p:sp>
      <p:graphicFrame>
        <p:nvGraphicFramePr>
          <p:cNvPr id="33804" name="Object 15"/>
          <p:cNvGraphicFramePr>
            <a:graphicFrameLocks/>
          </p:cNvGraphicFramePr>
          <p:nvPr/>
        </p:nvGraphicFramePr>
        <p:xfrm>
          <a:off x="7380288" y="3502025"/>
          <a:ext cx="1325562" cy="1223963"/>
        </p:xfrm>
        <a:graphic>
          <a:graphicData uri="http://schemas.openxmlformats.org/presentationml/2006/ole">
            <p:oleObj spid="_x0000_s21506" r:id="rId4" imgW="1180851" imgH="1171154" progId="">
              <p:embed/>
            </p:oleObj>
          </a:graphicData>
        </a:graphic>
      </p:graphicFrame>
      <p:graphicFrame>
        <p:nvGraphicFramePr>
          <p:cNvPr id="33805" name="Object 17"/>
          <p:cNvGraphicFramePr>
            <a:graphicFrameLocks/>
          </p:cNvGraphicFramePr>
          <p:nvPr/>
        </p:nvGraphicFramePr>
        <p:xfrm>
          <a:off x="142875" y="1376363"/>
          <a:ext cx="2041525" cy="1441450"/>
        </p:xfrm>
        <a:graphic>
          <a:graphicData uri="http://schemas.openxmlformats.org/presentationml/2006/ole">
            <p:oleObj spid="_x0000_s21507" r:id="rId5" imgW="2041165" imgH="1858603" progId="">
              <p:embed/>
            </p:oleObj>
          </a:graphicData>
        </a:graphic>
      </p:graphicFrame>
      <p:graphicFrame>
        <p:nvGraphicFramePr>
          <p:cNvPr id="33806" name="Object 18"/>
          <p:cNvGraphicFramePr>
            <a:graphicFrameLocks/>
          </p:cNvGraphicFramePr>
          <p:nvPr/>
        </p:nvGraphicFramePr>
        <p:xfrm>
          <a:off x="142875" y="2643188"/>
          <a:ext cx="2041525" cy="1433512"/>
        </p:xfrm>
        <a:graphic>
          <a:graphicData uri="http://schemas.openxmlformats.org/presentationml/2006/ole">
            <p:oleObj spid="_x0000_s21508" r:id="rId6" imgW="2041165" imgH="1858603" progId="">
              <p:embed/>
            </p:oleObj>
          </a:graphicData>
        </a:graphic>
      </p:graphicFrame>
      <p:graphicFrame>
        <p:nvGraphicFramePr>
          <p:cNvPr id="33807" name="Object 19"/>
          <p:cNvGraphicFramePr>
            <a:graphicFrameLocks/>
          </p:cNvGraphicFramePr>
          <p:nvPr/>
        </p:nvGraphicFramePr>
        <p:xfrm>
          <a:off x="142875" y="3868738"/>
          <a:ext cx="2041525" cy="1431925"/>
        </p:xfrm>
        <a:graphic>
          <a:graphicData uri="http://schemas.openxmlformats.org/presentationml/2006/ole">
            <p:oleObj spid="_x0000_s21509" r:id="rId7" imgW="2041165" imgH="1858603" progId="">
              <p:embed/>
            </p:oleObj>
          </a:graphicData>
        </a:graphic>
      </p:graphicFrame>
      <p:graphicFrame>
        <p:nvGraphicFramePr>
          <p:cNvPr id="33808" name="Object 20"/>
          <p:cNvGraphicFramePr>
            <a:graphicFrameLocks/>
          </p:cNvGraphicFramePr>
          <p:nvPr/>
        </p:nvGraphicFramePr>
        <p:xfrm>
          <a:off x="142875" y="5064125"/>
          <a:ext cx="2041525" cy="1439863"/>
        </p:xfrm>
        <a:graphic>
          <a:graphicData uri="http://schemas.openxmlformats.org/presentationml/2006/ole">
            <p:oleObj spid="_x0000_s21510" r:id="rId8" imgW="2041165" imgH="1858603" progId="">
              <p:embed/>
            </p:oleObj>
          </a:graphicData>
        </a:graphic>
      </p:graphicFrame>
      <p:sp>
        <p:nvSpPr>
          <p:cNvPr id="79893" name="AutoShape 21"/>
          <p:cNvSpPr>
            <a:spLocks noChangeArrowheads="1"/>
          </p:cNvSpPr>
          <p:nvPr/>
        </p:nvSpPr>
        <p:spPr bwMode="auto">
          <a:xfrm>
            <a:off x="2292350" y="3644900"/>
            <a:ext cx="4962525" cy="2889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Автовокзалы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bldLvl="0" animBg="1"/>
      <p:bldP spid="79879" grpId="0" bldLvl="0" animBg="1"/>
      <p:bldP spid="79880" grpId="0" bldLvl="0" animBg="1"/>
      <p:bldP spid="79881" grpId="0" bldLvl="0" animBg="1"/>
      <p:bldP spid="79882" grpId="0" bldLvl="0" animBg="1"/>
      <p:bldP spid="79883" grpId="0" bldLvl="0" animBg="1"/>
      <p:bldP spid="79884" grpId="0" bldLvl="0" animBg="1"/>
      <p:bldP spid="79885" grpId="0" bldLvl="0" animBg="1"/>
      <p:bldP spid="79886" grpId="0" bldLvl="0" animBg="1"/>
      <p:bldP spid="7989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055" y="205740"/>
            <a:ext cx="8713788" cy="1143000"/>
          </a:xfrm>
        </p:spPr>
        <p:txBody>
          <a:bodyPr wrap="square" lIns="90000" tIns="46800" rIns="90000" bIns="46800" anchor="ctr"/>
          <a:lstStyle/>
          <a:p>
            <a:pPr algn="ctr" eaLnBrk="1" hangingPunct="1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СИГНАЛЫ  ОПОВЕЩЕНИЯ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/>
            </a:r>
            <a:b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ГРАЖДАНСКОЙ  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ОБОРОНЫ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1565" y="1731010"/>
            <a:ext cx="5480050" cy="4179570"/>
          </a:xfrm>
        </p:spPr>
        <p:txBody>
          <a:bodyPr wrap="square" lIns="90000" tIns="46800" rIns="90000" bIns="46800" anchor="t">
            <a:normAutofit/>
          </a:bodyPr>
          <a:lstStyle/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ВОЗДУШНАЯ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ОТБОЙ ВОЗДУШНОЙ ТРЕВОГИ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РАДИАЦИОННАЯ ОПАСНОСТЬ</a:t>
            </a:r>
          </a:p>
          <a:p>
            <a:pPr marL="0" indent="0" algn="just" eaLnBrk="1" hangingPunct="1">
              <a:buClr>
                <a:srgbClr val="000000"/>
              </a:buClr>
              <a:buFont typeface="Wingdings" panose="05000000000000000000" charset="0"/>
              <a:buNone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ХИМИЧЕСКАЯ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8ccb320be762cfbffe8a20656a84fb45__1200x6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320"/>
            <a:ext cx="9110345" cy="6871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РАДИОАКТИВНАЯ  ОПАСНОСТЬ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20015" y="732790"/>
            <a:ext cx="890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  ПЕРСОНАЛУ ПРЕДПРИЯТИЯ (ОРГАНИЗАЦИИ) ПО СИГНАЛУ</a:t>
            </a:r>
          </a:p>
          <a:p>
            <a:pPr indent="0" algn="ctr"/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i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ru-RU" altLang="en-US" b="1" i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РАДИАЦИОННАЯ ОПАСНОСТЬ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l"/>
            <a:endParaRPr lang="en-US" b="1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аботы не прекращать, провести герметизацию жилых и служебных помещени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й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(укрыть продукты питания и запас питьевой воды)</a:t>
            </a: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ринять медицинские препараты, повышающие иммунитет к лучевой болезни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адеть средства индивидуальной защиты органов дыхания (</a:t>
            </a: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противогазы, 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респираторы</a:t>
            </a: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ватно-марлевые повязки)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ести работы короткими сменами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рганизовать ведение непрерывной радиационной разведки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 высоких уровнях радиации проводить эвакуацию персонала в безопасный район или в защитные сооружения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Д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ля отдыха и приёма пищи использовать защитные сооружения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/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20" y="-3175"/>
            <a:ext cx="9119870" cy="69132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ХИМИЧЕСКАЯ  ТРЕВОГА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48260" y="59690"/>
            <a:ext cx="904748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b="1">
              <a:latin typeface="Times New Roman" panose="02020603050405020304" charset="0"/>
              <a:sym typeface="+mn-ea"/>
            </a:endParaRPr>
          </a:p>
          <a:p>
            <a:pPr algn="ctr"/>
            <a:endParaRPr lang="en-US" b="1">
              <a:latin typeface="Times New Roman" panose="02020603050405020304" charset="0"/>
              <a:sym typeface="+mn-ea"/>
            </a:endParaRPr>
          </a:p>
          <a:p>
            <a:pPr algn="ctr"/>
            <a:r>
              <a:rPr lang="en-US" b="1">
                <a:latin typeface="Times New Roman" panose="02020603050405020304" charset="0"/>
                <a:sym typeface="+mn-ea"/>
              </a:rPr>
              <a:t>ИНСТРУКЦИЯ  ПЕРСОНАЛУ ПРЕДПРИЯТИЯ (ОРГАНИЗАЦИИ) ПРИ ПОЛУЧЕНИИ СИГНАЛА </a:t>
            </a:r>
            <a:r>
              <a:rPr lang="en-US" b="1" i="1">
                <a:latin typeface="Times New Roman" panose="02020603050405020304" charset="0"/>
                <a:sym typeface="+mn-ea"/>
              </a:rPr>
              <a:t>«</a:t>
            </a:r>
            <a:r>
              <a:rPr lang="ru-RU" altLang="en-US" b="1" i="1">
                <a:latin typeface="Times New Roman" panose="02020603050405020304" charset="0"/>
                <a:sym typeface="+mn-ea"/>
              </a:rPr>
              <a:t>ХИМИЧЕСКАЯ ТРЕВОГА</a:t>
            </a:r>
            <a:r>
              <a:rPr lang="en-US" b="1">
                <a:latin typeface="Times New Roman" panose="02020603050405020304" charset="0"/>
                <a:sym typeface="+mn-ea"/>
              </a:rPr>
              <a:t>»</a:t>
            </a:r>
          </a:p>
          <a:p>
            <a:pPr algn="ctr"/>
            <a:endParaRPr 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Надеть противогазы, при необходимости средства защиты кожи, а при их отсутствии простейшие средства защиты</a:t>
            </a:r>
          </a:p>
          <a:p>
            <a:endParaRPr lang="ru-RU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 герметизацию помещени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й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не выходить из них без разрешения администрации организации (предприятия)</a:t>
            </a:r>
          </a:p>
          <a:p>
            <a:endParaRPr lang="en-US" sz="9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Отключить вентиляцию, нагревательные приборы, оборудование</a:t>
            </a:r>
          </a:p>
          <a:p>
            <a:endParaRPr lang="en-US" sz="9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 герметизацию продуктов питания и запас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ов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воды в закрытых ёмкостях</a:t>
            </a:r>
          </a:p>
          <a:p>
            <a:endParaRPr lang="ru-RU" altLang="en-US" sz="900"/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Укрыться в защитном сооружении (по указанию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ГО)</a:t>
            </a:r>
          </a:p>
          <a:p>
            <a:endParaRPr lang="ru-RU" altLang="en-US" sz="900"/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6. 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 необходимости, по указанию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организованно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выйти в безопасный район, выход из опасной зоны осуществлять перпендикулярно направлению ветра</a:t>
            </a:r>
            <a:endParaRPr lang="ru-RU" altLang="en-US"/>
          </a:p>
          <a:p>
            <a:endParaRPr lang="ru-RU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7. 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 аварии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связанной с аммиаком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по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указанию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укрыться в</a:t>
            </a:r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подвальном помещении (при его наличии)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или на нижних этажах здания, при аварии  с хлором подняться на верхние этажи здания</a:t>
            </a:r>
            <a:endParaRPr lang="ru-RU" altLang="en-US"/>
          </a:p>
          <a:p>
            <a:endParaRPr 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2903" y="7034213"/>
            <a:ext cx="8417719" cy="34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ru-RU" altLang="en-US" sz="16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12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910" y="-43815"/>
            <a:ext cx="9213850" cy="69164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ВОЗДУШНАЯ  ТРЕВОГА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-16510" y="40005"/>
            <a:ext cx="911796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ПО ДЕЙСТВИЯМ  НАСЕЛЕНИЯ ПО</a:t>
            </a:r>
            <a:endParaRPr lang="ru-RU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СИГНАЛУ</a:t>
            </a:r>
            <a:r>
              <a:rPr lang="en-US" b="1" i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«ВОЗДУШНАЯ ТРЕВОГА</a:t>
            </a:r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ctr"/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улице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1.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ыйти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транспорта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2. Д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ействовать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согласно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указаниям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постов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ГО 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сотрудников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полиции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3.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ближайшем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4.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капитального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здания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нахождении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дома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5.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ыключить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освещение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нагревательные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приборы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перекрыть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газ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воду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6.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зять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собой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деньги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7. Взять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средства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индивидуальной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медикаменты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запас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продуктов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питьевой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воды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8. С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пуститься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</a:t>
            </a:r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2540"/>
            <a:ext cx="9140190" cy="685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Объект 2"/>
          <p:cNvSpPr>
            <a:spLocks noGrp="1"/>
          </p:cNvSpPr>
          <p:nvPr>
            <p:ph idx="4294967295"/>
          </p:nvPr>
        </p:nvSpPr>
        <p:spPr>
          <a:xfrm>
            <a:off x="1607185" y="1164908"/>
            <a:ext cx="6172200" cy="3243263"/>
          </a:xfrm>
        </p:spPr>
        <p:txBody>
          <a:bodyPr vert="horz" wrap="square" lIns="68580" tIns="34290" rIns="68580" bIns="34290" anchor="t"/>
          <a:lstStyle/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Спасибо!</a:t>
            </a: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 внимание.</a:t>
            </a: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7653" name="Номер слайда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ClrTx/>
              <a:buSzPct val="100000"/>
              <a:buNone/>
            </a:pPr>
            <a:fld id="{9A0DB2DC-4C9A-4742-B13C-FB6460FD3503}" type="slidenum">
              <a:rPr lang="ru-RU" altLang="ru-RU" sz="900" dirty="0">
                <a:solidFill>
                  <a:srgbClr val="FFFFFF"/>
                </a:solidFill>
                <a:latin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t>40</a:t>
            </a:fld>
            <a:endParaRPr lang="ru-RU" altLang="ru-RU" sz="9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3" descr="Заводской, фабричный гудо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66115" y="3175"/>
            <a:ext cx="10403205" cy="6847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Тепловоз с гуд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-19685"/>
            <a:ext cx="9137650" cy="68973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одача звукового сигнала машино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260" y="-465455"/>
            <a:ext cx="9880600" cy="76288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шина оповещен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-18415"/>
            <a:ext cx="9115425" cy="7467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отовый телефон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25" y="7620"/>
            <a:ext cx="7245985" cy="684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1038</Words>
  <Application>Microsoft Office PowerPoint</Application>
  <PresentationFormat>Экран (4:3)</PresentationFormat>
  <Paragraphs>250</Paragraphs>
  <Slides>40</Slides>
  <Notes>7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Задачи  местной  системы  оповещения (МСО)   обеспечение доведения   информации   и  сигналов  оповещения  до: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СИГНАЛЫ  ОПОВЕЩЕНИЯ ГРАЖДАНСКОЙ  ОБОРОНЫ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129</cp:revision>
  <dcterms:created xsi:type="dcterms:W3CDTF">2018-12-27T06:59:00Z</dcterms:created>
  <dcterms:modified xsi:type="dcterms:W3CDTF">2020-12-01T09:21:48Z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