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sldIdLst>
    <p:sldId id="392" r:id="rId2"/>
    <p:sldId id="349" r:id="rId3"/>
    <p:sldId id="257" r:id="rId4"/>
    <p:sldId id="260" r:id="rId5"/>
    <p:sldId id="262" r:id="rId6"/>
    <p:sldId id="261" r:id="rId7"/>
    <p:sldId id="258" r:id="rId8"/>
    <p:sldId id="263" r:id="rId9"/>
    <p:sldId id="418" r:id="rId10"/>
    <p:sldId id="269" r:id="rId11"/>
    <p:sldId id="278" r:id="rId12"/>
    <p:sldId id="353" r:id="rId13"/>
    <p:sldId id="438" r:id="rId14"/>
    <p:sldId id="439" r:id="rId15"/>
    <p:sldId id="440" r:id="rId16"/>
    <p:sldId id="434" r:id="rId17"/>
    <p:sldId id="435" r:id="rId18"/>
    <p:sldId id="436" r:id="rId19"/>
    <p:sldId id="437" r:id="rId20"/>
    <p:sldId id="449" r:id="rId21"/>
    <p:sldId id="378" r:id="rId22"/>
    <p:sldId id="379" r:id="rId23"/>
    <p:sldId id="380" r:id="rId24"/>
    <p:sldId id="264" r:id="rId25"/>
    <p:sldId id="450" r:id="rId26"/>
    <p:sldId id="270" r:id="rId27"/>
    <p:sldId id="442" r:id="rId28"/>
    <p:sldId id="441" r:id="rId29"/>
    <p:sldId id="444" r:id="rId30"/>
    <p:sldId id="443" r:id="rId31"/>
    <p:sldId id="430" r:id="rId32"/>
    <p:sldId id="431" r:id="rId33"/>
    <p:sldId id="432" r:id="rId34"/>
    <p:sldId id="445" r:id="rId35"/>
    <p:sldId id="433" r:id="rId36"/>
    <p:sldId id="446" r:id="rId37"/>
    <p:sldId id="447" r:id="rId38"/>
    <p:sldId id="448" r:id="rId39"/>
    <p:sldId id="426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80" autoAdjust="0"/>
    <p:restoredTop sz="94660"/>
  </p:normalViewPr>
  <p:slideViewPr>
    <p:cSldViewPr snapToGrid="0">
      <p:cViewPr varScale="1">
        <p:scale>
          <a:sx n="69" d="100"/>
          <a:sy n="69" d="100"/>
        </p:scale>
        <p:origin x="-1316" y="-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1" d="100"/>
          <a:sy n="61" d="100"/>
        </p:scale>
        <p:origin x="2346" y="84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D652B2-8C6E-419B-8E93-813F678ADC08}" type="datetimeFigureOut">
              <a:rPr lang="ru-RU" smtClean="0"/>
              <a:pPr/>
              <a:t>01.11.2022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C6DC3D-C717-495C-B489-C044A339A55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63282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ru-RU" sz="1200" b="0" baseline="0" dirty="0">
                <a:latin typeface="Arial" panose="020B0604020202020204" pitchFamily="34" charset="0"/>
              </a:rPr>
              <a:pPr lvl="0" algn="r" eaLnBrk="1" hangingPunct="1"/>
              <a:t>13</a:t>
            </a:fld>
            <a:endParaRPr lang="ru-RU" sz="1200" b="0" baseline="0" dirty="0">
              <a:latin typeface="Arial" panose="020B0604020202020204" pitchFamily="34" charset="0"/>
            </a:endParaRPr>
          </a:p>
        </p:txBody>
      </p:sp>
      <p:sp>
        <p:nvSpPr>
          <p:cNvPr id="58371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8372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ru-RU" sz="1200" b="0" baseline="0" dirty="0">
                <a:latin typeface="Arial" panose="020B0604020202020204" pitchFamily="34" charset="0"/>
              </a:rPr>
              <a:pPr lvl="0" algn="r" eaLnBrk="1" hangingPunct="1"/>
              <a:t>14</a:t>
            </a:fld>
            <a:endParaRPr lang="ru-RU" sz="1200" b="0" baseline="0" dirty="0">
              <a:latin typeface="Arial" panose="020B0604020202020204" pitchFamily="34" charset="0"/>
            </a:endParaRPr>
          </a:p>
        </p:txBody>
      </p:sp>
      <p:sp>
        <p:nvSpPr>
          <p:cNvPr id="59395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9396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ru-RU" sz="1200" b="0" baseline="0" dirty="0">
                <a:latin typeface="Arial" panose="020B0604020202020204" pitchFamily="34" charset="0"/>
              </a:rPr>
              <a:pPr lvl="0" algn="r" eaLnBrk="1" hangingPunct="1"/>
              <a:t>15</a:t>
            </a:fld>
            <a:endParaRPr lang="ru-RU" sz="1200" b="0" baseline="0" dirty="0">
              <a:latin typeface="Arial" panose="020B0604020202020204" pitchFamily="34" charset="0"/>
            </a:endParaRPr>
          </a:p>
        </p:txBody>
      </p:sp>
      <p:sp>
        <p:nvSpPr>
          <p:cNvPr id="57347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7348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01.11.2022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01.11.2022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baseline="0" dirty="0"/>
              <a:pPr lvl="0" eaLnBrk="1" hangingPunct="1"/>
              <a:t>‹#›</a:t>
            </a:fld>
            <a:endParaRPr lang="ru-RU" baseline="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01.11.2022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01.11.2022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01.11.2022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01.11.2022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01.11.2022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01.11.2022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01.11.2022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01.11.2022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24468F-6682-48AA-B5F4-BEF8E7F9833C}" type="datetimeFigureOut">
              <a:rPr lang="ru-RU" smtClean="0"/>
              <a:pPr/>
              <a:t>01.11.2022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82897F-7A41-40D7-BC9E-F666B07C585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2" descr="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8905" y="-33020"/>
            <a:ext cx="9238615" cy="68878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6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/>
          </p:cNvSpPr>
          <p:nvPr>
            <p:ph type="title"/>
          </p:nvPr>
        </p:nvSpPr>
        <p:spPr>
          <a:xfrm>
            <a:off x="144380" y="141605"/>
            <a:ext cx="8816740" cy="1102995"/>
          </a:xfrm>
        </p:spPr>
        <p:txBody>
          <a:bodyPr vert="horz" wrap="square" lIns="68580" tIns="34290" rIns="68580" bIns="34290" anchor="ctr">
            <a:normAutofit/>
          </a:bodyPr>
          <a:lstStyle/>
          <a:p>
            <a:pPr indent="535305" algn="ctr" eaLnBrk="1" hangingPunct="1"/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Для координации деятельности органов исполнительной власти (федеральных и субъектов РФ) и органов местного самоуправления 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создаются:</a:t>
            </a:r>
            <a:endParaRPr lang="ru-RU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1156335" y="1348105"/>
            <a:ext cx="7160895" cy="624205"/>
          </a:xfrm>
          <a:solidFill>
            <a:schemeClr val="bg2"/>
          </a:solidFill>
          <a:ln w="28575">
            <a:noFill/>
            <a:miter lim="800000"/>
          </a:ln>
          <a:effectLst>
            <a:innerShdw blurRad="114300">
              <a:prstClr val="black"/>
            </a:innerShdw>
          </a:effectLst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pPr marL="177800" marR="0" lvl="0" indent="-17780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Национальный антитеррористический комитет</a:t>
            </a:r>
          </a:p>
          <a:p>
            <a:pPr marL="177800" marR="0" lvl="0" indent="-17780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Председатель</a:t>
            </a: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– директор ФСБ</a:t>
            </a:r>
          </a:p>
        </p:txBody>
      </p:sp>
      <p:sp>
        <p:nvSpPr>
          <p:cNvPr id="22532" name="Rectangle 4"/>
          <p:cNvSpPr/>
          <p:nvPr/>
        </p:nvSpPr>
        <p:spPr>
          <a:xfrm>
            <a:off x="4733925" y="1593056"/>
            <a:ext cx="3032522" cy="3996929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spcBef>
                <a:spcPct val="20000"/>
              </a:spcBef>
              <a:buChar char="•"/>
            </a:pPr>
            <a:endParaRPr lang="ru-RU" sz="2400" dirty="0">
              <a:latin typeface="Arial" panose="020B0604020202020204" pitchFamily="34" charset="0"/>
            </a:endParaRPr>
          </a:p>
        </p:txBody>
      </p:sp>
      <p:grpSp>
        <p:nvGrpSpPr>
          <p:cNvPr id="9237" name="Group 21"/>
          <p:cNvGrpSpPr/>
          <p:nvPr/>
        </p:nvGrpSpPr>
        <p:grpSpPr>
          <a:xfrm>
            <a:off x="2151380" y="5095240"/>
            <a:ext cx="5179695" cy="1120140"/>
            <a:chOff x="1535" y="3116"/>
            <a:chExt cx="3149" cy="814"/>
          </a:xfrm>
        </p:grpSpPr>
        <p:sp>
          <p:nvSpPr>
            <p:cNvPr id="22534" name="Rectangle 15"/>
            <p:cNvSpPr/>
            <p:nvPr/>
          </p:nvSpPr>
          <p:spPr>
            <a:xfrm>
              <a:off x="1927" y="3385"/>
              <a:ext cx="2631" cy="545"/>
            </a:xfrm>
            <a:prstGeom prst="rect">
              <a:avLst/>
            </a:prstGeom>
            <a:solidFill>
              <a:srgbClr val="CCCCFF"/>
            </a:solidFill>
            <a:ln w="28575" cap="flat" cmpd="sng">
              <a:noFill/>
              <a:prstDash val="dash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 marL="271780" indent="-271780" algn="ctr">
                <a:spcBef>
                  <a:spcPct val="20000"/>
                </a:spcBef>
              </a:pPr>
              <a:endParaRPr lang="ru-RU" sz="1350" dirty="0">
                <a:latin typeface="Arial" panose="020B0604020202020204" pitchFamily="34" charset="0"/>
              </a:endParaRPr>
            </a:p>
          </p:txBody>
        </p:sp>
        <p:sp>
          <p:nvSpPr>
            <p:cNvPr id="22535" name="Rectangle 5"/>
            <p:cNvSpPr/>
            <p:nvPr/>
          </p:nvSpPr>
          <p:spPr>
            <a:xfrm>
              <a:off x="1535" y="3116"/>
              <a:ext cx="3149" cy="81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 cap="flat" cmpd="sng">
              <a:noFill/>
              <a:prstDash val="solid"/>
              <a:miter/>
              <a:headEnd type="none" w="med" len="med"/>
              <a:tailEnd type="none" w="med" len="med"/>
            </a:ln>
            <a:effectLst>
              <a:innerShdw blurRad="114300">
                <a:prstClr val="black"/>
              </a:innerShdw>
            </a:effectLst>
          </p:spPr>
          <p:txBody>
            <a:bodyPr anchor="t"/>
            <a:lstStyle/>
            <a:p>
              <a:pPr marL="271780" indent="-271780" algn="ctr">
                <a:lnSpc>
                  <a:spcPts val="2000"/>
                </a:lnSpc>
                <a:spcBef>
                  <a:spcPts val="500"/>
                </a:spcBef>
              </a:pPr>
              <a:r>
                <a:rPr lang="ru-RU" b="1" dirty="0">
                  <a:latin typeface="Arial" pitchFamily="34" charset="0"/>
                  <a:cs typeface="Arial" pitchFamily="34" charset="0"/>
                </a:rPr>
                <a:t>Временные штабы по подготовке и обеспечению безопасности проведения культурно-зрелищных, спортивных и общественно-массовых мероприятий</a:t>
              </a:r>
            </a:p>
          </p:txBody>
        </p:sp>
      </p:grp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1595755" y="1972310"/>
            <a:ext cx="6283325" cy="754380"/>
          </a:xfrm>
          <a:prstGeom prst="rect">
            <a:avLst/>
          </a:prstGeom>
          <a:ln>
            <a:noFill/>
          </a:ln>
          <a:extLst>
            <a:ext uri="{AF507438-7753-43E0-B8FC-AC1667EBCBE1}">
              <a14:hiddenEffects xmlns:a14="http://schemas.microsoft.com/office/drawing/2010/main" xmlns="">
                <a:effectLst>
                  <a:innerShdw blurRad="114300">
                    <a:prstClr val="black"/>
                  </a:innerShdw>
                </a:effectLst>
              </a14:hiddenEffects>
            </a:ext>
          </a:ex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271780" marR="0" lvl="0" indent="-271780" algn="ctr" defTabSz="914400" rtl="0" eaLnBrk="1" fontAlgn="base" latinLnBrk="0" hangingPunct="1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itchFamily="34" charset="0"/>
                <a:cs typeface="Arial" pitchFamily="34" charset="0"/>
              </a:rPr>
              <a:t>Федеральный оперативный штаб</a:t>
            </a:r>
            <a:endParaRPr kumimoji="0" lang="ru-RU" sz="1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Arial" pitchFamily="34" charset="0"/>
              <a:cs typeface="Arial" pitchFamily="34" charset="0"/>
            </a:endParaRPr>
          </a:p>
          <a:p>
            <a:pPr marL="271780" marR="0" lvl="0" indent="-271780" algn="ctr" defTabSz="914400" rtl="0" eaLnBrk="1" fontAlgn="base" latinLnBrk="0" hangingPunct="1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000" b="1" i="0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Руководитель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– назначается председателем комитета</a:t>
            </a:r>
            <a:endParaRPr kumimoji="0" lang="ru-RU" sz="2000" b="1" i="0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9246" name="Group 30"/>
          <p:cNvGrpSpPr/>
          <p:nvPr/>
        </p:nvGrpSpPr>
        <p:grpSpPr>
          <a:xfrm>
            <a:off x="1193508" y="2717859"/>
            <a:ext cx="7160148" cy="1027833"/>
            <a:chOff x="903" y="1524"/>
            <a:chExt cx="4983" cy="863"/>
          </a:xfrm>
        </p:grpSpPr>
        <p:sp>
          <p:nvSpPr>
            <p:cNvPr id="22538" name="Rectangle 9"/>
            <p:cNvSpPr/>
            <p:nvPr/>
          </p:nvSpPr>
          <p:spPr>
            <a:xfrm>
              <a:off x="1177" y="1948"/>
              <a:ext cx="3926" cy="439"/>
            </a:xfrm>
            <a:prstGeom prst="rect">
              <a:avLst/>
            </a:prstGeom>
            <a:solidFill>
              <a:srgbClr val="CCFFFF"/>
            </a:solidFill>
            <a:ln w="28575" cap="flat" cmpd="sng">
              <a:solidFill>
                <a:schemeClr val="folHlink"/>
              </a:solidFill>
              <a:prstDash val="dash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 marL="271780" indent="-271780" algn="ctr">
                <a:spcBef>
                  <a:spcPct val="20000"/>
                </a:spcBef>
              </a:pPr>
              <a:endParaRPr lang="ru-RU" sz="1350" dirty="0">
                <a:latin typeface="Arial" panose="020B0604020202020204" pitchFamily="34" charset="0"/>
              </a:endParaRPr>
            </a:p>
          </p:txBody>
        </p:sp>
        <p:sp>
          <p:nvSpPr>
            <p:cNvPr id="22539" name="Rectangle 8"/>
            <p:cNvSpPr/>
            <p:nvPr/>
          </p:nvSpPr>
          <p:spPr>
            <a:xfrm>
              <a:off x="1031" y="1831"/>
              <a:ext cx="3981" cy="470"/>
            </a:xfrm>
            <a:prstGeom prst="rect">
              <a:avLst/>
            </a:prstGeom>
            <a:solidFill>
              <a:srgbClr val="CCFFFF"/>
            </a:solidFill>
            <a:ln w="28575" cap="flat" cmpd="sng">
              <a:solidFill>
                <a:schemeClr val="folHlink"/>
              </a:solidFill>
              <a:prstDash val="dash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 marL="271780" indent="-271780" algn="ctr">
                <a:spcBef>
                  <a:spcPct val="20000"/>
                </a:spcBef>
              </a:pPr>
              <a:endParaRPr lang="ru-RU" sz="1350" dirty="0">
                <a:latin typeface="Arial" panose="020B0604020202020204" pitchFamily="34" charset="0"/>
              </a:endParaRPr>
            </a:p>
          </p:txBody>
        </p:sp>
        <p:sp>
          <p:nvSpPr>
            <p:cNvPr id="9223" name="Rectangle 7"/>
            <p:cNvSpPr>
              <a:spLocks noChangeArrowheads="1"/>
            </p:cNvSpPr>
            <p:nvPr/>
          </p:nvSpPr>
          <p:spPr bwMode="auto">
            <a:xfrm>
              <a:off x="903" y="1524"/>
              <a:ext cx="4983" cy="73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8575">
              <a:noFill/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innerShdw blurRad="114300">
                      <a:prstClr val="black"/>
                    </a:innerShdw>
                  </a:effectLst>
                </a14:hiddenEffects>
              </a:ext>
            </a:extLst>
          </p:spPr>
          <p:txBody>
            <a:bodyPr/>
            <a:lstStyle/>
            <a:p>
              <a:pPr marL="271780" marR="0" lvl="0" indent="-27178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ru-RU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uLnTx/>
                  <a:uFillTx/>
                  <a:latin typeface="Arial" pitchFamily="34" charset="0"/>
                  <a:cs typeface="Arial" pitchFamily="34" charset="0"/>
                </a:rPr>
                <a:t>Антитеррористические комиссии в субъектах РФ</a:t>
              </a:r>
              <a:endPara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  <a:p>
              <a:pPr marL="271780" marR="0" lvl="0" indent="-27178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ru-RU" b="1" i="0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Руководители</a:t>
              </a:r>
              <a:r>
                <a:rPr kumimoji="0" lang="ru-RU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 – высшие должностные лица  субъектов РФ</a:t>
              </a:r>
              <a:endParaRPr kumimoji="0" lang="ru-RU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9236" name="Group 20"/>
          <p:cNvGrpSpPr/>
          <p:nvPr/>
        </p:nvGrpSpPr>
        <p:grpSpPr>
          <a:xfrm>
            <a:off x="1577975" y="3567430"/>
            <a:ext cx="6301105" cy="880621"/>
            <a:chOff x="1479" y="2497"/>
            <a:chExt cx="3287" cy="1143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2542" name="Rectangle 13"/>
            <p:cNvSpPr/>
            <p:nvPr/>
          </p:nvSpPr>
          <p:spPr>
            <a:xfrm>
              <a:off x="1564" y="2497"/>
              <a:ext cx="3130" cy="661"/>
            </a:xfrm>
            <a:prstGeom prst="rect">
              <a:avLst/>
            </a:prstGeom>
            <a:solidFill>
              <a:srgbClr val="66FFFF"/>
            </a:solidFill>
            <a:ln w="28575" cap="flat" cmpd="sng">
              <a:noFill/>
              <a:prstDash val="dash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 marL="271780" indent="-271780" algn="ctr">
                <a:spcBef>
                  <a:spcPct val="20000"/>
                </a:spcBef>
              </a:pPr>
              <a:endParaRPr lang="ru-RU" sz="1350" dirty="0">
                <a:latin typeface="Arial" panose="020B0604020202020204" pitchFamily="34" charset="0"/>
              </a:endParaRPr>
            </a:p>
          </p:txBody>
        </p:sp>
        <p:sp>
          <p:nvSpPr>
            <p:cNvPr id="9228" name="Rectangle 12"/>
            <p:cNvSpPr>
              <a:spLocks noChangeArrowheads="1"/>
            </p:cNvSpPr>
            <p:nvPr/>
          </p:nvSpPr>
          <p:spPr bwMode="auto">
            <a:xfrm>
              <a:off x="1479" y="2498"/>
              <a:ext cx="3287" cy="1142"/>
            </a:xfrm>
            <a:prstGeom prst="rect">
              <a:avLst/>
            </a:prstGeom>
            <a:ln>
              <a:noFill/>
            </a:ln>
            <a:extLst>
              <a:ext uri="{AF507438-7753-43E0-B8FC-AC1667EBCBE1}">
                <a14:hiddenEffects xmlns:a14="http://schemas.microsoft.com/office/drawing/2010/main" xmlns="">
                  <a:effectLst>
                    <a:innerShdw blurRad="114300">
                      <a:prstClr val="black"/>
                    </a:innerShdw>
                  </a:effectLst>
                </a14:hiddenEffects>
              </a:ext>
            </a:extLst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pPr marL="271780" marR="0" lvl="0" indent="-27178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ru-RU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uLnTx/>
                  <a:uFillTx/>
                  <a:latin typeface="Arial" pitchFamily="34" charset="0"/>
                  <a:cs typeface="Arial" pitchFamily="34" charset="0"/>
                </a:rPr>
                <a:t>Оперативные штабы</a:t>
              </a:r>
            </a:p>
            <a:p>
              <a:pPr marL="271780" marR="0" lvl="0" indent="-27178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ru-RU" sz="2000" b="1" i="0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Руководители</a:t>
              </a:r>
              <a:r>
                <a:rPr kumimoji="0" lang="ru-RU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 – руководители  органов ФСБ</a:t>
              </a:r>
              <a:endParaRPr kumimoji="0" lang="ru-RU" sz="20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9235" name="Rectangle 19"/>
          <p:cNvSpPr/>
          <p:nvPr/>
        </p:nvSpPr>
        <p:spPr>
          <a:xfrm>
            <a:off x="3788410" y="6464935"/>
            <a:ext cx="5098415" cy="303530"/>
          </a:xfrm>
          <a:prstGeom prst="rect">
            <a:avLst/>
          </a:prstGeom>
          <a:noFill/>
          <a:ln w="28575">
            <a:noFill/>
          </a:ln>
        </p:spPr>
        <p:txBody>
          <a:bodyPr anchor="t"/>
          <a:lstStyle/>
          <a:p>
            <a:pPr marL="271780" indent="-271780" algn="r">
              <a:spcBef>
                <a:spcPct val="20000"/>
              </a:spcBef>
            </a:pPr>
            <a:r>
              <a:rPr lang="ru-RU" sz="2000" b="1" i="1" dirty="0">
                <a:solidFill>
                  <a:srgbClr val="993300"/>
                </a:solidFill>
                <a:latin typeface="Times New Roman" panose="02020603050405020304" pitchFamily="18" charset="0"/>
              </a:rPr>
              <a:t>Указ Президента РФ от 15.02.2006 № 116</a:t>
            </a:r>
          </a:p>
        </p:txBody>
      </p:sp>
      <p:sp>
        <p:nvSpPr>
          <p:cNvPr id="22549" name="Rectangle 24"/>
          <p:cNvSpPr/>
          <p:nvPr/>
        </p:nvSpPr>
        <p:spPr>
          <a:xfrm>
            <a:off x="1576705" y="4447540"/>
            <a:ext cx="6302375" cy="64770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 cap="flat" cmpd="sng">
            <a:noFill/>
            <a:prstDash val="solid"/>
            <a:miter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 anchor="t"/>
          <a:lstStyle/>
          <a:p>
            <a:pPr marL="271780" indent="-271780" algn="ctr">
              <a:lnSpc>
                <a:spcPts val="2000"/>
              </a:lnSpc>
              <a:spcBef>
                <a:spcPts val="500"/>
              </a:spcBef>
            </a:pPr>
            <a:r>
              <a:rPr lang="ru-RU" sz="2000" b="1" dirty="0">
                <a:latin typeface="Arial" pitchFamily="34" charset="0"/>
                <a:cs typeface="Arial" pitchFamily="34" charset="0"/>
              </a:rPr>
              <a:t>Муниципальные постоянно действующие антитеррористические комиссии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85750" y="2148840"/>
            <a:ext cx="2237740" cy="2273935"/>
          </a:xfrm>
          <a:prstGeom prst="roundRect">
            <a:avLst/>
          </a:prstGeom>
          <a:solidFill>
            <a:schemeClr val="bg1">
              <a:lumMod val="75000"/>
            </a:schemeClr>
          </a:solidFill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ПАСПОРТ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825388" y="1069020"/>
            <a:ext cx="4061156" cy="634365"/>
          </a:xfrm>
          <a:prstGeom prst="roundRect">
            <a:avLst/>
          </a:prstGeom>
          <a:solidFill>
            <a:schemeClr val="bg2"/>
          </a:solidFill>
          <a:effectLst>
            <a:innerShdw blurRad="114300">
              <a:prstClr val="black"/>
            </a:innerShdw>
          </a:effectLst>
          <a:scene3d>
            <a:camera prst="perspectiveLeft"/>
            <a:lightRig rig="threePt" dir="t"/>
          </a:scene3d>
          <a:sp3d prstMaterial="plastic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I. </a:t>
            </a:r>
            <a:r>
              <a:rPr lang="ru-RU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Общие сведения об объекте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413250" y="1648460"/>
            <a:ext cx="4291965" cy="785495"/>
          </a:xfrm>
          <a:prstGeom prst="roundRect">
            <a:avLst/>
          </a:prstGeom>
          <a:solidFill>
            <a:schemeClr val="bg2"/>
          </a:solidFill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en-US" altLang="ru-RU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altLang="en-US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Возможные аварийные ситуации на объекте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052570" y="2433955"/>
            <a:ext cx="4366895" cy="669290"/>
          </a:xfrm>
          <a:prstGeom prst="roundRect">
            <a:avLst/>
          </a:prstGeom>
          <a:solidFill>
            <a:schemeClr val="bg2"/>
          </a:solidFill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III. </a:t>
            </a:r>
            <a:r>
              <a:rPr lang="ru-RU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Сведения о персонале объекта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680460" y="3103245"/>
            <a:ext cx="4291965" cy="749300"/>
          </a:xfrm>
          <a:prstGeom prst="roundRect">
            <a:avLst/>
          </a:prstGeom>
          <a:solidFill>
            <a:schemeClr val="bg2"/>
          </a:solidFill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IV. </a:t>
            </a:r>
            <a:r>
              <a:rPr lang="ru-RU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Силы и средства охраны</a:t>
            </a:r>
          </a:p>
          <a:p>
            <a:pPr algn="ctr"/>
            <a:r>
              <a:rPr lang="en-US" alt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 </a:t>
            </a:r>
            <a:r>
              <a:rPr lang="ru-RU" alt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т.ч. и технические)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56915" y="3852545"/>
            <a:ext cx="4416425" cy="894080"/>
          </a:xfrm>
          <a:prstGeom prst="roundRect">
            <a:avLst/>
          </a:prstGeom>
          <a:solidFill>
            <a:schemeClr val="bg2"/>
          </a:solidFill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V. </a:t>
            </a:r>
            <a:r>
              <a:rPr lang="ru-RU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Мероприятия по усилению антитеррористической защищённости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84780" y="4746625"/>
            <a:ext cx="4676775" cy="908685"/>
          </a:xfrm>
          <a:prstGeom prst="roundRect">
            <a:avLst/>
          </a:prstGeom>
          <a:solidFill>
            <a:schemeClr val="bg2"/>
          </a:solidFill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VI. </a:t>
            </a:r>
            <a:r>
              <a:rPr lang="ru-RU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Допуск на объект (обеспечение </a:t>
            </a:r>
          </a:p>
          <a:p>
            <a:pPr algn="ctr"/>
            <a:r>
              <a:rPr lang="ru-RU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пропускного режима или секретности)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252345" y="5655310"/>
            <a:ext cx="4291965" cy="845820"/>
          </a:xfrm>
          <a:prstGeom prst="roundRect">
            <a:avLst/>
          </a:prstGeom>
          <a:solidFill>
            <a:schemeClr val="bg2"/>
          </a:solidFill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VII. </a:t>
            </a:r>
            <a:r>
              <a:rPr lang="ru-RU" alt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Ситуационные планы</a:t>
            </a:r>
          </a:p>
        </p:txBody>
      </p:sp>
      <p:sp>
        <p:nvSpPr>
          <p:cNvPr id="10" name="Стрелка вправо 9"/>
          <p:cNvSpPr/>
          <p:nvPr/>
        </p:nvSpPr>
        <p:spPr>
          <a:xfrm>
            <a:off x="4826091" y="1179892"/>
            <a:ext cx="186214" cy="435293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 sz="1350" dirty="0"/>
          </a:p>
        </p:txBody>
      </p:sp>
      <p:sp>
        <p:nvSpPr>
          <p:cNvPr id="11" name="Стрелка вправо 10"/>
          <p:cNvSpPr/>
          <p:nvPr/>
        </p:nvSpPr>
        <p:spPr>
          <a:xfrm>
            <a:off x="4227195" y="1823879"/>
            <a:ext cx="186214" cy="435293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 sz="1350" dirty="0"/>
          </a:p>
        </p:txBody>
      </p:sp>
      <p:sp>
        <p:nvSpPr>
          <p:cNvPr id="12" name="Стрелка вправо 11"/>
          <p:cNvSpPr/>
          <p:nvPr/>
        </p:nvSpPr>
        <p:spPr>
          <a:xfrm>
            <a:off x="3829685" y="2550795"/>
            <a:ext cx="222885" cy="43561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 sz="1350" dirty="0"/>
          </a:p>
        </p:txBody>
      </p:sp>
      <p:sp>
        <p:nvSpPr>
          <p:cNvPr id="13" name="Стрелка вправо 12"/>
          <p:cNvSpPr/>
          <p:nvPr/>
        </p:nvSpPr>
        <p:spPr>
          <a:xfrm>
            <a:off x="3418840" y="3259931"/>
            <a:ext cx="186214" cy="435293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 sz="1350" dirty="0"/>
          </a:p>
        </p:txBody>
      </p:sp>
      <p:sp>
        <p:nvSpPr>
          <p:cNvPr id="14" name="Стрелка вправо 13"/>
          <p:cNvSpPr/>
          <p:nvPr/>
        </p:nvSpPr>
        <p:spPr>
          <a:xfrm>
            <a:off x="2453054" y="5018055"/>
            <a:ext cx="213027" cy="435293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 sz="1350" dirty="0"/>
          </a:p>
        </p:txBody>
      </p:sp>
      <p:sp>
        <p:nvSpPr>
          <p:cNvPr id="16" name="Стрелка вправо 15"/>
          <p:cNvSpPr/>
          <p:nvPr/>
        </p:nvSpPr>
        <p:spPr>
          <a:xfrm>
            <a:off x="1991360" y="5860098"/>
            <a:ext cx="186214" cy="435293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 sz="1350" dirty="0"/>
          </a:p>
        </p:txBody>
      </p:sp>
      <p:sp>
        <p:nvSpPr>
          <p:cNvPr id="17" name="Текстовое поле 16"/>
          <p:cNvSpPr txBox="1"/>
          <p:nvPr/>
        </p:nvSpPr>
        <p:spPr>
          <a:xfrm>
            <a:off x="246680" y="0"/>
            <a:ext cx="9163984" cy="107721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  <a:sym typeface="+mn-ea"/>
              </a:rPr>
              <a:t>Структура паспорта антитеррористической </a:t>
            </a:r>
          </a:p>
          <a:p>
            <a:pPr algn="ctr"/>
            <a:r>
              <a:rPr lang="ru-RU" sz="3200" b="1" dirty="0">
                <a:solidFill>
                  <a:srgbClr val="C00000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  <a:sym typeface="+mn-ea"/>
              </a:rPr>
              <a:t>защищённости </a:t>
            </a:r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  <a:sym typeface="+mn-ea"/>
              </a:rPr>
              <a:t>объекта.</a:t>
            </a:r>
            <a:endParaRPr lang="ru-RU" altLang="en-US" sz="3200" b="1" dirty="0">
              <a:solidFill>
                <a:srgbClr val="C00000"/>
              </a:solidFill>
              <a:latin typeface="Arial" pitchFamily="34" charset="0"/>
              <a:ea typeface="Times New Roman" panose="02020603050405020304" pitchFamily="18" charset="0"/>
              <a:cs typeface="Arial" pitchFamily="34" charset="0"/>
              <a:sym typeface="+mn-ea"/>
            </a:endParaRPr>
          </a:p>
        </p:txBody>
      </p:sp>
      <p:sp>
        <p:nvSpPr>
          <p:cNvPr id="18" name="Стрелка вправо 17"/>
          <p:cNvSpPr/>
          <p:nvPr/>
        </p:nvSpPr>
        <p:spPr>
          <a:xfrm>
            <a:off x="3035111" y="4167920"/>
            <a:ext cx="213027" cy="435293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 sz="135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ое поле 1"/>
          <p:cNvSpPr txBox="1"/>
          <p:nvPr/>
        </p:nvSpPr>
        <p:spPr>
          <a:xfrm>
            <a:off x="129941" y="198782"/>
            <a:ext cx="8884118" cy="206210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ctr"/>
            <a:r>
              <a:rPr lang="ru-RU" sz="3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Порядок действий работников</a:t>
            </a:r>
          </a:p>
          <a:p>
            <a:pPr lvl="0" algn="ctr"/>
            <a:r>
              <a:rPr lang="ru-RU" sz="3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при обнаружении подозрительных предметов </a:t>
            </a:r>
          </a:p>
          <a:p>
            <a:pPr lvl="0" algn="ctr"/>
            <a:r>
              <a:rPr lang="ru-RU" sz="3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на территории организации. </a:t>
            </a:r>
          </a:p>
        </p:txBody>
      </p:sp>
      <p:pic>
        <p:nvPicPr>
          <p:cNvPr id="30722" name="Picture 2" descr="https://d10185.edu35.ru/images/mulya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0465" y="2246243"/>
            <a:ext cx="7651102" cy="441297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0946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6830" y="-1905"/>
            <a:ext cx="9218295" cy="68751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850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2994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0795" y="-33020"/>
            <a:ext cx="9174480" cy="69100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2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852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8898" name="Picture 2"/>
          <p:cNvPicPr>
            <a:picLocks noChangeAspect="1"/>
          </p:cNvPicPr>
          <p:nvPr/>
        </p:nvPicPr>
        <p:blipFill>
          <a:blip r:embed="rId3" cstate="print">
            <a:lum contrast="12000"/>
          </a:blip>
          <a:stretch>
            <a:fillRect/>
          </a:stretch>
        </p:blipFill>
        <p:spPr>
          <a:xfrm>
            <a:off x="-24765" y="19050"/>
            <a:ext cx="9192895" cy="68065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48899" name="Picture 3" descr="foto2"/>
          <p:cNvPicPr>
            <a:picLocks noGrp="1" noChangeAspect="1"/>
          </p:cNvPicPr>
          <p:nvPr>
            <p:ph/>
          </p:nvPr>
        </p:nvPicPr>
        <p:blipFill>
          <a:blip r:embed="rId4" cstate="print">
            <a:lum contrast="30000"/>
          </a:blip>
          <a:srcRect l="5667" t="9497" r="12883" b="49124"/>
          <a:stretch>
            <a:fillRect/>
          </a:stretch>
        </p:blipFill>
        <p:spPr>
          <a:xfrm rot="226692">
            <a:off x="4842272" y="1800225"/>
            <a:ext cx="1545431" cy="863204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848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48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48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35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2000" fill="hold"/>
                                        <p:tgtEl>
                                          <p:spTgt spid="848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505" y="365126"/>
            <a:ext cx="8797491" cy="53002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Предупредительные меры (профилактика):</a:t>
            </a:r>
            <a:br>
              <a:rPr lang="ru-RU" sz="3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endParaRPr lang="ru-RU" sz="32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3629" y="795722"/>
            <a:ext cx="8826367" cy="5913086"/>
          </a:xfrm>
          <a:ln w="28575">
            <a:solidFill>
              <a:srgbClr val="C00000"/>
            </a:solidFill>
          </a:ln>
        </p:spPr>
        <p:txBody>
          <a:bodyPr>
            <a:noAutofit/>
          </a:bodyPr>
          <a:lstStyle/>
          <a:p>
            <a:pPr lvl="0"/>
            <a:r>
              <a:rPr lang="ru-RU" sz="2000" b="1" dirty="0">
                <a:latin typeface="Arial" pitchFamily="34" charset="0"/>
                <a:cs typeface="Arial" pitchFamily="34" charset="0"/>
              </a:rPr>
              <a:t>ужесточить режим пропуска на территорию учреждения;</a:t>
            </a:r>
          </a:p>
          <a:p>
            <a:pPr lvl="0"/>
            <a:r>
              <a:rPr lang="ru-RU" sz="2000" b="1" dirty="0">
                <a:latin typeface="Arial" pitchFamily="34" charset="0"/>
                <a:cs typeface="Arial" pitchFamily="34" charset="0"/>
              </a:rPr>
              <a:t>ежедневно осуществлять обход и осмотр территории и помещений с целью обнаружения подозрительных предметов;</a:t>
            </a:r>
          </a:p>
          <a:p>
            <a:pPr lvl="0"/>
            <a:r>
              <a:rPr lang="ru-RU" sz="2000" b="1" dirty="0">
                <a:latin typeface="Arial" pitchFamily="34" charset="0"/>
                <a:cs typeface="Arial" pitchFamily="34" charset="0"/>
              </a:rPr>
              <a:t>тщательно проверять поступающее имущество, товары, оборудование по количеству предметов, состоянию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упаковки;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ru-RU" sz="2000" b="1" dirty="0">
                <a:latin typeface="Arial" pitchFamily="34" charset="0"/>
                <a:cs typeface="Arial" pitchFamily="34" charset="0"/>
              </a:rPr>
              <a:t>проводить тщательный подбор сотрудников, особенно в подразделения охраны и безопасности, обслуживающего персонала (дежурных, ремонтников, уборщиков и др.);</a:t>
            </a:r>
          </a:p>
          <a:p>
            <a:pPr lvl="0"/>
            <a:r>
              <a:rPr lang="ru-RU" sz="2000" b="1" dirty="0">
                <a:latin typeface="Arial" pitchFamily="34" charset="0"/>
                <a:cs typeface="Arial" pitchFamily="34" charset="0"/>
              </a:rPr>
              <a:t>разработать план эвакуации персонала и пострадавших;</a:t>
            </a:r>
          </a:p>
          <a:p>
            <a:pPr lvl="0"/>
            <a:r>
              <a:rPr lang="ru-RU" sz="2000" b="1" dirty="0">
                <a:latin typeface="Arial" pitchFamily="34" charset="0"/>
                <a:cs typeface="Arial" pitchFamily="34" charset="0"/>
              </a:rPr>
              <a:t>подготовить средства оповещения;</a:t>
            </a:r>
          </a:p>
          <a:p>
            <a:pPr lvl="0"/>
            <a:r>
              <a:rPr lang="ru-RU" sz="2000" b="1" dirty="0">
                <a:latin typeface="Arial" pitchFamily="34" charset="0"/>
                <a:cs typeface="Arial" pitchFamily="34" charset="0"/>
              </a:rPr>
              <a:t>определить (уточнить) задачи местной охраны, ведомственной охраны или службы безопасности учреждения при эвакуации;</a:t>
            </a:r>
          </a:p>
          <a:p>
            <a:pPr lvl="0"/>
            <a:r>
              <a:rPr lang="ru-RU" sz="2000" b="1" dirty="0">
                <a:latin typeface="Arial" pitchFamily="34" charset="0"/>
                <a:cs typeface="Arial" pitchFamily="34" charset="0"/>
              </a:rPr>
              <a:t>четко определить функции администрации  при сдаче помещений (территории) в аренду другим организациям на проверку состояния сдаваемых помещений и номенклатуры складируемых товаров по усмотрению администрации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учреждения.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ru-RU" sz="1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505" y="365126"/>
            <a:ext cx="8797491" cy="53002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Предупредительные меры </a:t>
            </a:r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ru-RU" sz="3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профилактика):</a:t>
            </a:r>
            <a:br>
              <a:rPr lang="ru-RU" sz="3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endParaRPr lang="ru-RU" sz="32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3629" y="795722"/>
            <a:ext cx="8826367" cy="5950311"/>
          </a:xfrm>
          <a:ln w="28575">
            <a:solidFill>
              <a:srgbClr val="C00000"/>
            </a:solidFill>
          </a:ln>
        </p:spPr>
        <p:txBody>
          <a:bodyPr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организовать подготовку сотрудников учреждений совместно с правоохранительными органами, путем практических занятий по действиям в условиях проявления терроризма;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ru-RU" sz="2000" b="1" dirty="0">
                <a:latin typeface="Arial" pitchFamily="34" charset="0"/>
                <a:cs typeface="Arial" pitchFamily="34" charset="0"/>
              </a:rPr>
              <a:t>организовать места парковки автомобилей не ближе 50 метров от мест скопления людей;</a:t>
            </a:r>
          </a:p>
          <a:p>
            <a:pPr lvl="0"/>
            <a:r>
              <a:rPr lang="ru-RU" sz="2000" b="1" dirty="0">
                <a:latin typeface="Arial" pitchFamily="34" charset="0"/>
                <a:cs typeface="Arial" pitchFamily="34" charset="0"/>
              </a:rPr>
              <a:t>подготовить необходимое количество планов осмотра объекта, в которых указать пожароопасные места, порядок и сроки контрольных проверок мест временного складирования, контейнеров-мусоросборников, урн и т.п.;</a:t>
            </a:r>
          </a:p>
          <a:p>
            <a:pPr lvl="0"/>
            <a:r>
              <a:rPr lang="ru-RU" sz="2000" b="1" dirty="0">
                <a:latin typeface="Arial" pitchFamily="34" charset="0"/>
                <a:cs typeface="Arial" pitchFamily="34" charset="0"/>
              </a:rPr>
              <a:t>освободить от лишних предметов служебные помещения, где расположены технические установки;</a:t>
            </a:r>
          </a:p>
          <a:p>
            <a:pPr lvl="0"/>
            <a:r>
              <a:rPr lang="ru-RU" sz="2000" b="1" dirty="0">
                <a:latin typeface="Arial" pitchFamily="34" charset="0"/>
                <a:cs typeface="Arial" pitchFamily="34" charset="0"/>
              </a:rPr>
              <a:t>обеспечить регулярное удаление из здания отходов, освободить территорию от строительных лесов и металлического мусора, контейнеры-мусоросборники по возможности установить за пределами зданий объекта;</a:t>
            </a:r>
          </a:p>
          <a:p>
            <a:pPr lvl="0"/>
            <a:r>
              <a:rPr lang="ru-RU" sz="2000" b="1" dirty="0">
                <a:latin typeface="Arial" pitchFamily="34" charset="0"/>
                <a:cs typeface="Arial" pitchFamily="34" charset="0"/>
              </a:rPr>
              <a:t>довести до всего персонала учреждения номера телефонов, по которым необходимо поставить в известность определенные органы при обнаружении подозрительных предметов или признаков угрозы проведения террористического акта.</a:t>
            </a:r>
          </a:p>
          <a:p>
            <a:pPr>
              <a:buNone/>
            </a:pPr>
            <a:endParaRPr lang="ru-RU" sz="2000" dirty="0">
              <a:latin typeface="Arial" pitchFamily="34" charset="0"/>
              <a:cs typeface="Arial" pitchFamily="34" charset="0"/>
            </a:endParaRPr>
          </a:p>
          <a:p>
            <a:pPr lvl="0"/>
            <a:endParaRPr lang="ru-RU" sz="1800" dirty="0"/>
          </a:p>
          <a:p>
            <a:endParaRPr lang="ru-RU" sz="1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/>
          </p:nvPr>
        </p:nvSpPr>
        <p:spPr>
          <a:xfrm>
            <a:off x="192505" y="134752"/>
            <a:ext cx="8951495" cy="6723247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Действия работников организации при обнаружении предмета, похожего на взрывоопасный</a:t>
            </a:r>
            <a:r>
              <a:rPr lang="ru-RU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ctr">
              <a:buNone/>
            </a:pPr>
            <a:endParaRPr lang="ru-RU" sz="32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buNone/>
            </a:pPr>
            <a:endParaRPr lang="ru-RU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ru-RU" sz="2200" b="1" dirty="0">
                <a:latin typeface="Arial" panose="020B0604020202020204" pitchFamily="34" charset="0"/>
                <a:cs typeface="Arial" panose="020B0604020202020204" pitchFamily="34" charset="0"/>
              </a:rPr>
              <a:t>немедленно сообщите в правоохранительные органы, руководителю объекта или сотруднику охраны, оставаясь на рабочем месте. Действуйте только по команде;</a:t>
            </a:r>
          </a:p>
          <a:p>
            <a:pPr lvl="0"/>
            <a:r>
              <a:rPr lang="ru-RU" sz="2200" b="1" dirty="0">
                <a:latin typeface="Arial" panose="020B0604020202020204" pitchFamily="34" charset="0"/>
                <a:cs typeface="Arial" panose="020B0604020202020204" pitchFamily="34" charset="0"/>
              </a:rPr>
              <a:t>не приближайтесь и не прикасайтесь к подозрительному предмету;</a:t>
            </a:r>
          </a:p>
          <a:p>
            <a:pPr lvl="0"/>
            <a:r>
              <a:rPr lang="ru-RU" sz="2200" b="1" dirty="0">
                <a:latin typeface="Arial" panose="020B0604020202020204" pitchFamily="34" charset="0"/>
                <a:cs typeface="Arial" panose="020B0604020202020204" pitchFamily="34" charset="0"/>
              </a:rPr>
              <a:t>не поднимая паники, удалитесь сами и удалите людей из опасной зоны. Эвакуация должна производиться без прохода людей через зону нахождения подозрительного предмета. Помните, что право на полную эвакуацию принадлежит только руководителю;</a:t>
            </a:r>
          </a:p>
          <a:p>
            <a:pPr lvl="0"/>
            <a:r>
              <a:rPr lang="ru-RU" sz="2200" b="1" dirty="0">
                <a:latin typeface="Arial" panose="020B0604020202020204" pitchFamily="34" charset="0"/>
                <a:cs typeface="Arial" panose="020B0604020202020204" pitchFamily="34" charset="0"/>
              </a:rPr>
              <a:t>оградите или другим способом исключите случайный доступ в опасную зону посторонних людей до прибытия спецподразделения.</a:t>
            </a:r>
          </a:p>
          <a:p>
            <a:endParaRPr lang="ru-RU" dirty="0"/>
          </a:p>
        </p:txBody>
      </p:sp>
      <p:pic>
        <p:nvPicPr>
          <p:cNvPr id="56322" name="Picture 2" descr="C:\Users\GALA\Downloads\2d0f93f7-f4a6-5e5d-bc42-dc8a5dba229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02182" y="1318030"/>
            <a:ext cx="2098501" cy="118040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/>
          </p:nvPr>
        </p:nvSpPr>
        <p:spPr>
          <a:xfrm>
            <a:off x="221381" y="365125"/>
            <a:ext cx="8633861" cy="5811838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i="1" dirty="0"/>
              <a:t>  </a:t>
            </a:r>
            <a:r>
              <a:rPr lang="ru-RU" sz="3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Действия при обнаружении</a:t>
            </a:r>
          </a:p>
          <a:p>
            <a:pPr algn="ctr">
              <a:buNone/>
            </a:pPr>
            <a:r>
              <a:rPr lang="ru-RU" sz="3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подозрительных предметов</a:t>
            </a:r>
            <a:r>
              <a:rPr lang="ru-RU" sz="3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0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если обнаруженный предмет не должен, как вам кажется, находиться «в этом месте и это время», не оставляйте этот факт без внимания;</a:t>
            </a:r>
          </a:p>
          <a:p>
            <a:pPr lvl="0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если вы обнаружили забытую или бесхозную вещь в общественном транспорте, опросите людей, находящихся рядом. Постарайтесь установить, чья она или кто её мог оставить. Если хозяин не установлен, немедленно сообщите о находке водителю (машинисту);</a:t>
            </a:r>
          </a:p>
          <a:p>
            <a:pPr lvl="0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если вы обнаружили подозрительный предмет в подъезде своего дома, опросите людей, возможно, он принадлежит им. Если владелец не установлен немедленно сообщите о находке в ваше отделение полиции;</a:t>
            </a:r>
          </a:p>
          <a:p>
            <a:pPr lvl="0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если вы обнаружили подозрительный предмет в учреждении, немедленно сообщите о находке администрации.</a:t>
            </a:r>
          </a:p>
          <a:p>
            <a:pPr>
              <a:buNone/>
            </a:pPr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792906"/>
            <a:ext cx="9144000" cy="49666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ТЕМА №5</a:t>
            </a:r>
          </a:p>
          <a:p>
            <a:pPr algn="ctr"/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endParaRPr lang="ru-RU" sz="1400" b="1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Терроризм.</a:t>
            </a:r>
          </a:p>
          <a:p>
            <a:pPr algn="ctr"/>
            <a:r>
              <a:rPr lang="ru-RU" sz="3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Действия </a:t>
            </a:r>
            <a:r>
              <a:rPr lang="ru-RU" sz="3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работников организации</a:t>
            </a:r>
          </a:p>
          <a:p>
            <a:pPr algn="ctr"/>
            <a:r>
              <a:rPr lang="ru-RU" sz="3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при угрозе или совершении террористического акта,</a:t>
            </a:r>
          </a:p>
          <a:p>
            <a:pPr algn="ctr"/>
            <a:r>
              <a:rPr lang="ru-RU" sz="3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а также при обнаружении подозрительных предметов на территории организации.</a:t>
            </a:r>
          </a:p>
          <a:p>
            <a:pPr algn="ctr"/>
            <a:endParaRPr lang="ru-RU" sz="32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Способы преодоления паники</a:t>
            </a:r>
          </a:p>
          <a:p>
            <a:pPr algn="ctr"/>
            <a:r>
              <a:rPr lang="ru-RU" sz="3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и панических настроений в условиях ЧС или военного конфликта.</a:t>
            </a:r>
            <a:endParaRPr lang="ru-RU" sz="32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800" b="1" dirty="0">
                <a:latin typeface="Arial" pitchFamily="34" charset="0"/>
                <a:cs typeface="Arial" pitchFamily="34" charset="0"/>
              </a:rPr>
              <a:t> 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10185.edu35.ru/images/mulyaj.jpg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694" y="508539"/>
            <a:ext cx="8327611" cy="5815259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Синий уровень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36725" y="-34290"/>
            <a:ext cx="5285105" cy="692721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Жёлтый уровень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56015" y="125128"/>
            <a:ext cx="5289268" cy="66167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красный уровень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76730" y="-15875"/>
            <a:ext cx="5541010" cy="68897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Прямоугольник 7"/>
          <p:cNvSpPr/>
          <p:nvPr/>
        </p:nvSpPr>
        <p:spPr>
          <a:xfrm>
            <a:off x="210873" y="1174746"/>
            <a:ext cx="8933127" cy="60683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</a:pPr>
            <a:r>
              <a:rPr sz="2000" baseline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sz="2000" b="1" baseline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видео- и фотосъемка объекта; </a:t>
            </a:r>
            <a:endParaRPr lang="ru-RU" sz="2000" b="1" baseline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ts val="1900"/>
              </a:lnSpc>
            </a:pPr>
            <a:r>
              <a:rPr sz="2000" b="1" baseline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sz="2000" b="1" baseline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r>
              <a:rPr sz="2000" b="1" baseline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sz="2000" b="1" baseline="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наблюдение</a:t>
            </a:r>
            <a:r>
              <a:rPr lang="ru-RU" sz="2000" b="1" baseline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с </a:t>
            </a:r>
            <a:r>
              <a:rPr sz="2000" b="1" baseline="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применением</a:t>
            </a:r>
            <a:r>
              <a:rPr sz="2000" b="1" baseline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технических </a:t>
            </a:r>
            <a:r>
              <a:rPr sz="2000" b="1" baseline="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средств</a:t>
            </a:r>
            <a:r>
              <a:rPr sz="2000" b="1" baseline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baseline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sz="2000" b="1" baseline="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биноклей</a:t>
            </a:r>
            <a:r>
              <a:rPr sz="2000" b="1" baseline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sz="2000" b="1" baseline="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телескопов</a:t>
            </a:r>
            <a:r>
              <a:rPr sz="2000" b="1" baseline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); </a:t>
            </a:r>
            <a:endParaRPr lang="ru-RU" sz="2000" b="1" baseline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ts val="1900"/>
              </a:lnSpc>
            </a:pPr>
            <a:r>
              <a:rPr sz="2000" b="1" baseline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sz="2000" b="1" baseline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r>
              <a:rPr sz="2000" b="1" baseline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 составление схем объекта и </a:t>
            </a:r>
            <a:r>
              <a:rPr sz="2000" b="1" baseline="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путей</a:t>
            </a:r>
            <a:r>
              <a:rPr sz="2000" b="1" baseline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000" b="1" baseline="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подхода</a:t>
            </a:r>
            <a:r>
              <a:rPr sz="2000" b="1" baseline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;</a:t>
            </a:r>
            <a:endParaRPr lang="ru-RU" sz="2000" b="1" baseline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ts val="1900"/>
              </a:lnSpc>
            </a:pPr>
            <a:r>
              <a:rPr sz="2000" b="1" baseline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br>
              <a:rPr sz="2000" b="1" baseline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r>
              <a:rPr sz="2000" b="1" baseline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 попытка получения данных о системе </a:t>
            </a:r>
            <a:r>
              <a:rPr sz="2000" b="1" baseline="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охраны</a:t>
            </a:r>
            <a:r>
              <a:rPr sz="2000" b="1" baseline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000" b="1" baseline="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объекта</a:t>
            </a:r>
            <a:r>
              <a:rPr sz="2000" b="1" baseline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; </a:t>
            </a:r>
            <a:endParaRPr lang="ru-RU" sz="2000" b="1" baseline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ts val="1900"/>
              </a:lnSpc>
            </a:pPr>
            <a:r>
              <a:rPr sz="2000" b="1" baseline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sz="2000" b="1" baseline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r>
              <a:rPr sz="2000" b="1" baseline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 поиск возможности приобретения, закупка или наличие взрывчатых </a:t>
            </a:r>
            <a:r>
              <a:rPr sz="2000" b="1" baseline="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веществ</a:t>
            </a:r>
            <a:r>
              <a:rPr sz="2000" b="1" baseline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000" b="1" baseline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sz="2000" b="1" baseline="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компонентов</a:t>
            </a:r>
            <a:r>
              <a:rPr sz="2000" b="1" baseline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ru-RU" sz="2000" b="1" baseline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;</a:t>
            </a:r>
            <a:endParaRPr lang="ru-RU" sz="2000" b="1" baseline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ts val="1900"/>
              </a:lnSpc>
            </a:pPr>
            <a:r>
              <a:rPr sz="2000" b="1" baseline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sz="2000" b="1" baseline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r>
              <a:rPr sz="2000" b="1" baseline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 приобретение автомобилей распространенных моделей </a:t>
            </a:r>
            <a:r>
              <a:rPr sz="2000" b="1" baseline="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отечественного</a:t>
            </a:r>
            <a:r>
              <a:rPr sz="2000" b="1" baseline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000" b="1" baseline="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производства</a:t>
            </a:r>
            <a:r>
              <a:rPr lang="ru-RU" sz="2000" b="1" baseline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000" b="1" baseline="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без</a:t>
            </a:r>
            <a:r>
              <a:rPr sz="2000" b="1" baseline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000" b="1" baseline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нотариального оформления на право пользования; </a:t>
            </a:r>
            <a:endParaRPr lang="ru-RU" sz="2000" b="1" baseline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ts val="1900"/>
              </a:lnSpc>
            </a:pPr>
            <a:r>
              <a:rPr sz="2000" b="1" baseline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sz="2000" b="1" baseline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r>
              <a:rPr sz="2000" b="1" baseline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 установка на автомобилях дублирующих, вспомогательных и временных систем, вызывающих сомнение в их необходимости (топливных, электрооборудования); </a:t>
            </a:r>
            <a:endParaRPr lang="ru-RU" sz="2000" b="1" baseline="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ts val="1900"/>
              </a:lnSpc>
            </a:pPr>
            <a:endParaRPr lang="ru-RU" sz="2000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- выведывание у окружающих сведений о режиме работы объекта, порядке доступа на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него</a:t>
            </a:r>
            <a:r>
              <a:rPr lang="ru-RU" sz="20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>
              <a:lnSpc>
                <a:spcPts val="1900"/>
              </a:lnSpc>
            </a:pPr>
            <a:r>
              <a:rPr sz="2400" baseline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sz="2400" baseline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endParaRPr sz="2400" baseline="0" dirty="0">
              <a:solidFill>
                <a:srgbClr val="000000"/>
              </a:solidFill>
              <a:latin typeface="Arial" pitchFamily="34" charset="0"/>
              <a:ea typeface="Times New Roman" panose="02020603050405020304" pitchFamily="18" charset="0"/>
              <a:cs typeface="Arial" pitchFamily="34" charset="0"/>
            </a:endParaRPr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139959" y="74645"/>
            <a:ext cx="9004041" cy="18158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Типичные признаки подготовки к проведению террористических </a:t>
            </a:r>
            <a:r>
              <a:rPr sz="3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актов</a:t>
            </a:r>
            <a:r>
              <a:rPr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:</a:t>
            </a:r>
            <a:endParaRPr lang="ru-RU" sz="32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algn="ctr"/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algn="ctr"/>
            <a:endParaRPr lang="ru-RU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70A0B3A-58A6-4C38-908A-988D8B654186}"/>
              </a:ext>
            </a:extLst>
          </p:cNvPr>
          <p:cNvSpPr txBox="1"/>
          <p:nvPr/>
        </p:nvSpPr>
        <p:spPr>
          <a:xfrm>
            <a:off x="158620" y="149977"/>
            <a:ext cx="861215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ea"/>
              </a:rPr>
              <a:t>Типичные признаки подготовки к проведению террористических актов:</a:t>
            </a:r>
            <a:endParaRPr kumimoji="0" lang="ru-RU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AB67AE4-3919-47E8-ACD6-6946F91FF404}"/>
              </a:ext>
            </a:extLst>
          </p:cNvPr>
          <p:cNvSpPr txBox="1"/>
          <p:nvPr/>
        </p:nvSpPr>
        <p:spPr>
          <a:xfrm>
            <a:off x="0" y="980974"/>
            <a:ext cx="9004041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/>
            </a:r>
            <a:b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</a:b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- проникновение в подвалы и на чердаки многоэтажных зданий лиц, не имеющих к ним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отношения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; </a:t>
            </a:r>
          </a:p>
          <a:p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/>
            </a:r>
            <a:b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</a:b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-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обнаружение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в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местах массового скопления людей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бесхозных пакетов, сумок и т.д.; </a:t>
            </a:r>
          </a:p>
          <a:p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/>
            </a:r>
            <a:b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</a:b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-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попытки изменения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внешности (с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помощью грима, накладных усов, париков,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повязок), немотивированная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смена верхней одежды; </a:t>
            </a:r>
          </a:p>
          <a:p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/>
            </a:r>
            <a:b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</a:b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-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наличие или приобретение 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документов с разными установочными данными; </a:t>
            </a:r>
          </a:p>
          <a:p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/>
            </a:r>
            <a:b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</a:b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- предложение выполнить малозначимую работу за </a:t>
            </a:r>
          </a:p>
          <a:p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солидное вознаграждение.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/>
            </a:r>
            <a:b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235184736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7" name="Номер слайда 8"/>
          <p:cNvSpPr txBox="1">
            <a:spLocks noGrp="1"/>
          </p:cNvSpPr>
          <p:nvPr/>
        </p:nvSpPr>
        <p:spPr bwMode="auto">
          <a:xfrm>
            <a:off x="1485900" y="5543550"/>
            <a:ext cx="1600200" cy="342900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fld id="{9A0DB2DC-4C9A-4742-B13C-FB6460FD3503}" type="slidenum">
              <a:rPr lang="ru-RU" sz="750" b="0" baseline="0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</a:rPr>
              <a:pPr/>
              <a:t>26</a:t>
            </a:fld>
            <a:endParaRPr lang="ru-RU" sz="750" b="0" baseline="0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1508" name="Rectangle 3"/>
          <p:cNvSpPr/>
          <p:nvPr/>
        </p:nvSpPr>
        <p:spPr>
          <a:xfrm>
            <a:off x="-8255" y="1993265"/>
            <a:ext cx="9130030" cy="3991610"/>
          </a:xfrm>
          <a:prstGeom prst="rect">
            <a:avLst/>
          </a:prstGeom>
          <a:solidFill>
            <a:srgbClr val="FFFF00">
              <a:alpha val="2000"/>
            </a:srgbClr>
          </a:solidFill>
          <a:ln w="38100" cap="flat" cmpd="dbl">
            <a:noFill/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lnSpc>
                <a:spcPts val="2200"/>
              </a:lnSpc>
            </a:pP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Граната РГД 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…………………………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…………………………</a:t>
            </a:r>
            <a:r>
              <a:rPr lang="ru-RU"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50м</a:t>
            </a:r>
          </a:p>
          <a:p>
            <a:pPr>
              <a:lnSpc>
                <a:spcPts val="2200"/>
              </a:lnSpc>
            </a:pP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Граната Ф1    ..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……………………………………………</a:t>
            </a:r>
            <a:r>
              <a:rPr lang="ru-RU"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.200м</a:t>
            </a:r>
          </a:p>
          <a:p>
            <a:pPr>
              <a:lnSpc>
                <a:spcPts val="2200"/>
              </a:lnSpc>
            </a:pP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Тротиловая шашка массой 400г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60м</a:t>
            </a:r>
          </a:p>
          <a:p>
            <a:pPr>
              <a:lnSpc>
                <a:spcPts val="2200"/>
              </a:lnSpc>
            </a:pP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Тротиловая шашка </a:t>
            </a:r>
            <a:r>
              <a:rPr sz="2400" b="1" baseline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массой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200г</a:t>
            </a:r>
            <a:r>
              <a:rPr lang="ru-RU"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…..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……………………………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.50м</a:t>
            </a:r>
          </a:p>
          <a:p>
            <a:pPr>
              <a:lnSpc>
                <a:spcPts val="2200"/>
              </a:lnSpc>
            </a:pP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Пивная банка 0.33л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………………………………………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..60м</a:t>
            </a:r>
          </a:p>
          <a:p>
            <a:pPr>
              <a:lnSpc>
                <a:spcPts val="2200"/>
              </a:lnSpc>
            </a:pP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Мина МОН-50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……………………………………………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….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.90м</a:t>
            </a:r>
          </a:p>
          <a:p>
            <a:pPr>
              <a:lnSpc>
                <a:spcPts val="2200"/>
              </a:lnSpc>
            </a:pP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Чемодан (кейс)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……………………………………………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.200м</a:t>
            </a:r>
          </a:p>
          <a:p>
            <a:pPr>
              <a:lnSpc>
                <a:spcPts val="2200"/>
              </a:lnSpc>
            </a:pP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Дорожный </a:t>
            </a:r>
            <a:r>
              <a:rPr sz="2400" b="1" baseline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чемодан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……………………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……………………</a:t>
            </a:r>
            <a:r>
              <a:rPr lang="ru-RU"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…...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400м</a:t>
            </a:r>
          </a:p>
          <a:p>
            <a:pPr>
              <a:lnSpc>
                <a:spcPts val="2200"/>
              </a:lnSpc>
            </a:pP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Автомобиль типа «Жигули»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…………………………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.500м</a:t>
            </a:r>
          </a:p>
          <a:p>
            <a:pPr>
              <a:lnSpc>
                <a:spcPts val="2200"/>
              </a:lnSpc>
            </a:pP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Автомобиль типа «Волга»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………………………………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.600м</a:t>
            </a:r>
          </a:p>
          <a:p>
            <a:pPr>
              <a:lnSpc>
                <a:spcPts val="2200"/>
              </a:lnSpc>
            </a:pPr>
            <a:r>
              <a:rPr sz="2400" b="1" baseline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Микроавтобус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……………………………………………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….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900м</a:t>
            </a:r>
          </a:p>
          <a:p>
            <a:pPr>
              <a:lnSpc>
                <a:spcPts val="2200"/>
              </a:lnSpc>
            </a:pP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Грузовая автомашина (фургон ) 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………………………………</a:t>
            </a:r>
            <a:r>
              <a:rPr sz="2400" b="1" baseline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1200м</a:t>
            </a:r>
            <a:endParaRPr sz="2400" b="1" baseline="0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09" name="Text Box 5"/>
          <p:cNvSpPr txBox="1"/>
          <p:nvPr/>
        </p:nvSpPr>
        <p:spPr>
          <a:xfrm>
            <a:off x="1889295" y="1823138"/>
            <a:ext cx="55956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sz="2400" b="1" baseline="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 с учетом разлета </a:t>
            </a:r>
            <a:r>
              <a:rPr sz="2400" b="1" baseline="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осколков</a:t>
            </a:r>
            <a:r>
              <a:rPr sz="2400" b="1" baseline="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ru-RU" sz="2400" b="1" baseline="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sz="2400" b="1" baseline="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Текстовое поле 1"/>
          <p:cNvSpPr txBox="1"/>
          <p:nvPr/>
        </p:nvSpPr>
        <p:spPr>
          <a:xfrm>
            <a:off x="0" y="271145"/>
            <a:ext cx="9144000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sz="3200" b="1" dirty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Рекомендуемые границы безопасного удаления </a:t>
            </a:r>
          </a:p>
          <a:p>
            <a:pPr algn="ctr"/>
            <a:r>
              <a:rPr lang="ru-RU" sz="3200" b="1" dirty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от взрывных устройств</a:t>
            </a:r>
            <a:endParaRPr lang="ru-RU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3137" y="0"/>
            <a:ext cx="840285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Наши эмоции определяют наше поведение, и от того, насколько мы сможем справиться со своей реакцией на шоковое событие, может зависеть наша жизнь или жизнь близкого.</a:t>
            </a:r>
            <a:endParaRPr lang="ru-RU" sz="32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6562" name="Picture 2" descr="https://r4.mt.ru/r27/photo02D2/20504394754-0/jpg/bp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4840" y="2562974"/>
            <a:ext cx="5905500" cy="401002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/>
          </p:nvPr>
        </p:nvSpPr>
        <p:spPr>
          <a:xfrm>
            <a:off x="0" y="0"/>
            <a:ext cx="8940800" cy="5811838"/>
          </a:xfrm>
        </p:spPr>
        <p:txBody>
          <a:bodyPr/>
          <a:lstStyle/>
          <a:p>
            <a:pPr algn="ctr">
              <a:buNone/>
            </a:pPr>
            <a:r>
              <a:rPr lang="ru-RU" dirty="0"/>
              <a:t>   </a:t>
            </a:r>
            <a:r>
              <a:rPr lang="ru-RU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психики человека чрезвычайная ситуация - это внешне неожиданная, внезапно возникающая обстановка характеризующаяся неопределенностью и стрессовым состоянием. </a:t>
            </a:r>
          </a:p>
        </p:txBody>
      </p:sp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6890" y="2346711"/>
            <a:ext cx="5651563" cy="4237211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0" y="168964"/>
            <a:ext cx="9069355" cy="6623722"/>
          </a:xfrm>
        </p:spPr>
        <p:txBody>
          <a:bodyPr>
            <a:normAutofit fontScale="47500" lnSpcReduction="20000"/>
          </a:bodyPr>
          <a:lstStyle/>
          <a:p>
            <a:pPr algn="ctr">
              <a:lnSpc>
                <a:spcPct val="120000"/>
              </a:lnSpc>
              <a:buNone/>
            </a:pPr>
            <a:r>
              <a:rPr lang="ru-RU" sz="51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ru-RU" sz="67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Поведение людей в экстремальных ситуациях делится на две категории:</a:t>
            </a:r>
            <a:r>
              <a:rPr lang="ru-RU" sz="6700" dirty="0">
                <a:latin typeface="Arial" pitchFamily="34" charset="0"/>
                <a:cs typeface="Arial" pitchFamily="34" charset="0"/>
              </a:rPr>
              <a:t> </a:t>
            </a:r>
            <a:endParaRPr lang="ru-RU" sz="6700" dirty="0"/>
          </a:p>
          <a:p>
            <a:pPr lvl="0">
              <a:lnSpc>
                <a:spcPct val="120000"/>
              </a:lnSpc>
            </a:pPr>
            <a:r>
              <a:rPr lang="ru-RU" sz="38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Случаи рационального, адаптивного поведения </a:t>
            </a:r>
            <a:r>
              <a:rPr lang="ru-RU" sz="3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человека </a:t>
            </a:r>
            <a:r>
              <a:rPr lang="ru-RU" sz="3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 </a:t>
            </a:r>
            <a:r>
              <a:rPr lang="ru-RU" sz="3800" b="1" dirty="0">
                <a:latin typeface="Arial" panose="020B0604020202020204" pitchFamily="34" charset="0"/>
                <a:cs typeface="Arial" panose="020B0604020202020204" pitchFamily="34" charset="0"/>
              </a:rPr>
              <a:t>психическим контролем и управлением эмоциональным состоянием поведения. Такое поведение является следствием точного выполнения инструкций и распоряжений руководства в случаях ЧС (выполнение распоряжений и инструкций предупреждает распространение тревоги </a:t>
            </a:r>
            <a:r>
              <a:rPr lang="ru-RU" sz="3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и </a:t>
            </a:r>
            <a:r>
              <a:rPr lang="ru-RU" sz="3800" b="1" dirty="0">
                <a:latin typeface="Arial" panose="020B0604020202020204" pitchFamily="34" charset="0"/>
                <a:cs typeface="Arial" panose="020B0604020202020204" pitchFamily="34" charset="0"/>
              </a:rPr>
              <a:t>беспокойства и вместе с тем не препятствует проявлению личной инициативы в области своей защиты).</a:t>
            </a:r>
          </a:p>
          <a:p>
            <a:pPr lvl="0">
              <a:lnSpc>
                <a:spcPct val="120000"/>
              </a:lnSpc>
            </a:pPr>
            <a:r>
              <a:rPr lang="ru-RU" sz="38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Случаи, носящие негативный, патологический характер</a:t>
            </a:r>
            <a:r>
              <a:rPr lang="ru-RU" sz="3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800" b="1" dirty="0">
                <a:latin typeface="Arial" panose="020B0604020202020204" pitchFamily="34" charset="0"/>
                <a:cs typeface="Arial" panose="020B0604020202020204" pitchFamily="34" charset="0"/>
              </a:rPr>
              <a:t>отличаются отсутствием адаптации к обстановке, когда люди своим нерациональным поведением и опасными для окружающих действиями увеличивают число жертв и дезорганизуют общественный порядок. (масса людей становится растерянной и безынициативной, а то и просто обезумевшей). Частным случаем такого поведения является паника, когда страх перед опасностью овладевает группой людей. Обычно паника проявляется как дикое беспорядочное бегство,  и если на пути встречаются препятствия, преодоление которых сопровождается большим количеством человеческих жертв.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/>
          </p:cNvSpPr>
          <p:nvPr/>
        </p:nvSpPr>
        <p:spPr>
          <a:xfrm>
            <a:off x="3881535" y="484642"/>
            <a:ext cx="5262465" cy="5393643"/>
          </a:xfrm>
          <a:prstGeom prst="rect">
            <a:avLst/>
          </a:prstGeom>
          <a:noFill/>
          <a:ln w="38100">
            <a:noFill/>
            <a:miter lim="800000"/>
          </a:ln>
          <a:effectLst>
            <a:prstShdw prst="shdw17" dist="17961" dir="2699999">
              <a:srgbClr val="800058">
                <a:alpha val="100000"/>
              </a:srgbClr>
            </a:prstShdw>
          </a:effectLst>
        </p:spPr>
        <p:txBody>
          <a:bodyPr vert="horz" wrap="square" lIns="68580" tIns="34290" rIns="68580" bIns="34290" anchor="t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535305" algn="ctr" eaLnBrk="1" hangingPunct="1">
              <a:buNone/>
            </a:pPr>
            <a:endParaRPr lang="ru-RU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535305" algn="ctr" eaLnBrk="1" hangingPunct="1">
              <a:buNone/>
            </a:pPr>
            <a:r>
              <a:rPr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Терроризм</a:t>
            </a:r>
            <a:r>
              <a:rPr sz="2400" b="1" dirty="0">
                <a:solidFill>
                  <a:schemeClr val="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  <a:r>
              <a:rPr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535305" algn="ctr" eaLnBrk="1" hangingPunct="1">
              <a:buNone/>
            </a:pPr>
            <a:r>
              <a:rPr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идеология</a:t>
            </a:r>
            <a:r>
              <a:rPr sz="2400" b="1" dirty="0">
                <a:latin typeface="Arial" panose="020B0604020202020204" pitchFamily="34" charset="0"/>
                <a:cs typeface="Arial" panose="020B0604020202020204" pitchFamily="34" charset="0"/>
              </a:rPr>
              <a:t> насилия и практика воздействия на принятие решения органами государственной власти, органами </a:t>
            </a:r>
            <a:r>
              <a:rPr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местного</a:t>
            </a:r>
            <a:r>
              <a:rPr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535305" algn="ctr" eaLnBrk="1" hangingPunct="1">
              <a:buNone/>
            </a:pPr>
            <a:r>
              <a:rPr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самоуправления</a:t>
            </a:r>
            <a:r>
              <a:rPr sz="2400" b="1" dirty="0">
                <a:latin typeface="Arial" panose="020B0604020202020204" pitchFamily="34" charset="0"/>
                <a:cs typeface="Arial" panose="020B0604020202020204" pitchFamily="34" charset="0"/>
              </a:rPr>
              <a:t> или международными организациями, связанные с устрашением населения и (или) иными формами противоправных насильственных действий.</a:t>
            </a:r>
          </a:p>
          <a:p>
            <a:pPr marL="0" indent="535305" algn="ctr" eaLnBrk="1" hangingPunct="1">
              <a:buNone/>
            </a:pPr>
            <a:r>
              <a:rPr sz="1800" b="1" i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  <a:sym typeface="+mn-ea"/>
              </a:rPr>
              <a:t>Федеральн</a:t>
            </a:r>
            <a:r>
              <a:rPr lang="ru-RU" sz="1800" b="1" i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  <a:sym typeface="+mn-ea"/>
              </a:rPr>
              <a:t>ый</a:t>
            </a:r>
            <a:r>
              <a:rPr lang="ru-RU" sz="18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  <a:sym typeface="+mn-ea"/>
              </a:rPr>
              <a:t> з</a:t>
            </a:r>
            <a:r>
              <a:rPr sz="1800" b="1" i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  <a:sym typeface="+mn-ea"/>
              </a:rPr>
              <a:t>акон</a:t>
            </a:r>
            <a:r>
              <a:rPr sz="18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  <a:sym typeface="+mn-ea"/>
              </a:rPr>
              <a:t> </a:t>
            </a:r>
            <a:endParaRPr lang="ru-RU" sz="1800" b="1" i="1" dirty="0">
              <a:solidFill>
                <a:srgbClr val="C00000"/>
              </a:solidFill>
              <a:latin typeface="Arial" pitchFamily="34" charset="0"/>
              <a:cs typeface="Arial" pitchFamily="34" charset="0"/>
              <a:sym typeface="+mn-ea"/>
            </a:endParaRPr>
          </a:p>
          <a:p>
            <a:pPr marL="0" indent="535305" algn="ctr" eaLnBrk="1" hangingPunct="1">
              <a:buNone/>
            </a:pPr>
            <a:r>
              <a:rPr sz="1800" b="1" i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  <a:sym typeface="+mn-ea"/>
              </a:rPr>
              <a:t>от</a:t>
            </a:r>
            <a:r>
              <a:rPr sz="18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  <a:sym typeface="+mn-ea"/>
              </a:rPr>
              <a:t> 06.03.2006 № 35-ФЗ </a:t>
            </a:r>
            <a:endParaRPr lang="ru-RU" sz="1800" b="1" i="1" dirty="0">
              <a:solidFill>
                <a:srgbClr val="C00000"/>
              </a:solidFill>
              <a:latin typeface="Arial" pitchFamily="34" charset="0"/>
              <a:cs typeface="Arial" pitchFamily="34" charset="0"/>
              <a:sym typeface="+mn-ea"/>
            </a:endParaRPr>
          </a:p>
          <a:p>
            <a:pPr marL="0" indent="535305" algn="ctr" eaLnBrk="1" hangingPunct="1">
              <a:buNone/>
            </a:pPr>
            <a:r>
              <a:rPr lang="ru-RU" sz="18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«О противодействии терроризму».</a:t>
            </a:r>
          </a:p>
        </p:txBody>
      </p:sp>
      <p:pic>
        <p:nvPicPr>
          <p:cNvPr id="54274" name="Picture 2" descr="http://bn-p.ru/uploads/posts/2008-01/1200151953_c5ce417f6ca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5748" y="1007862"/>
            <a:ext cx="4161521" cy="293898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prstMaterial="dkEdge"/>
        </p:spPr>
      </p:pic>
      <p:sp>
        <p:nvSpPr>
          <p:cNvPr id="2" name="Текстовое поле 1"/>
          <p:cNvSpPr txBox="1"/>
          <p:nvPr/>
        </p:nvSpPr>
        <p:spPr>
          <a:xfrm>
            <a:off x="2102459" y="0"/>
            <a:ext cx="5133008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ru-RU" altLang="en-US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Ч</a:t>
            </a:r>
            <a:r>
              <a:rPr lang="ru-RU" altLang="en-US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то   такое   терроризм</a:t>
            </a:r>
            <a:r>
              <a:rPr lang="en-US" altLang="en-US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?</a:t>
            </a:r>
            <a:endParaRPr lang="ru-RU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en-US" b="1" i="1" dirty="0">
                <a:solidFill>
                  <a:srgbClr val="C00000"/>
                </a:solidFill>
              </a:rPr>
              <a:t>Паника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018" y="1382863"/>
            <a:ext cx="7886700" cy="3564522"/>
          </a:xfrm>
          <a:ln w="38100">
            <a:solidFill>
              <a:schemeClr val="accent5">
                <a:lumMod val="75000"/>
              </a:schemeClr>
            </a:solidFill>
          </a:ln>
        </p:spPr>
        <p:txBody>
          <a:bodyPr/>
          <a:lstStyle/>
          <a:p>
            <a:pPr marL="0" indent="0" algn="ctr">
              <a:buNone/>
            </a:pPr>
            <a:endParaRPr lang="ru-RU" altLang="en-US" sz="28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marL="0" indent="0" algn="ctr">
              <a:buNone/>
            </a:pPr>
            <a:r>
              <a:rPr lang="ru-RU" altLang="en-US" sz="2800" b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Па́ника</a:t>
            </a:r>
            <a:r>
              <a:rPr lang="ru-RU" altLang="en-US" sz="2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ru-RU" altLang="en-US" sz="2800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др.-греч</a:t>
            </a:r>
            <a:r>
              <a:rPr lang="ru-RU" altLang="en-US" sz="2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altLang="en-US" sz="2800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πανικός </a:t>
            </a:r>
            <a:r>
              <a:rPr lang="ru-RU" altLang="en-US" sz="2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— безотчётный ужас, внушаемый богом лесов Паном) — отрицательно окрашенный аффект, вызываемый действительной или мнимой опасностью. Может охватывать как одного, так и многих людей, и трудно поддаётся сознательному контролю</a:t>
            </a:r>
            <a:r>
              <a:rPr lang="ru-RU" altLang="en-US" sz="2800" dirty="0">
                <a:solidFill>
                  <a:srgbClr val="C00000"/>
                </a:solidFill>
                <a:latin typeface="Times New Roman" pitchFamily="18" charset="0"/>
              </a:rPr>
              <a:t>.</a:t>
            </a:r>
          </a:p>
          <a:p>
            <a:endParaRPr lang="ru-RU" altLang="en-US" dirty="0"/>
          </a:p>
        </p:txBody>
      </p:sp>
      <p:sp>
        <p:nvSpPr>
          <p:cNvPr id="14338" name="AutoShape 2" descr="https://s1.slide-share.ru/s_slide/0626339e63d630ace2dd3533d8b65a66/eb61fbc5-a155-475f-beb1-db3ed0c040ee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0" name="AutoShape 4" descr="https://s1.slide-share.ru/s_slide/0626339e63d630ace2dd3533d8b65a66/eb61fbc5-a155-475f-beb1-db3ed0c040ee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2" name="AutoShape 6" descr="https://s1.slide-share.ru/s_slide/0626339e63d630ace2dd3533d8b65a66/eb61fbc5-a155-475f-beb1-db3ed0c040ee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77" y="0"/>
            <a:ext cx="9145577" cy="6856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92505" y="143990"/>
            <a:ext cx="8951495" cy="471736"/>
          </a:xfrm>
        </p:spPr>
        <p:txBody>
          <a:bodyPr>
            <a:noAutofit/>
          </a:bodyPr>
          <a:lstStyle/>
          <a:p>
            <a:r>
              <a:rPr lang="ru-RU" altLang="en-US" sz="2400" dirty="0">
                <a:latin typeface="Arial" pitchFamily="34" charset="0"/>
                <a:cs typeface="Arial" pitchFamily="34" charset="0"/>
              </a:rPr>
              <a:t/>
            </a:r>
            <a:br>
              <a:rPr lang="ru-RU" altLang="en-US" sz="2400" dirty="0">
                <a:latin typeface="Arial" pitchFamily="34" charset="0"/>
                <a:cs typeface="Arial" pitchFamily="34" charset="0"/>
              </a:rPr>
            </a:br>
            <a:r>
              <a:rPr lang="ru-RU" altLang="en-US" sz="2400" dirty="0">
                <a:latin typeface="Arial" pitchFamily="34" charset="0"/>
                <a:cs typeface="Arial" pitchFamily="34" charset="0"/>
              </a:rPr>
              <a:t/>
            </a:r>
            <a:br>
              <a:rPr lang="ru-RU" altLang="en-US" sz="2400" dirty="0">
                <a:latin typeface="Arial" pitchFamily="34" charset="0"/>
                <a:cs typeface="Arial" pitchFamily="34" charset="0"/>
              </a:rPr>
            </a:br>
            <a:r>
              <a:rPr lang="ru-RU" altLang="en-US" sz="2400" dirty="0">
                <a:latin typeface="Arial" pitchFamily="34" charset="0"/>
                <a:cs typeface="Arial" pitchFamily="34" charset="0"/>
              </a:rPr>
              <a:t/>
            </a:r>
            <a:br>
              <a:rPr lang="ru-RU" altLang="en-US" sz="2400" dirty="0">
                <a:latin typeface="Arial" pitchFamily="34" charset="0"/>
                <a:cs typeface="Arial" pitchFamily="34" charset="0"/>
              </a:rPr>
            </a:br>
            <a:r>
              <a:rPr lang="ru-RU" altLang="en-US" sz="2400" dirty="0">
                <a:latin typeface="Arial" pitchFamily="34" charset="0"/>
                <a:cs typeface="Arial" pitchFamily="34" charset="0"/>
              </a:rPr>
              <a:t/>
            </a:r>
            <a:br>
              <a:rPr lang="ru-RU" altLang="en-US" sz="2400" dirty="0">
                <a:latin typeface="Arial" pitchFamily="34" charset="0"/>
                <a:cs typeface="Arial" pitchFamily="34" charset="0"/>
              </a:rPr>
            </a:br>
            <a:r>
              <a:rPr lang="ru-RU" altLang="en-US" sz="2400" dirty="0">
                <a:latin typeface="Arial" pitchFamily="34" charset="0"/>
                <a:cs typeface="Arial" pitchFamily="34" charset="0"/>
              </a:rPr>
              <a:t/>
            </a:r>
            <a:br>
              <a:rPr lang="ru-RU" altLang="en-US" sz="2400" dirty="0">
                <a:latin typeface="Arial" pitchFamily="34" charset="0"/>
                <a:cs typeface="Arial" pitchFamily="34" charset="0"/>
              </a:rPr>
            </a:br>
            <a:r>
              <a:rPr lang="ru-RU" altLang="en-US" sz="2400" dirty="0">
                <a:latin typeface="Arial" pitchFamily="34" charset="0"/>
                <a:cs typeface="Arial" pitchFamily="34" charset="0"/>
              </a:rPr>
              <a:t/>
            </a:r>
            <a:br>
              <a:rPr lang="ru-RU" altLang="en-US" sz="2400" dirty="0">
                <a:latin typeface="Arial" pitchFamily="34" charset="0"/>
                <a:cs typeface="Arial" pitchFamily="34" charset="0"/>
              </a:rPr>
            </a:br>
            <a:r>
              <a:rPr lang="ru-RU" altLang="en-US" sz="3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Паника</a:t>
            </a:r>
            <a:r>
              <a:rPr lang="ru-RU" altLang="en-US" sz="3200" b="1" dirty="0">
                <a:latin typeface="Arial" pitchFamily="34" charset="0"/>
                <a:cs typeface="Arial" pitchFamily="34" charset="0"/>
              </a:rPr>
              <a:t> может возникнуть неожиданно</a:t>
            </a:r>
            <a:r>
              <a:rPr lang="ru-RU" altLang="en-US" sz="2800" dirty="0">
                <a:latin typeface="Arial" pitchFamily="34" charset="0"/>
                <a:cs typeface="Arial" pitchFamily="34" charset="0"/>
              </a:rPr>
              <a:t>. 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type="subTitle" idx="1"/>
          </p:nvPr>
        </p:nvSpPr>
        <p:spPr>
          <a:xfrm>
            <a:off x="267149" y="783604"/>
            <a:ext cx="8802205" cy="5939642"/>
          </a:xfrm>
          <a:ln w="28575">
            <a:solidFill>
              <a:srgbClr val="C00000"/>
            </a:solidFill>
          </a:ln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Полномасштабная паника включает в себя комбинацию следующих симптомов:</a:t>
            </a:r>
          </a:p>
          <a:p>
            <a:pPr lvl="0" algn="l">
              <a:lnSpc>
                <a:spcPct val="100000"/>
              </a:lnSpc>
              <a:buFont typeface="Wingdings" pitchFamily="2" charset="2"/>
              <a:buChar char="Ø"/>
            </a:pPr>
            <a:r>
              <a:rPr lang="ru-RU" sz="2000" b="1" dirty="0">
                <a:latin typeface="Arial" pitchFamily="34" charset="0"/>
                <a:cs typeface="Arial" pitchFamily="34" charset="0"/>
              </a:rPr>
              <a:t>Одышка или гипервентиляция;</a:t>
            </a:r>
          </a:p>
          <a:p>
            <a:pPr lvl="0" algn="l">
              <a:lnSpc>
                <a:spcPct val="100000"/>
              </a:lnSpc>
              <a:buFont typeface="Wingdings" pitchFamily="2" charset="2"/>
              <a:buChar char="Ø"/>
            </a:pPr>
            <a:r>
              <a:rPr lang="ru-RU" sz="2000" b="1" dirty="0">
                <a:latin typeface="Arial" pitchFamily="34" charset="0"/>
                <a:cs typeface="Arial" pitchFamily="34" charset="0"/>
              </a:rPr>
              <a:t>Учащённое сердцебиение;</a:t>
            </a:r>
          </a:p>
          <a:p>
            <a:pPr lvl="0" algn="l">
              <a:lnSpc>
                <a:spcPct val="100000"/>
              </a:lnSpc>
              <a:buFont typeface="Wingdings" pitchFamily="2" charset="2"/>
              <a:buChar char="Ø"/>
            </a:pPr>
            <a:r>
              <a:rPr lang="ru-RU" sz="2000" b="1" dirty="0">
                <a:latin typeface="Arial" pitchFamily="34" charset="0"/>
                <a:cs typeface="Arial" pitchFamily="34" charset="0"/>
              </a:rPr>
              <a:t>Боль или дискомфорт в груди;</a:t>
            </a:r>
          </a:p>
          <a:p>
            <a:pPr lvl="0" algn="l">
              <a:lnSpc>
                <a:spcPct val="100000"/>
              </a:lnSpc>
              <a:buFont typeface="Wingdings" pitchFamily="2" charset="2"/>
              <a:buChar char="Ø"/>
            </a:pPr>
            <a:r>
              <a:rPr lang="ru-RU" sz="2000" b="1" dirty="0">
                <a:latin typeface="Arial" pitchFamily="34" charset="0"/>
                <a:cs typeface="Arial" pitchFamily="34" charset="0"/>
              </a:rPr>
              <a:t>Дрожь;</a:t>
            </a:r>
          </a:p>
          <a:p>
            <a:pPr lvl="0" algn="l">
              <a:lnSpc>
                <a:spcPct val="100000"/>
              </a:lnSpc>
              <a:buFont typeface="Wingdings" pitchFamily="2" charset="2"/>
              <a:buChar char="Ø"/>
            </a:pPr>
            <a:r>
              <a:rPr lang="ru-RU" sz="2000" b="1" dirty="0">
                <a:latin typeface="Arial" pitchFamily="34" charset="0"/>
                <a:cs typeface="Arial" pitchFamily="34" charset="0"/>
              </a:rPr>
              <a:t>Чувство нереальности или обособленности от вашего окружения;</a:t>
            </a:r>
          </a:p>
          <a:p>
            <a:pPr lvl="0" algn="l">
              <a:lnSpc>
                <a:spcPct val="100000"/>
              </a:lnSpc>
              <a:buFont typeface="Wingdings" pitchFamily="2" charset="2"/>
              <a:buChar char="Ø"/>
            </a:pPr>
            <a:r>
              <a:rPr lang="ru-RU" sz="2000" b="1" dirty="0">
                <a:latin typeface="Arial" pitchFamily="34" charset="0"/>
                <a:cs typeface="Arial" pitchFamily="34" charset="0"/>
              </a:rPr>
              <a:t>Потоотделение;</a:t>
            </a:r>
          </a:p>
          <a:p>
            <a:pPr lvl="0" algn="l">
              <a:lnSpc>
                <a:spcPct val="100000"/>
              </a:lnSpc>
              <a:buFont typeface="Wingdings" pitchFamily="2" charset="2"/>
              <a:buChar char="Ø"/>
            </a:pPr>
            <a:r>
              <a:rPr lang="ru-RU" sz="2000" b="1" dirty="0">
                <a:latin typeface="Arial" pitchFamily="34" charset="0"/>
                <a:cs typeface="Arial" pitchFamily="34" charset="0"/>
              </a:rPr>
              <a:t>Тошнота или расстройство желудка;</a:t>
            </a:r>
          </a:p>
          <a:p>
            <a:pPr lvl="0" algn="l">
              <a:lnSpc>
                <a:spcPct val="100000"/>
              </a:lnSpc>
              <a:buFont typeface="Wingdings" pitchFamily="2" charset="2"/>
              <a:buChar char="Ø"/>
            </a:pPr>
            <a:r>
              <a:rPr lang="ru-RU" sz="2000" b="1" dirty="0">
                <a:latin typeface="Arial" pitchFamily="34" charset="0"/>
                <a:cs typeface="Arial" pitchFamily="34" charset="0"/>
              </a:rPr>
              <a:t>Головокружение или обморок;</a:t>
            </a:r>
          </a:p>
          <a:p>
            <a:pPr lvl="0" algn="l">
              <a:lnSpc>
                <a:spcPct val="100000"/>
              </a:lnSpc>
              <a:buFont typeface="Wingdings" pitchFamily="2" charset="2"/>
              <a:buChar char="Ø"/>
            </a:pPr>
            <a:r>
              <a:rPr lang="ru-RU" sz="2000" b="1" dirty="0">
                <a:latin typeface="Arial" pitchFamily="34" charset="0"/>
                <a:cs typeface="Arial" pitchFamily="34" charset="0"/>
              </a:rPr>
              <a:t>Онемение или покалывание;</a:t>
            </a:r>
          </a:p>
          <a:p>
            <a:pPr lvl="0" algn="l">
              <a:lnSpc>
                <a:spcPct val="100000"/>
              </a:lnSpc>
              <a:buFont typeface="Wingdings" pitchFamily="2" charset="2"/>
              <a:buChar char="Ø"/>
            </a:pPr>
            <a:r>
              <a:rPr lang="ru-RU" sz="2000" b="1" dirty="0">
                <a:latin typeface="Arial" pitchFamily="34" charset="0"/>
                <a:cs typeface="Arial" pitchFamily="34" charset="0"/>
              </a:rPr>
              <a:t>Приливы жара или холода;</a:t>
            </a:r>
          </a:p>
          <a:p>
            <a:pPr lvl="0" algn="l">
              <a:lnSpc>
                <a:spcPct val="100000"/>
              </a:lnSpc>
              <a:buFont typeface="Wingdings" pitchFamily="2" charset="2"/>
              <a:buChar char="Ø"/>
            </a:pPr>
            <a:r>
              <a:rPr lang="ru-RU" sz="2000" b="1" dirty="0">
                <a:latin typeface="Arial" pitchFamily="34" charset="0"/>
                <a:cs typeface="Arial" pitchFamily="34" charset="0"/>
              </a:rPr>
              <a:t>Страх смерти, потери контроля или страх сойти с ума.</a:t>
            </a:r>
          </a:p>
          <a:p>
            <a:pPr algn="ctr">
              <a:lnSpc>
                <a:spcPct val="100000"/>
              </a:lnSpc>
              <a:buNone/>
            </a:pPr>
            <a:endParaRPr lang="ru-RU" altLang="en-US" sz="1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7951"/>
            <a:ext cx="8313576" cy="6286824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altLang="en-US" sz="3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Факторы, влияющие на панику:</a:t>
            </a:r>
          </a:p>
          <a:p>
            <a:pPr marL="0" indent="0">
              <a:buNone/>
            </a:pPr>
            <a:r>
              <a:rPr lang="ru-RU" altLang="en-US" sz="26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altLang="en-US" sz="2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en-US" sz="2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Социальные факторы </a:t>
            </a:r>
            <a:r>
              <a:rPr lang="ru-RU" alt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-общая напряжённость в обществе, вызванная происшедшими или ожидаемыми природными, экономическими, политическими бедствиями. Это могут быть землетрясение, наводнение, резкое изменение валютного курса, государственный переворот, начало или неудачный ход войны.</a:t>
            </a:r>
          </a:p>
          <a:p>
            <a:pPr marL="0" indent="0">
              <a:buNone/>
            </a:pPr>
            <a:r>
              <a:rPr lang="ru-RU" alt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altLang="en-US" sz="2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Физиологические факторы </a:t>
            </a:r>
            <a:r>
              <a:rPr lang="ru-RU" alt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: усталость, голод, длительная бессонница, алкогольное и наркотическое опьянение снижают уровень индивидуального самоконтроля, что при массовом скоплении людей чревато особенно опасными последствиями.</a:t>
            </a:r>
          </a:p>
          <a:p>
            <a:pPr marL="0" indent="0">
              <a:buNone/>
            </a:pPr>
            <a:r>
              <a:rPr lang="ru-RU" alt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altLang="en-US" sz="2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Общепсихологические факторы</a:t>
            </a:r>
            <a:r>
              <a:rPr lang="ru-RU" alt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: неожиданность, удивление, испуг, вызванные недостатком информации о возможных опасностях и способах противодействия.</a:t>
            </a:r>
          </a:p>
          <a:p>
            <a:pPr marL="0" indent="0">
              <a:buNone/>
            </a:pPr>
            <a:r>
              <a:rPr lang="ru-RU" alt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altLang="en-US" sz="2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Социально-психологические и идеологические факторы</a:t>
            </a:r>
            <a:r>
              <a:rPr lang="ru-RU" alt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: отсутствие ясной и высоко значимой общей цели, эффективных, пользующихся общим доверием лидеров и, соответственно, низкий уровень групповой сплочённости.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rAng="0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3375"/>
            <a:ext cx="8229600" cy="6121400"/>
          </a:xfrm>
        </p:spPr>
        <p:txBody>
          <a:bodyPr>
            <a:normAutofit/>
          </a:bodyPr>
          <a:lstStyle/>
          <a:p>
            <a:pPr marL="63500" indent="0" algn="ctr">
              <a:buFont typeface="Wingdings" pitchFamily="2" charset="2"/>
              <a:buNone/>
            </a:pPr>
            <a:endParaRPr lang="ru-RU" altLang="en-US" sz="2800" dirty="0"/>
          </a:p>
          <a:p>
            <a:pPr marL="63500" indent="0" algn="ctr">
              <a:buFont typeface="Wingdings" pitchFamily="2" charset="2"/>
              <a:buNone/>
            </a:pPr>
            <a:r>
              <a:rPr lang="ru-RU" altLang="en-US" sz="3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Приступы </a:t>
            </a:r>
            <a:r>
              <a:rPr lang="ru-RU" altLang="en-US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паники. </a:t>
            </a:r>
            <a:endParaRPr lang="ru-RU" altLang="en-US" sz="3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63500" indent="0" algn="ctr">
              <a:buFont typeface="Wingdings" pitchFamily="2" charset="2"/>
              <a:buNone/>
            </a:pPr>
            <a:r>
              <a:rPr lang="ru-RU" altLang="en-US" sz="2600" b="1" dirty="0">
                <a:latin typeface="Arial" pitchFamily="34" charset="0"/>
                <a:cs typeface="Arial" pitchFamily="34" charset="0"/>
              </a:rPr>
              <a:t>представляют собой отдельные эпизоды сильного волнения или страха, сопровождающиеся характерными физическими и когнитивными симптомами. Приступ паники отличается внезапным началом и небольшой продолжительностью в отличие от постепенно развивающегося тревожного возбуждения. </a:t>
            </a:r>
          </a:p>
          <a:p>
            <a:pPr marL="63500" indent="0" algn="ctr">
              <a:buFont typeface="Wingdings" pitchFamily="2" charset="2"/>
              <a:buNone/>
            </a:pPr>
            <a:r>
              <a:rPr lang="ru-RU" altLang="en-US" sz="2600" b="1" dirty="0">
                <a:latin typeface="Arial" pitchFamily="34" charset="0"/>
                <a:cs typeface="Arial" pitchFamily="34" charset="0"/>
              </a:rPr>
              <a:t>Приступы паники при паническом расстройстве часто возникают неожиданно, по мнению клиента, без всяких очевидных причин и в самое неподходящее время.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4832" y="171162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ru-RU" altLang="en-US" sz="3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Меры по предупреждению </a:t>
            </a:r>
            <a:r>
              <a:rPr lang="ru-RU" altLang="en-US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altLang="en-US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altLang="en-US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массовой </a:t>
            </a:r>
            <a:r>
              <a:rPr lang="ru-RU" altLang="en-US" sz="3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паники.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5595" y="1342129"/>
            <a:ext cx="7886700" cy="435133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Если речь идёт о сформировавшейся группе, нацеленной на работу в стрессовых ситуациях (политической партии или боевом подразделении, научной экспедиции или отряде спасателей и т.д.), то </a:t>
            </a:r>
            <a:r>
              <a:rPr lang="ru-RU" alt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следует </a:t>
            </a:r>
            <a:r>
              <a:rPr lang="ru-RU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уделять внимание идейной и организационной подготовке к возможным опасностям, обеспечению эффективного руководства и воспитанию лидеров, пользующихся высоким доверием.</a:t>
            </a:r>
          </a:p>
          <a:p>
            <a:pPr algn="ctr">
              <a:buNone/>
            </a:pPr>
            <a:r>
              <a:rPr lang="ru-RU" altLang="en-US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Чрезвычайно важен учет общепсихологического фактора паники: прежде всего, своевременное информирование людей о возможных опасностях и имеющихся способах противодействия. Последнее касается предупреждения как коллективной, так и индивидуальной паники.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250" autoRev="1" fill="remove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4" dur="250" autoRev="1" fill="remove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" dur="250" autoRev="1" fill="remove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50" autoRev="1" fill="remove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25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1" dur="25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2" dur="25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25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250" autoRev="1" fill="remov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8" dur="250" autoRev="1" fill="remov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" dur="250" autoRev="1" fill="remov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autoRev="1" fill="remov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2555" y="365125"/>
            <a:ext cx="8132795" cy="1325563"/>
          </a:xfrm>
        </p:spPr>
        <p:txBody>
          <a:bodyPr>
            <a:normAutofit/>
          </a:bodyPr>
          <a:lstStyle/>
          <a:p>
            <a:pPr algn="ctr"/>
            <a:r>
              <a:rPr lang="ru-RU" altLang="en-US" sz="3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Ликвидация </a:t>
            </a:r>
            <a:r>
              <a:rPr lang="ru-RU" altLang="en-US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паники.</a:t>
            </a:r>
            <a:endParaRPr lang="ru-RU" altLang="en-US" sz="32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2738" y="1412875"/>
            <a:ext cx="8229600" cy="3671888"/>
          </a:xfrm>
        </p:spPr>
        <p:txBody>
          <a:bodyPr>
            <a:normAutofit/>
          </a:bodyPr>
          <a:lstStyle/>
          <a:p>
            <a:pPr marL="63500" indent="0" algn="ctr">
              <a:buFont typeface="Wingdings" pitchFamily="2" charset="2"/>
              <a:buNone/>
            </a:pPr>
            <a:r>
              <a:rPr lang="ru-RU" altLang="en-US" b="1" dirty="0">
                <a:latin typeface="Arial" panose="020B0604020202020204" pitchFamily="34" charset="0"/>
                <a:cs typeface="Arial" panose="020B0604020202020204" pitchFamily="34" charset="0"/>
              </a:rPr>
              <a:t>Чрезвычайно важен учет общепсихологического фактора паники: прежде всего, своевременное информирование людей о возможных опасностях и имеющихся способах противодействия. Последнее касается предупреждения как коллективной, так и индивидуальной паники.</a:t>
            </a:r>
          </a:p>
          <a:p>
            <a:pPr marL="63500" indent="0"/>
            <a:endParaRPr lang="ru-RU" altLang="en-US" sz="2400" dirty="0"/>
          </a:p>
        </p:txBody>
      </p:sp>
      <p:pic>
        <p:nvPicPr>
          <p:cNvPr id="2050" name="Picture 2" descr="C:\Users\Жаргалма\Desktop\pani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86545" y="4577900"/>
            <a:ext cx="2599603" cy="2131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20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003" y="129309"/>
            <a:ext cx="8749365" cy="1065046"/>
          </a:xfrm>
        </p:spPr>
        <p:txBody>
          <a:bodyPr>
            <a:noAutofit/>
          </a:bodyPr>
          <a:lstStyle/>
          <a:p>
            <a:pPr algn="ctr"/>
            <a:r>
              <a:rPr lang="ru-RU" sz="2500" dirty="0">
                <a:latin typeface="Arial" pitchFamily="34" charset="0"/>
                <a:cs typeface="Arial" pitchFamily="34" charset="0"/>
              </a:rPr>
              <a:t/>
            </a:r>
            <a:br>
              <a:rPr lang="ru-RU" sz="2500" dirty="0">
                <a:latin typeface="Arial" pitchFamily="34" charset="0"/>
                <a:cs typeface="Arial" pitchFamily="34" charset="0"/>
              </a:rPr>
            </a:br>
            <a:r>
              <a:rPr lang="ru-RU" sz="28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Для противодействия паническим настроениям рекомендуют использовать следующие приемы:</a:t>
            </a:r>
            <a:r>
              <a:rPr lang="ru-RU" sz="2800" b="1" dirty="0"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>
                <a:latin typeface="Arial" pitchFamily="34" charset="0"/>
                <a:cs typeface="Arial" pitchFamily="34" charset="0"/>
              </a:rPr>
            </a:b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4004" y="1097280"/>
            <a:ext cx="8989996" cy="5760719"/>
          </a:xfrm>
        </p:spPr>
        <p:txBody>
          <a:bodyPr>
            <a:noAutofit/>
          </a:bodyPr>
          <a:lstStyle/>
          <a:p>
            <a:pPr lvl="0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Убеждение (если позволяет время и обстановка).</a:t>
            </a:r>
          </a:p>
          <a:p>
            <a:pPr lvl="0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Объяснение несущественности опасности (опять же при наличии времени).</a:t>
            </a:r>
          </a:p>
          <a:p>
            <a:pPr lvl="0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Категорический приказ (громким командным голосом, например, «Прекрати!», «Возьми себя в руки!»).</a:t>
            </a:r>
          </a:p>
          <a:p>
            <a:pPr lvl="0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Использование силы и даже нейтрализация наиболее злостных паникеров.</a:t>
            </a:r>
          </a:p>
          <a:p>
            <a:pPr lvl="0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Юмор может быть продуктивно использован в преддверие и на ранней стадии развития паники.</a:t>
            </a:r>
          </a:p>
          <a:p>
            <a:pPr lvl="0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Коллективное пение хорошо всем известной ритмичной песни. Для блокировки массовой агрессии применяются быстрые ритмы, для противодействия паники - размеренный ритм  марша или гимна. Также можно    использовать    ритмичное    скандирование   фразы,   например, «Не-тол-</a:t>
            </a:r>
            <a:r>
              <a:rPr lang="ru-RU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кай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».</a:t>
            </a:r>
          </a:p>
          <a:p>
            <a:pPr lvl="0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Сцепка локтями, ощущение физической близости товарищей повышает психологическую устойчивость, пр</a:t>
            </a:r>
            <a:r>
              <a:rPr lang="ru-RU" sz="2100" b="1" dirty="0">
                <a:latin typeface="Arial" panose="020B0604020202020204" pitchFamily="34" charset="0"/>
                <a:cs typeface="Arial" panose="020B0604020202020204" pitchFamily="34" charset="0"/>
              </a:rPr>
              <a:t>едотвращает появление ощущения растерянности и беспомощности.</a:t>
            </a:r>
          </a:p>
          <a:p>
            <a:endParaRPr lang="ru-RU" sz="2000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C:\Users\GALA\Downloads\329889b3ea5345d78e31b07a5bad256a.jpeg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08946" y="3973239"/>
            <a:ext cx="4337986" cy="2884761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sp>
        <p:nvSpPr>
          <p:cNvPr id="70659" name="Rectangle 3"/>
          <p:cNvSpPr>
            <a:spLocks noChangeArrowheads="1"/>
          </p:cNvSpPr>
          <p:nvPr/>
        </p:nvSpPr>
        <p:spPr bwMode="auto">
          <a:xfrm>
            <a:off x="231007" y="0"/>
            <a:ext cx="8229600" cy="3847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511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Особенно важно!</a:t>
            </a:r>
          </a:p>
          <a:p>
            <a:pPr marL="0" marR="0" lvl="0" indent="26511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6511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Если Вы находитесь рядом с человеком, получившим психическую травму в результате воздействия экстремальных факторов (при теракте, аварии, потере близкого, трагическом известии, физическом насилии или что другое),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6511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 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теряйте самообладание,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будьте 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сильными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6511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Поведение пострадавшего не должно Вас пугать, раздражать или удивлять. 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12DACF3A-66F7-4C8F-93D9-2453F2E34E0D}"/>
              </a:ext>
            </a:extLst>
          </p:cNvPr>
          <p:cNvSpPr/>
          <p:nvPr/>
        </p:nvSpPr>
        <p:spPr>
          <a:xfrm>
            <a:off x="-53956" y="4472461"/>
            <a:ext cx="46259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5113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i="1" u="sng" dirty="0">
                <a:latin typeface="Arial" pitchFamily="34" charset="0"/>
                <a:ea typeface="Times New Roman" pitchFamily="18" charset="0"/>
                <a:cs typeface="Arial" pitchFamily="34" charset="0"/>
              </a:rPr>
              <a:t>Состояние пострадавшего, поступки, эмоции </a:t>
            </a:r>
            <a:r>
              <a:rPr lang="ru-RU" sz="2000" i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- это </a:t>
            </a:r>
            <a:r>
              <a:rPr lang="ru-RU" sz="2000" i="1" u="sng" dirty="0">
                <a:latin typeface="Arial" pitchFamily="34" charset="0"/>
                <a:ea typeface="Times New Roman" pitchFamily="18" charset="0"/>
                <a:cs typeface="Arial" pitchFamily="34" charset="0"/>
              </a:rPr>
              <a:t>нормальная реакция на ненормальные обстоятельства</a:t>
            </a:r>
            <a:r>
              <a:rPr lang="ru-RU" sz="2000" i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C:\Users\GALA\Downloads\rodstvenniki_zavisimih.jpg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5350" y="985044"/>
            <a:ext cx="7353300" cy="457200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4"/>
          <p:cNvSpPr>
            <a:spLocks noGrp="1" noChangeArrowheads="1"/>
          </p:cNvSpPr>
          <p:nvPr>
            <p:ph type="title"/>
          </p:nvPr>
        </p:nvSpPr>
        <p:spPr>
          <a:xfrm>
            <a:off x="755650" y="260350"/>
            <a:ext cx="7637579" cy="6121400"/>
          </a:xfrm>
        </p:spPr>
        <p:txBody>
          <a:bodyPr/>
          <a:lstStyle/>
          <a:p>
            <a:pPr algn="ctr"/>
            <a:r>
              <a:rPr lang="ru-RU" altLang="ru-RU" sz="7200" b="1" i="1" u="sng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Спасибо </a:t>
            </a:r>
            <a:br>
              <a:rPr lang="ru-RU" altLang="ru-RU" sz="7200" b="1" i="1" u="sng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altLang="ru-RU" sz="7200" b="1" i="1" u="sng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за внимание!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171057" y="882483"/>
            <a:ext cx="3024505" cy="2071370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0" algn="ctr" defTabSz="0">
              <a:buClr>
                <a:srgbClr val="CC3300"/>
              </a:buClr>
              <a:buSzPct val="100000"/>
              <a:buFont typeface="Arial" panose="020B0604020202020204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altLang="x-none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  <a:sym typeface="+mn-ea"/>
              </a:rPr>
              <a:t>Криминальной:</a:t>
            </a:r>
            <a:r>
              <a:rPr lang="ru-RU" altLang="x-none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+mn-ea"/>
              </a:rPr>
              <a:t> осуществляется уголовными элементами с целью добиться определенных уступок от </a:t>
            </a:r>
            <a:r>
              <a:rPr lang="ru-RU" altLang="x-none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+mn-ea"/>
              </a:rPr>
              <a:t>властей.</a:t>
            </a:r>
            <a:endParaRPr lang="ru-RU" altLang="x-none" b="1" dirty="0">
              <a:solidFill>
                <a:schemeClr val="tx1"/>
              </a:solidFill>
              <a:latin typeface="Arial" pitchFamily="34" charset="0"/>
              <a:cs typeface="Arial" pitchFamily="34" charset="0"/>
              <a:sym typeface="+mn-ea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0" y="872857"/>
            <a:ext cx="2962275" cy="1983105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prstMaterial="dkEdge"/>
          </a:bodyPr>
          <a:lstStyle/>
          <a:p>
            <a:pPr algn="ctr"/>
            <a:r>
              <a:rPr lang="ru-RU" altLang="x-none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  <a:sym typeface="+mn-ea"/>
              </a:rPr>
              <a:t>Политической</a:t>
            </a:r>
            <a:r>
              <a:rPr lang="ru-RU" altLang="x-none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+mn-ea"/>
              </a:rPr>
              <a:t>: против политической системы государства, как правило, цель завоевание политической </a:t>
            </a:r>
            <a:r>
              <a:rPr lang="ru-RU" altLang="x-none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+mn-ea"/>
              </a:rPr>
              <a:t>власти.</a:t>
            </a:r>
            <a:endParaRPr lang="ru-RU" altLang="x-none" b="1" dirty="0">
              <a:solidFill>
                <a:schemeClr val="tx1"/>
              </a:solidFill>
              <a:latin typeface="Arial" pitchFamily="34" charset="0"/>
              <a:cs typeface="Arial" pitchFamily="34" charset="0"/>
              <a:sym typeface="+mn-ea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67145" y="872858"/>
            <a:ext cx="2776855" cy="2071370"/>
          </a:xfrm>
          <a:prstGeom prst="roundRect">
            <a:avLst/>
          </a:prstGeom>
          <a:solidFill>
            <a:schemeClr val="bg2"/>
          </a:solidFill>
          <a:ln>
            <a:solidFill>
              <a:schemeClr val="accent4">
                <a:lumMod val="20000"/>
                <a:lumOff val="80000"/>
              </a:schemeClr>
            </a:solidFill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0" algn="ctr" defTabSz="0">
              <a:buClr>
                <a:srgbClr val="CC3300"/>
              </a:buClr>
              <a:buSzPct val="100000"/>
              <a:buFont typeface="Arial" panose="020B0604020202020204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altLang="x-none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  <a:sym typeface="+mn-ea"/>
              </a:rPr>
              <a:t>Экономической (коммерческой):</a:t>
            </a:r>
            <a:r>
              <a:rPr lang="ru-RU" altLang="x-none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+mn-ea"/>
              </a:rPr>
              <a:t> инициируется экономическими </a:t>
            </a:r>
            <a:r>
              <a:rPr lang="ru-RU" altLang="x-none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+mn-ea"/>
              </a:rPr>
              <a:t>интересами.</a:t>
            </a:r>
            <a:endParaRPr lang="ru-RU" altLang="x-none" b="1" dirty="0">
              <a:solidFill>
                <a:schemeClr val="tx1"/>
              </a:solidFill>
              <a:latin typeface="Arial" pitchFamily="34" charset="0"/>
              <a:cs typeface="Arial" pitchFamily="34" charset="0"/>
              <a:sym typeface="+mn-ea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0" y="2970932"/>
            <a:ext cx="2962910" cy="1910080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x-none" b="1" dirty="0">
              <a:solidFill>
                <a:schemeClr val="tx1"/>
              </a:solidFill>
              <a:latin typeface="Arial" pitchFamily="34" charset="0"/>
              <a:cs typeface="Arial" pitchFamily="34" charset="0"/>
              <a:sym typeface="+mn-ea"/>
            </a:endParaRPr>
          </a:p>
          <a:p>
            <a:pPr algn="ctr"/>
            <a:r>
              <a:rPr lang="ru-RU" altLang="x-none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  <a:sym typeface="+mn-ea"/>
              </a:rPr>
              <a:t>Националистической:</a:t>
            </a:r>
            <a:r>
              <a:rPr lang="ru-RU" altLang="x-none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+mn-ea"/>
              </a:rPr>
              <a:t> основывается на межэтнических и национальных конфликтах</a:t>
            </a:r>
            <a:endParaRPr lang="ru-RU" altLang="x-none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altLang="x-none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180682" y="3028683"/>
            <a:ext cx="3024505" cy="1910080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0" algn="ctr" defTabSz="0">
              <a:buClr>
                <a:srgbClr val="CC3300"/>
              </a:buClr>
              <a:buSzPct val="100000"/>
              <a:buFont typeface="Arial" panose="020B0604020202020204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altLang="x-none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  <a:sym typeface="+mn-ea"/>
              </a:rPr>
              <a:t>Психологической:</a:t>
            </a:r>
            <a:r>
              <a:rPr lang="ru-RU" altLang="x-none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+mn-ea"/>
              </a:rPr>
              <a:t> </a:t>
            </a:r>
          </a:p>
          <a:p>
            <a:pPr indent="0" algn="ctr" defTabSz="0">
              <a:buClr>
                <a:srgbClr val="CC3300"/>
              </a:buClr>
              <a:buSzPct val="100000"/>
              <a:buFont typeface="Arial" panose="020B0604020202020204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altLang="x-none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+mn-ea"/>
              </a:rPr>
              <a:t>как правило используются средства массовой </a:t>
            </a:r>
            <a:r>
              <a:rPr lang="ru-RU" altLang="x-none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+mn-ea"/>
              </a:rPr>
              <a:t>информации.</a:t>
            </a:r>
            <a:endParaRPr lang="ru-RU" altLang="x-none" b="1" dirty="0">
              <a:solidFill>
                <a:schemeClr val="tx1"/>
              </a:solidFill>
              <a:latin typeface="Arial" pitchFamily="34" charset="0"/>
              <a:cs typeface="Arial" pitchFamily="34" charset="0"/>
              <a:sym typeface="+mn-ea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366510" y="3057558"/>
            <a:ext cx="2777490" cy="1910080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x-none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  <a:sym typeface="+mn-ea"/>
              </a:rPr>
              <a:t>Виртуальной (</a:t>
            </a:r>
            <a:r>
              <a:rPr lang="ru-RU" altLang="x-none" b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  <a:sym typeface="+mn-ea"/>
              </a:rPr>
              <a:t>кибертерроризм</a:t>
            </a:r>
            <a:r>
              <a:rPr lang="ru-RU" altLang="x-none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  <a:sym typeface="+mn-ea"/>
              </a:rPr>
              <a:t>):</a:t>
            </a:r>
            <a:r>
              <a:rPr lang="ru-RU" altLang="x-none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+mn-ea"/>
              </a:rPr>
              <a:t> используются новейшие технологии </a:t>
            </a:r>
            <a:r>
              <a:rPr lang="ru-RU" altLang="x-none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+mn-ea"/>
              </a:rPr>
              <a:t>связи.</a:t>
            </a:r>
            <a:endParaRPr lang="ru-RU" altLang="x-none" b="1" dirty="0">
              <a:solidFill>
                <a:schemeClr val="tx1"/>
              </a:solidFill>
              <a:latin typeface="Arial" pitchFamily="34" charset="0"/>
              <a:cs typeface="Arial" pitchFamily="34" charset="0"/>
              <a:sym typeface="+mn-ea"/>
            </a:endParaRPr>
          </a:p>
        </p:txBody>
      </p:sp>
      <p:sp>
        <p:nvSpPr>
          <p:cNvPr id="2" name="Текстовое поле 1"/>
          <p:cNvSpPr txBox="1"/>
          <p:nvPr/>
        </p:nvSpPr>
        <p:spPr>
          <a:xfrm>
            <a:off x="187018" y="172490"/>
            <a:ext cx="8769965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ru-RU" altLang="en-US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Н</a:t>
            </a:r>
            <a:r>
              <a:rPr lang="ru-RU" altLang="en-US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аправленность терроризма может быть:</a:t>
            </a:r>
            <a:endParaRPr lang="ru-RU" altLang="en-US" sz="32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320717" y="5101389"/>
            <a:ext cx="2950242" cy="1617045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0" algn="ctr" defTabSz="0">
              <a:buClr>
                <a:srgbClr val="CC3300"/>
              </a:buClr>
              <a:buSzPct val="100000"/>
              <a:buFont typeface="Arial" panose="020B0604020202020204" pitchFamily="34" charset="0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altLang="x-none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  <a:sym typeface="+mn-ea"/>
              </a:rPr>
              <a:t>Религиозной:</a:t>
            </a:r>
            <a:r>
              <a:rPr lang="ru-RU" altLang="x-none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+mn-ea"/>
              </a:rPr>
              <a:t> </a:t>
            </a:r>
          </a:p>
          <a:p>
            <a:pPr algn="ctr" defTabSz="0">
              <a:buClr>
                <a:srgbClr val="CC3300"/>
              </a:buClr>
              <a:buSzPct val="10000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связана с борьбой приверженцев религии между собой</a:t>
            </a:r>
            <a:endParaRPr lang="ru-RU" altLang="x-none" b="1" dirty="0">
              <a:solidFill>
                <a:schemeClr val="tx1"/>
              </a:solidFill>
              <a:latin typeface="Arial" pitchFamily="34" charset="0"/>
              <a:cs typeface="Arial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0" name="Текстовое поле 15369"/>
          <p:cNvSpPr txBox="1"/>
          <p:nvPr/>
        </p:nvSpPr>
        <p:spPr>
          <a:xfrm>
            <a:off x="452457" y="812623"/>
            <a:ext cx="2979420" cy="1489223"/>
          </a:xfrm>
          <a:prstGeom prst="rect">
            <a:avLst/>
          </a:prstGeom>
          <a:solidFill>
            <a:schemeClr val="bg2"/>
          </a:solidFill>
          <a:ln w="9360" cap="sq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 wrap="square" lIns="67500" tIns="35100" rIns="67500" bIns="35100" anchor="t">
            <a:spAutoFit/>
          </a:bodyPr>
          <a:lstStyle/>
          <a:p>
            <a:pPr algn="ctr" defTabSz="0">
              <a:spcBef>
                <a:spcPts val="500"/>
              </a:spcBef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x-none" sz="20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Воздействие на органы государственной власти</a:t>
            </a:r>
            <a:endParaRPr lang="ru-RU" altLang="x-none" sz="800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algn="ctr" defTabSz="0">
              <a:spcBef>
                <a:spcPts val="500"/>
              </a:spcBef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x-none" sz="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</a:p>
        </p:txBody>
      </p:sp>
      <p:sp>
        <p:nvSpPr>
          <p:cNvPr id="15366" name="Скругленный прямоугольник 15365"/>
          <p:cNvSpPr/>
          <p:nvPr/>
        </p:nvSpPr>
        <p:spPr>
          <a:xfrm>
            <a:off x="158750" y="2390775"/>
            <a:ext cx="2685415" cy="704850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360" cap="sq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 wrap="none" lIns="67500" tIns="35100" rIns="67500" bIns="35100" anchor="ctr"/>
          <a:lstStyle/>
          <a:p>
            <a:pPr algn="ctr" defTabSz="0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x-none" sz="20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Провокация войны</a:t>
            </a:r>
          </a:p>
        </p:txBody>
      </p:sp>
      <p:sp>
        <p:nvSpPr>
          <p:cNvPr id="15368" name="Скругленный прямоугольник 15367"/>
          <p:cNvSpPr/>
          <p:nvPr/>
        </p:nvSpPr>
        <p:spPr>
          <a:xfrm>
            <a:off x="0" y="3451860"/>
            <a:ext cx="2937164" cy="868045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360" cap="sq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 wrap="none" lIns="67500" tIns="35100" rIns="67500" bIns="35100" anchor="ctr"/>
          <a:lstStyle/>
          <a:p>
            <a:pPr algn="ctr" defTabSz="0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x-none" sz="20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Нанесение </a:t>
            </a:r>
          </a:p>
          <a:p>
            <a:pPr algn="ctr" defTabSz="0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x-none" sz="20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экономического </a:t>
            </a:r>
            <a:endParaRPr lang="ru-RU" altLang="x-none" sz="2000" b="1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algn="ctr" defTabSz="0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x-none" sz="20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ущерба</a:t>
            </a:r>
            <a:r>
              <a:rPr lang="ru-RU" altLang="x-none" sz="15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altLang="x-none" sz="1500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371" name="Скругленный прямоугольник 15370"/>
          <p:cNvSpPr/>
          <p:nvPr/>
        </p:nvSpPr>
        <p:spPr>
          <a:xfrm>
            <a:off x="767080" y="4824730"/>
            <a:ext cx="2704465" cy="798830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360" cap="sq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 wrap="none" lIns="67500" tIns="35100" rIns="67500" bIns="35100" anchor="ctr"/>
          <a:lstStyle/>
          <a:p>
            <a:pPr algn="ctr" defTabSz="0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x-none" sz="20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Вымогательство</a:t>
            </a:r>
            <a:r>
              <a:rPr lang="ru-RU" altLang="x-none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5365" name="Скругленный прямоугольник 15364"/>
          <p:cNvSpPr/>
          <p:nvPr/>
        </p:nvSpPr>
        <p:spPr>
          <a:xfrm>
            <a:off x="5367944" y="1067839"/>
            <a:ext cx="3563620" cy="893478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360" cap="sq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 wrap="none" lIns="67500" tIns="35100" rIns="67500" bIns="35100" anchor="ctr"/>
          <a:lstStyle/>
          <a:p>
            <a:pPr algn="ctr" defTabSz="0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x-none" sz="20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Морально-психологическое</a:t>
            </a:r>
          </a:p>
          <a:p>
            <a:pPr algn="ctr" defTabSz="0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x-none" sz="20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воздействие на население</a:t>
            </a:r>
          </a:p>
        </p:txBody>
      </p:sp>
      <p:sp>
        <p:nvSpPr>
          <p:cNvPr id="15367" name="Скругленный прямоугольник 15366"/>
          <p:cNvSpPr/>
          <p:nvPr/>
        </p:nvSpPr>
        <p:spPr>
          <a:xfrm>
            <a:off x="6137275" y="2391410"/>
            <a:ext cx="2850515" cy="704215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360" cap="sq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 wrap="none" lIns="67500" tIns="35100" rIns="67500" bIns="35100" anchor="ctr"/>
          <a:lstStyle/>
          <a:p>
            <a:pPr algn="ctr" defTabSz="0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x-none" sz="20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Устранение</a:t>
            </a:r>
          </a:p>
          <a:p>
            <a:pPr algn="ctr" defTabSz="0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x-none" sz="20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x-none" sz="20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соперника</a:t>
            </a:r>
          </a:p>
        </p:txBody>
      </p:sp>
      <p:sp>
        <p:nvSpPr>
          <p:cNvPr id="15373" name="Скругленный прямоугольник 15372"/>
          <p:cNvSpPr/>
          <p:nvPr/>
        </p:nvSpPr>
        <p:spPr>
          <a:xfrm>
            <a:off x="5050155" y="4824730"/>
            <a:ext cx="3013710" cy="798830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28440" cap="sq" cmpd="sng">
            <a:solidFill>
              <a:schemeClr val="tx1">
                <a:lumMod val="50000"/>
                <a:lumOff val="50000"/>
              </a:schemeClr>
            </a:solidFill>
            <a:prstDash val="solid"/>
            <a:miter/>
            <a:headEnd type="none" w="med" len="med"/>
            <a:tailEnd type="none" w="med" len="med"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txBody>
          <a:bodyPr wrap="none" lIns="67500" tIns="35100" rIns="67500" bIns="35100" anchor="ctr"/>
          <a:lstStyle/>
          <a:p>
            <a:pPr algn="ctr" defTabSz="0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x-none" sz="20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Криминализация </a:t>
            </a:r>
          </a:p>
          <a:p>
            <a:pPr algn="ctr" defTabSz="0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x-none" sz="20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общества</a:t>
            </a:r>
          </a:p>
        </p:txBody>
      </p:sp>
      <p:sp>
        <p:nvSpPr>
          <p:cNvPr id="15369" name="Скругленный прямоугольник 15368"/>
          <p:cNvSpPr/>
          <p:nvPr/>
        </p:nvSpPr>
        <p:spPr>
          <a:xfrm>
            <a:off x="5991225" y="3655060"/>
            <a:ext cx="2997200" cy="868045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360" cap="sq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 wrap="none" lIns="67500" tIns="35100" rIns="67500" bIns="35100" anchor="ctr"/>
          <a:lstStyle/>
          <a:p>
            <a:pPr algn="ctr" defTabSz="0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x-none" sz="20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Месть за какую-то </a:t>
            </a:r>
          </a:p>
          <a:p>
            <a:pPr algn="ctr" defTabSz="0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x-none" sz="20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деятельность</a:t>
            </a:r>
          </a:p>
        </p:txBody>
      </p:sp>
      <p:sp>
        <p:nvSpPr>
          <p:cNvPr id="15372" name="Скругленный прямоугольник 15371"/>
          <p:cNvSpPr/>
          <p:nvPr/>
        </p:nvSpPr>
        <p:spPr>
          <a:xfrm>
            <a:off x="2745740" y="5925185"/>
            <a:ext cx="3245485" cy="730885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360" cap="sq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 wrap="none" lIns="67500" tIns="35100" rIns="67500" bIns="35100" anchor="ctr"/>
          <a:lstStyle/>
          <a:p>
            <a:pPr algn="ctr" defTabSz="0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altLang="x-none" sz="20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Другие цели</a:t>
            </a:r>
          </a:p>
        </p:txBody>
      </p:sp>
      <p:pic>
        <p:nvPicPr>
          <p:cNvPr id="11266" name="Picture 2" descr="http://www.evrazia.org/a_img/255_b.gif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2796540" y="2014061"/>
            <a:ext cx="3340418" cy="2629853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" name="Текстовое поле 2"/>
          <p:cNvSpPr txBox="1"/>
          <p:nvPr/>
        </p:nvSpPr>
        <p:spPr>
          <a:xfrm>
            <a:off x="2739415" y="128905"/>
            <a:ext cx="3454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altLang="en-US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Ц</a:t>
            </a:r>
            <a:r>
              <a:rPr lang="ru-RU" altLang="en-US" sz="32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ели    террора.</a:t>
            </a:r>
            <a:endParaRPr lang="ru-RU" altLang="en-US" sz="3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мещающий текст 13313"/>
          <p:cNvSpPr>
            <a:spLocks noGrp="1"/>
          </p:cNvSpPr>
          <p:nvPr/>
        </p:nvSpPr>
        <p:spPr>
          <a:xfrm>
            <a:off x="318135" y="662305"/>
            <a:ext cx="8813800" cy="5282565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35100" rIns="67500" bIns="35100" anchor="t"/>
          <a:lstStyle>
            <a:lvl1pPr marL="342900" lvl="0" indent="-342900" algn="l" defTabSz="449580" rtl="0" eaLnBrk="0" fontAlgn="base" latinLnBrk="0" hangingPunct="0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32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44958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28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charset="-122"/>
                <a:cs typeface="+mn-cs"/>
              </a:defRPr>
            </a:lvl2pPr>
            <a:lvl3pPr marL="1143000" lvl="2" indent="-228600" algn="l" defTabSz="44958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24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charset="-122"/>
                <a:cs typeface="+mn-cs"/>
              </a:defRPr>
            </a:lvl3pPr>
            <a:lvl4pPr marL="1600200" lvl="3" indent="-228600" algn="l" defTabSz="449580" rtl="0" eaLnBrk="0" fontAlgn="base" latinLnBrk="0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charset="-122"/>
                <a:cs typeface="+mn-cs"/>
              </a:defRPr>
            </a:lvl4pPr>
            <a:lvl5pPr marL="2057400" lvl="4" indent="-228600" algn="l" defTabSz="449580" rtl="0" eaLnBrk="0" fontAlgn="base" latinLnBrk="0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charset="-122"/>
                <a:cs typeface="+mn-cs"/>
              </a:defRPr>
            </a:lvl5pPr>
            <a:lvl6pPr marL="2514600" lvl="5" indent="-228600" algn="l" defTabSz="449580" rtl="0" eaLnBrk="0" fontAlgn="base" latinLnBrk="0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charset="-122"/>
                <a:cs typeface="+mn-cs"/>
              </a:defRPr>
            </a:lvl6pPr>
            <a:lvl7pPr marL="2971800" lvl="6" indent="-228600" algn="l" defTabSz="449580" rtl="0" eaLnBrk="0" fontAlgn="base" latinLnBrk="0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charset="-122"/>
                <a:cs typeface="+mn-cs"/>
              </a:defRPr>
            </a:lvl7pPr>
            <a:lvl8pPr marL="3429000" lvl="7" indent="-228600" algn="l" defTabSz="449580" rtl="0" eaLnBrk="0" fontAlgn="base" latinLnBrk="0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charset="-122"/>
                <a:cs typeface="+mn-cs"/>
              </a:defRPr>
            </a:lvl8pPr>
            <a:lvl9pPr marL="3886200" lvl="8" indent="-228600" algn="l" defTabSz="449580" rtl="0" eaLnBrk="0" fontAlgn="base" latinLnBrk="0" hangingPunct="0">
              <a:lnSpc>
                <a:spcPct val="10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charset="-122"/>
                <a:cs typeface="+mn-cs"/>
              </a:defRPr>
            </a:lvl9pPr>
          </a:lstStyle>
          <a:p>
            <a:pPr defTabSz="0">
              <a:buClr>
                <a:srgbClr val="000000"/>
              </a:buClr>
              <a:buSzPct val="100000"/>
              <a:buFont typeface="Wingdings" panose="05000000000000000000" pitchFamily="2" charset="2"/>
              <a:buChar char="Ø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altLang="x-none" sz="2200" b="1" dirty="0">
                <a:latin typeface="Arial" panose="020B0604020202020204" pitchFamily="34" charset="0"/>
                <a:cs typeface="Arial" panose="020B0604020202020204" pitchFamily="34" charset="0"/>
              </a:rPr>
              <a:t>Террор стал средством разрешения национальных </a:t>
            </a:r>
            <a:r>
              <a:rPr lang="ru-RU" altLang="x-none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и религиозных </a:t>
            </a:r>
            <a:r>
              <a:rPr lang="ru-RU" altLang="x-none" sz="2200" b="1" dirty="0">
                <a:latin typeface="Arial" panose="020B0604020202020204" pitchFamily="34" charset="0"/>
                <a:cs typeface="Arial" panose="020B0604020202020204" pitchFamily="34" charset="0"/>
              </a:rPr>
              <a:t>противоречий.</a:t>
            </a:r>
          </a:p>
          <a:p>
            <a:pPr defTabSz="0">
              <a:buClr>
                <a:srgbClr val="000000"/>
              </a:buClr>
              <a:buSzPct val="100000"/>
              <a:buFont typeface="Wingdings" panose="05000000000000000000" pitchFamily="2" charset="2"/>
              <a:buChar char="Ø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altLang="x-none" sz="2200" b="1" dirty="0">
                <a:latin typeface="Arial" panose="020B0604020202020204" pitchFamily="34" charset="0"/>
                <a:cs typeface="Arial" panose="020B0604020202020204" pitchFamily="34" charset="0"/>
              </a:rPr>
              <a:t>Жертвами становятся мирные люди.</a:t>
            </a:r>
          </a:p>
          <a:p>
            <a:pPr defTabSz="0">
              <a:buClr>
                <a:srgbClr val="000000"/>
              </a:buClr>
              <a:buSzPct val="100000"/>
              <a:buFont typeface="Wingdings" panose="05000000000000000000" pitchFamily="2" charset="2"/>
              <a:buChar char="Ø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altLang="x-none" sz="2200" b="1" dirty="0">
                <a:latin typeface="Arial" panose="020B0604020202020204" pitchFamily="34" charset="0"/>
                <a:cs typeface="Arial" panose="020B0604020202020204" pitchFamily="34" charset="0"/>
              </a:rPr>
              <a:t>Возникают новые виды террора.</a:t>
            </a:r>
          </a:p>
          <a:p>
            <a:pPr defTabSz="0">
              <a:buClr>
                <a:srgbClr val="000000"/>
              </a:buClr>
              <a:buSzPct val="100000"/>
              <a:buFont typeface="Wingdings" panose="05000000000000000000" pitchFamily="2" charset="2"/>
              <a:buChar char="Ø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altLang="x-none" sz="2200" b="1" dirty="0">
                <a:latin typeface="Arial" panose="020B0604020202020204" pitchFamily="34" charset="0"/>
                <a:cs typeface="Arial" panose="020B0604020202020204" pitchFamily="34" charset="0"/>
              </a:rPr>
              <a:t>Стремятся нанести как можно больший урон обществу, убить как можно больше людей, чтобы обществу было больнее и страшнее жить.</a:t>
            </a:r>
          </a:p>
          <a:p>
            <a:pPr defTabSz="0">
              <a:buClr>
                <a:srgbClr val="000000"/>
              </a:buClr>
              <a:buSzPct val="100000"/>
              <a:buFont typeface="Wingdings" panose="05000000000000000000" pitchFamily="2" charset="2"/>
              <a:buChar char="Ø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altLang="x-none" sz="22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Терроризм становится анонимным. Очень часто никто </a:t>
            </a:r>
            <a:r>
              <a:rPr lang="ru-RU" altLang="x-none" sz="2200" b="1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   не берет </a:t>
            </a:r>
            <a:r>
              <a:rPr lang="ru-RU" altLang="x-none" sz="22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на себя ответственность за совершение самых жестких и масштабных террористических актов.</a:t>
            </a:r>
          </a:p>
          <a:p>
            <a:pPr defTabSz="0">
              <a:buClr>
                <a:srgbClr val="000000"/>
              </a:buClr>
              <a:buSzPct val="100000"/>
              <a:buFont typeface="Wingdings" panose="05000000000000000000" pitchFamily="2" charset="2"/>
              <a:buChar char="Ø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altLang="x-none" sz="22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Касается его масштабов, т.е появился международный терроризм.</a:t>
            </a:r>
          </a:p>
          <a:p>
            <a:pPr defTabSz="0">
              <a:buClr>
                <a:srgbClr val="000000"/>
              </a:buClr>
              <a:buSzPct val="100000"/>
              <a:buFont typeface="Wingdings" panose="05000000000000000000" pitchFamily="2" charset="2"/>
              <a:buChar char="Ø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ru-RU" altLang="x-none" sz="22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Связана с со стремлением террористов использовать новые средства для запугивания людей и целых государств.</a:t>
            </a:r>
            <a:endParaRPr lang="ru-RU" altLang="x-none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 defTabSz="0">
              <a:buClr>
                <a:srgbClr val="000000"/>
              </a:buClr>
              <a:buSzPct val="100000"/>
              <a:buFont typeface="+mj-lt"/>
              <a:buAutoNum type="romanUcPeriod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ru-RU" altLang="x-none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1068873" y="146685"/>
            <a:ext cx="7154844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ru-RU" altLang="en-US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  <a:sym typeface="+mn-ea"/>
              </a:rPr>
              <a:t>Черты современного терроризма:</a:t>
            </a:r>
            <a:endParaRPr lang="ru-RU" altLang="en-US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ятно 1 12"/>
          <p:cNvSpPr/>
          <p:nvPr/>
        </p:nvSpPr>
        <p:spPr>
          <a:xfrm>
            <a:off x="2104222" y="1176020"/>
            <a:ext cx="4968607" cy="4493895"/>
          </a:xfrm>
          <a:prstGeom prst="irregularSeal1">
            <a:avLst/>
          </a:prstGeom>
          <a:gradFill rotWithShape="1">
            <a:gsLst>
              <a:gs pos="0">
                <a:srgbClr val="FFFF00">
                  <a:alpha val="57001"/>
                </a:srgbClr>
              </a:gs>
              <a:gs pos="100000">
                <a:srgbClr val="FF0000">
                  <a:alpha val="62999"/>
                </a:srgbClr>
              </a:gs>
            </a:gsLst>
            <a:path path="shape">
              <a:fillToRect l="50000" t="50000" r="50000" b="50000"/>
            </a:path>
            <a:tileRect/>
          </a:gradFill>
          <a:ln w="5715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r>
              <a:rPr sz="2000" b="1" baseline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Основные виды</a:t>
            </a:r>
          </a:p>
          <a:p>
            <a:pPr algn="ctr"/>
            <a:r>
              <a:rPr sz="2000" b="1" baseline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террористических</a:t>
            </a:r>
          </a:p>
          <a:p>
            <a:pPr algn="ctr"/>
            <a:r>
              <a:rPr sz="2000" b="1" baseline="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актов</a:t>
            </a:r>
          </a:p>
        </p:txBody>
      </p:sp>
      <p:sp>
        <p:nvSpPr>
          <p:cNvPr id="4" name="Пятиугольник 8"/>
          <p:cNvSpPr/>
          <p:nvPr/>
        </p:nvSpPr>
        <p:spPr>
          <a:xfrm>
            <a:off x="158750" y="3098800"/>
            <a:ext cx="2870889" cy="1092200"/>
          </a:xfrm>
          <a:prstGeom prst="homePlate">
            <a:avLst/>
          </a:prstGeom>
          <a:effectLst>
            <a:innerShdw blurRad="114300">
              <a:prstClr val="black"/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Ограбление (</a:t>
            </a:r>
            <a:r>
              <a:rPr kumimoji="0" lang="ru-RU" sz="2200" b="1" i="0" u="none" strike="noStrike" kern="1200" cap="none" normalizeH="0" baseline="0" noProof="0" dirty="0">
                <a:solidFill>
                  <a:srgbClr val="C00000"/>
                </a:solidFill>
                <a:uLnTx/>
                <a:uFillTx/>
                <a:latin typeface="Arial" pitchFamily="34" charset="0"/>
                <a:cs typeface="Arial" pitchFamily="34" charset="0"/>
              </a:rPr>
              <a:t>экспроприация</a:t>
            </a: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)</a:t>
            </a:r>
          </a:p>
        </p:txBody>
      </p:sp>
      <p:sp>
        <p:nvSpPr>
          <p:cNvPr id="12" name="Пятиугольник 11"/>
          <p:cNvSpPr/>
          <p:nvPr/>
        </p:nvSpPr>
        <p:spPr>
          <a:xfrm flipH="1">
            <a:off x="6303645" y="2992755"/>
            <a:ext cx="2719070" cy="1122045"/>
          </a:xfrm>
          <a:prstGeom prst="homePlate">
            <a:avLst/>
          </a:prstGeom>
          <a:effectLst>
            <a:innerShdw blurRad="114300">
              <a:prstClr val="black"/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35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Захват зданий</a:t>
            </a: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35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Пятиугольник 8"/>
          <p:cNvSpPr/>
          <p:nvPr/>
        </p:nvSpPr>
        <p:spPr>
          <a:xfrm rot="20220000">
            <a:off x="662305" y="4844415"/>
            <a:ext cx="2726055" cy="1137920"/>
          </a:xfrm>
          <a:prstGeom prst="homePlate">
            <a:avLst/>
          </a:prstGeom>
          <a:effectLst>
            <a:innerShdw blurRad="114300">
              <a:prstClr val="black"/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fontAlgn="base">
              <a:lnSpc>
                <a:spcPts val="28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Похищение захват заложников</a:t>
            </a:r>
          </a:p>
        </p:txBody>
      </p:sp>
      <p:sp>
        <p:nvSpPr>
          <p:cNvPr id="10" name="Пятиугольник 8"/>
          <p:cNvSpPr/>
          <p:nvPr/>
        </p:nvSpPr>
        <p:spPr>
          <a:xfrm rot="1440000">
            <a:off x="419735" y="1165225"/>
            <a:ext cx="2726055" cy="1092200"/>
          </a:xfrm>
          <a:prstGeom prst="homePlate">
            <a:avLst/>
          </a:prstGeom>
          <a:effectLst>
            <a:innerShdw blurRad="114300">
              <a:prstClr val="black"/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Диверсии, убийства</a:t>
            </a:r>
          </a:p>
        </p:txBody>
      </p:sp>
      <p:sp>
        <p:nvSpPr>
          <p:cNvPr id="14" name="Пятиугольник 13"/>
          <p:cNvSpPr/>
          <p:nvPr/>
        </p:nvSpPr>
        <p:spPr>
          <a:xfrm rot="20040000" flipH="1">
            <a:off x="6090920" y="1097915"/>
            <a:ext cx="2741930" cy="1122045"/>
          </a:xfrm>
          <a:prstGeom prst="homePlate">
            <a:avLst/>
          </a:prstGeom>
          <a:effectLst>
            <a:innerShdw blurRad="114300">
              <a:prstClr val="black"/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35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Похищение значимых фигур</a:t>
            </a:r>
          </a:p>
          <a:p>
            <a:pPr marL="0" marR="0" lvl="0" indent="0" algn="ctr" defTabSz="914400" rtl="0" eaLnBrk="1" fontAlgn="base" latinLnBrk="0" hangingPunct="1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5" name="Пятиугольник 14"/>
          <p:cNvSpPr/>
          <p:nvPr/>
        </p:nvSpPr>
        <p:spPr>
          <a:xfrm rot="1620000" flipH="1">
            <a:off x="6122670" y="4856480"/>
            <a:ext cx="2797175" cy="1123950"/>
          </a:xfrm>
          <a:prstGeom prst="homePlate">
            <a:avLst/>
          </a:prstGeom>
          <a:effectLst>
            <a:innerShdw blurRad="114300">
              <a:prstClr val="black"/>
            </a:inn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35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ctr" defTabSz="914400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Вооружённые нападения</a:t>
            </a:r>
            <a:endParaRPr kumimoji="0" lang="ru-RU" sz="135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35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ятно 1 12"/>
          <p:cNvSpPr/>
          <p:nvPr/>
        </p:nvSpPr>
        <p:spPr>
          <a:xfrm>
            <a:off x="1904365" y="477520"/>
            <a:ext cx="5141595" cy="4798695"/>
          </a:xfrm>
          <a:prstGeom prst="irregularSeal1">
            <a:avLst/>
          </a:prstGeom>
          <a:gradFill rotWithShape="1">
            <a:gsLst>
              <a:gs pos="0">
                <a:srgbClr val="FFFF00">
                  <a:alpha val="57001"/>
                </a:srgbClr>
              </a:gs>
              <a:gs pos="100000">
                <a:srgbClr val="FF0000">
                  <a:alpha val="62999"/>
                </a:srgbClr>
              </a:gs>
            </a:gsLst>
            <a:path path="shape">
              <a:fillToRect l="50000" t="50000" r="50000" b="50000"/>
            </a:path>
            <a:tileRect/>
          </a:gradFill>
          <a:ln w="5715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sz="1350" baseline="0" dirty="0">
              <a:solidFill>
                <a:srgbClr val="0033CC"/>
              </a:solidFill>
              <a:latin typeface="Tahoma" panose="020B060403050404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2400" b="1" baseline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сновные   направления     диверсий  и </a:t>
            </a:r>
          </a:p>
          <a:p>
            <a:pPr algn="ctr"/>
            <a:r>
              <a:rPr lang="ru-RU" sz="2400" b="1" baseline="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убийств</a:t>
            </a:r>
          </a:p>
          <a:p>
            <a:pPr algn="ctr"/>
            <a:endParaRPr sz="2400" b="1" baseline="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51" name="Text Box 18"/>
          <p:cNvSpPr txBox="1"/>
          <p:nvPr/>
        </p:nvSpPr>
        <p:spPr>
          <a:xfrm>
            <a:off x="205740" y="292735"/>
            <a:ext cx="2601595" cy="177800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</a:ln>
          <a:effectLst>
            <a:innerShdw blurRad="114300">
              <a:prstClr val="black"/>
            </a:innerShdw>
          </a:effectLst>
          <a:scene3d>
            <a:camera prst="orthographicFront"/>
            <a:lightRig rig="soft" dir="t">
              <a:rot lat="0" lon="0" rev="0"/>
            </a:lightRig>
          </a:scene3d>
        </p:spPr>
        <p:txBody>
          <a:bodyPr anchor="ctr"/>
          <a:lstStyle/>
          <a:p>
            <a:pPr algn="ctr">
              <a:lnSpc>
                <a:spcPts val="2300"/>
              </a:lnSpc>
            </a:pPr>
            <a:r>
              <a:rPr b="1" baseline="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Закладка взрывных устройств в автомобили, подвалы домов или помещения</a:t>
            </a:r>
            <a:endParaRPr b="1" baseline="0" dirty="0">
              <a:solidFill>
                <a:srgbClr val="C00000"/>
              </a:solidFill>
              <a:latin typeface="Arial" pitchFamily="34" charset="0"/>
              <a:ea typeface="Arial" panose="020B0604020202020204" pitchFamily="34" charset="0"/>
              <a:cs typeface="Arial" pitchFamily="34" charset="0"/>
            </a:endParaRPr>
          </a:p>
        </p:txBody>
      </p:sp>
      <p:grpSp>
        <p:nvGrpSpPr>
          <p:cNvPr id="2" name="Прямоугольник 35"/>
          <p:cNvGrpSpPr/>
          <p:nvPr/>
        </p:nvGrpSpPr>
        <p:grpSpPr>
          <a:xfrm>
            <a:off x="6214745" y="292735"/>
            <a:ext cx="2699135" cy="1778635"/>
            <a:chOff x="4704" y="1926"/>
            <a:chExt cx="966" cy="745"/>
          </a:xfrm>
        </p:grpSpPr>
        <p:pic>
          <p:nvPicPr>
            <p:cNvPr id="10258" name="Прямоугольник 3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04" y="2004"/>
              <a:ext cx="937" cy="530"/>
            </a:xfrm>
            <a:prstGeom prst="rect">
              <a:avLst/>
            </a:prstGeom>
            <a:gradFill rotWithShape="1">
              <a:gsLst>
                <a:gs pos="0">
                  <a:srgbClr val="FF3300"/>
                </a:gs>
                <a:gs pos="100000">
                  <a:srgbClr val="FFCCCC"/>
                </a:gs>
              </a:gsLst>
              <a:lin ang="5400000" scaled="1"/>
              <a:tileRect/>
            </a:gradFill>
            <a:ln w="9525">
              <a:noFill/>
            </a:ln>
          </p:spPr>
        </p:pic>
        <p:sp>
          <p:nvSpPr>
            <p:cNvPr id="10259" name="Text Box 6"/>
            <p:cNvSpPr txBox="1"/>
            <p:nvPr/>
          </p:nvSpPr>
          <p:spPr>
            <a:xfrm>
              <a:off x="4704" y="1926"/>
              <a:ext cx="966" cy="745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9525">
              <a:noFill/>
            </a:ln>
            <a:effectLst>
              <a:innerShdw blurRad="114300">
                <a:prstClr val="black"/>
              </a:innerShdw>
            </a:effectLst>
          </p:spPr>
          <p:txBody>
            <a:bodyPr anchor="ctr"/>
            <a:lstStyle/>
            <a:p>
              <a:pPr algn="ctr">
                <a:lnSpc>
                  <a:spcPts val="2300"/>
                </a:lnSpc>
              </a:pPr>
              <a:endParaRPr sz="1350" b="1" baseline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>
                <a:lnSpc>
                  <a:spcPts val="2300"/>
                </a:lnSpc>
              </a:pPr>
              <a:r>
                <a:rPr sz="2000" b="1" baseline="0" dirty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Использование </a:t>
              </a:r>
              <a:r>
                <a:rPr lang="ru-RU" sz="2000" b="1" baseline="0" dirty="0">
                  <a:solidFill>
                    <a:srgbClr val="C00000"/>
                  </a:solidFill>
                  <a:latin typeface="Arial" pitchFamily="34" charset="0"/>
                  <a:cs typeface="Arial" pitchFamily="34" charset="0"/>
                </a:rPr>
                <a:t>для диверсий различных транспортных средств и механизмов</a:t>
              </a:r>
              <a:endParaRPr sz="2000" i="1" baseline="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endParaRPr>
            </a:p>
            <a:p>
              <a:pPr algn="ctr">
                <a:lnSpc>
                  <a:spcPts val="2300"/>
                </a:lnSpc>
              </a:pPr>
              <a:r>
                <a:rPr sz="1350" b="0" baseline="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sz="1350" b="0" baseline="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sp>
        <p:nvSpPr>
          <p:cNvPr id="10255" name="Text Box 12"/>
          <p:cNvSpPr txBox="1"/>
          <p:nvPr/>
        </p:nvSpPr>
        <p:spPr>
          <a:xfrm>
            <a:off x="206375" y="3472815"/>
            <a:ext cx="2600960" cy="148336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</a:ln>
          <a:effectLst>
            <a:innerShdw blurRad="114300">
              <a:prstClr val="black"/>
            </a:innerShdw>
          </a:effectLst>
        </p:spPr>
        <p:txBody>
          <a:bodyPr anchor="ctr"/>
          <a:lstStyle/>
          <a:p>
            <a:pPr algn="ctr">
              <a:lnSpc>
                <a:spcPts val="2300"/>
              </a:lnSpc>
            </a:pPr>
            <a:r>
              <a:rPr sz="2000" b="1" baseline="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Распыление  ОВ, применение радиоактивных изотопов</a:t>
            </a:r>
          </a:p>
          <a:p>
            <a:pPr algn="ctr">
              <a:lnSpc>
                <a:spcPts val="2300"/>
              </a:lnSpc>
            </a:pPr>
            <a:r>
              <a:rPr sz="1350" b="0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sz="1350" b="0" baseline="0" dirty="0">
              <a:solidFill>
                <a:srgbClr val="00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0253" name="Text Box 15"/>
          <p:cNvSpPr txBox="1"/>
          <p:nvPr/>
        </p:nvSpPr>
        <p:spPr>
          <a:xfrm>
            <a:off x="6266180" y="3472815"/>
            <a:ext cx="2515235" cy="148336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</a:ln>
          <a:effectLst>
            <a:innerShdw blurRad="114300">
              <a:prstClr val="black"/>
            </a:innerShdw>
          </a:effectLst>
        </p:spPr>
        <p:txBody>
          <a:bodyPr anchor="ctr"/>
          <a:lstStyle/>
          <a:p>
            <a:pPr algn="ctr">
              <a:lnSpc>
                <a:spcPts val="2300"/>
              </a:lnSpc>
            </a:pPr>
            <a:r>
              <a:rPr sz="2000" b="1" baseline="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Привлечение смертников -самоубийц</a:t>
            </a:r>
          </a:p>
          <a:p>
            <a:pPr algn="ctr">
              <a:lnSpc>
                <a:spcPts val="2300"/>
              </a:lnSpc>
            </a:pPr>
            <a:endParaRPr sz="2000" b="1" baseline="0" dirty="0">
              <a:solidFill>
                <a:srgbClr val="C00000"/>
              </a:solidFill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257" name="Text Box 9"/>
          <p:cNvSpPr txBox="1"/>
          <p:nvPr/>
        </p:nvSpPr>
        <p:spPr>
          <a:xfrm>
            <a:off x="2925445" y="5190490"/>
            <a:ext cx="3282315" cy="129286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</a:ln>
          <a:effectLst>
            <a:innerShdw blurRad="114300">
              <a:prstClr val="black"/>
            </a:innerShdw>
          </a:effectLst>
        </p:spPr>
        <p:txBody>
          <a:bodyPr anchor="ctr"/>
          <a:lstStyle/>
          <a:p>
            <a:pPr algn="ctr">
              <a:lnSpc>
                <a:spcPts val="2300"/>
              </a:lnSpc>
            </a:pPr>
            <a:r>
              <a:rPr lang="ru-RU" b="1" baseline="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У</a:t>
            </a:r>
            <a:r>
              <a:rPr b="1" baseline="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становка (закладка) взрывных устройств, закамуфлированных под различные объекты</a:t>
            </a:r>
            <a:endParaRPr b="1" baseline="0" dirty="0">
              <a:solidFill>
                <a:srgbClr val="C00000"/>
              </a:solidFill>
              <a:latin typeface="Arial" pitchFamily="34" charset="0"/>
              <a:ea typeface="Arial" panose="020B0604020202020204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emph" presetSubtype="0" repeatCount="5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2560" y="1394460"/>
            <a:ext cx="8819515" cy="51111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l">
              <a:buFont typeface="Wingdings" panose="05000000000000000000" charset="0"/>
              <a:buChar char="Ø"/>
            </a:pPr>
            <a:endParaRPr lang="ru-RU" altLang="en-US" sz="2200" b="1" dirty="0">
              <a:solidFill>
                <a:schemeClr val="tx1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 marL="342900" indent="-342900" algn="l">
              <a:buFont typeface="Wingdings" panose="05000000000000000000" charset="0"/>
              <a:buChar char="Ø"/>
            </a:pPr>
            <a:endParaRPr lang="ru-RU" altLang="en-US" sz="2200" b="1" dirty="0">
              <a:solidFill>
                <a:schemeClr val="tx1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 indent="0" algn="l">
              <a:buFont typeface="Wingdings" panose="05000000000000000000" charset="0"/>
              <a:buNone/>
            </a:pPr>
            <a:endParaRPr lang="ru-RU" altLang="en-US" sz="2200" b="1" dirty="0">
              <a:solidFill>
                <a:schemeClr val="tx1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 indent="0" algn="l">
              <a:buFont typeface="Wingdings" panose="05000000000000000000" charset="0"/>
              <a:buNone/>
            </a:pPr>
            <a:endParaRPr lang="ru-RU" altLang="en-US" sz="2200" b="1" dirty="0">
              <a:solidFill>
                <a:schemeClr val="tx1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 marL="342900" indent="-342900" algn="l">
              <a:buFont typeface="Wingdings" panose="05000000000000000000" charset="0"/>
              <a:buChar char="Ø"/>
            </a:pPr>
            <a:endParaRPr lang="ru-RU" altLang="en-US" sz="2200" b="1" dirty="0">
              <a:solidFill>
                <a:schemeClr val="tx1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 marL="342900" indent="-342900" algn="l">
              <a:buFont typeface="Wingdings" panose="05000000000000000000" charset="0"/>
              <a:buChar char="Ø"/>
            </a:pPr>
            <a:endParaRPr lang="ru-RU" altLang="en-US" sz="2200" b="1" dirty="0">
              <a:solidFill>
                <a:schemeClr val="tx1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>
              <a:buFont typeface="Wingdings" panose="05000000000000000000" charset="0"/>
              <a:buChar char="Ø"/>
            </a:pPr>
            <a:r>
              <a:rPr lang="ru-RU" altLang="en-US" sz="2000" b="1" dirty="0">
                <a:solidFill>
                  <a:schemeClr val="tx1"/>
                </a:solidFill>
                <a:latin typeface="Arial" pitchFamily="34" charset="0"/>
                <a:ea typeface="Arial Unicode MS" panose="020B0604020202020204" charset="-122"/>
                <a:cs typeface="Arial" pitchFamily="34" charset="0"/>
              </a:rPr>
              <a:t>Федеральный закон от </a:t>
            </a:r>
            <a:r>
              <a:rPr lang="ru-RU" altLang="en-US" sz="2000" b="1" dirty="0" smtClean="0">
                <a:solidFill>
                  <a:schemeClr val="tx1"/>
                </a:solidFill>
                <a:latin typeface="Arial" pitchFamily="34" charset="0"/>
                <a:ea typeface="Arial Unicode MS" panose="020B0604020202020204" charset="-122"/>
                <a:cs typeface="Arial" pitchFamily="34" charset="0"/>
              </a:rPr>
              <a:t>06.03.2006 № 35-ФЗ</a:t>
            </a:r>
          </a:p>
          <a:p>
            <a:r>
              <a:rPr lang="ru-RU" altLang="en-US" sz="2000" b="1" dirty="0" smtClean="0">
                <a:solidFill>
                  <a:schemeClr val="tx1"/>
                </a:solidFill>
                <a:latin typeface="Arial" pitchFamily="34" charset="0"/>
                <a:ea typeface="Arial Unicode MS" panose="020B0604020202020204" charset="-122"/>
                <a:cs typeface="Arial" pitchFamily="34" charset="0"/>
              </a:rPr>
              <a:t>                                                    «О </a:t>
            </a:r>
            <a:r>
              <a:rPr lang="ru-RU" altLang="en-US" sz="2000" b="1" dirty="0">
                <a:solidFill>
                  <a:schemeClr val="tx1"/>
                </a:solidFill>
                <a:latin typeface="Arial" pitchFamily="34" charset="0"/>
                <a:ea typeface="Arial Unicode MS" panose="020B0604020202020204" charset="-122"/>
                <a:cs typeface="Arial" pitchFamily="34" charset="0"/>
              </a:rPr>
              <a:t>противодействии терроризму».</a:t>
            </a:r>
          </a:p>
          <a:p>
            <a:pPr>
              <a:buFont typeface="Wingdings" panose="05000000000000000000" charset="0"/>
              <a:buChar char="Ø"/>
            </a:pPr>
            <a:endParaRPr lang="ru-RU" altLang="en-US" sz="2000" b="1" dirty="0">
              <a:solidFill>
                <a:schemeClr val="tx1"/>
              </a:solidFill>
              <a:latin typeface="Arial" pitchFamily="34" charset="0"/>
              <a:ea typeface="Arial Unicode MS" panose="020B0604020202020204" charset="-122"/>
              <a:cs typeface="Arial" pitchFamily="34" charset="0"/>
            </a:endParaRPr>
          </a:p>
          <a:p>
            <a:pPr>
              <a:buFont typeface="Wingdings" panose="05000000000000000000" charset="0"/>
              <a:buChar char="Ø"/>
            </a:pPr>
            <a:r>
              <a:rPr lang="ru-RU" altLang="en-US" sz="2000" b="1" dirty="0">
                <a:solidFill>
                  <a:schemeClr val="tx1"/>
                </a:solidFill>
                <a:latin typeface="Arial" pitchFamily="34" charset="0"/>
                <a:ea typeface="Arial Unicode MS" panose="020B0604020202020204" charset="-122"/>
                <a:cs typeface="Arial" pitchFamily="34" charset="0"/>
              </a:rPr>
              <a:t>Указ президента Российской Федерации от 15.02.2006  № </a:t>
            </a:r>
            <a:r>
              <a:rPr lang="ru-RU" altLang="en-US" sz="2000" b="1" dirty="0" smtClean="0">
                <a:solidFill>
                  <a:schemeClr val="tx1"/>
                </a:solidFill>
                <a:latin typeface="Arial" pitchFamily="34" charset="0"/>
                <a:ea typeface="Arial Unicode MS" panose="020B0604020202020204" charset="-122"/>
                <a:cs typeface="Arial" pitchFamily="34" charset="0"/>
              </a:rPr>
              <a:t>116</a:t>
            </a:r>
          </a:p>
          <a:p>
            <a:r>
              <a:rPr lang="ru-RU" altLang="en-US" sz="2000" b="1" dirty="0" smtClean="0">
                <a:solidFill>
                  <a:schemeClr val="tx1"/>
                </a:solidFill>
                <a:latin typeface="Arial" pitchFamily="34" charset="0"/>
                <a:ea typeface="Arial Unicode MS" panose="020B0604020202020204" charset="-122"/>
                <a:cs typeface="Arial" pitchFamily="34" charset="0"/>
              </a:rPr>
              <a:t>                                   «</a:t>
            </a:r>
            <a:r>
              <a:rPr lang="ru-RU" altLang="en-US" sz="2000" b="1" dirty="0">
                <a:solidFill>
                  <a:schemeClr val="tx1"/>
                </a:solidFill>
                <a:latin typeface="Arial" pitchFamily="34" charset="0"/>
                <a:ea typeface="Arial Unicode MS" panose="020B0604020202020204" charset="-122"/>
                <a:cs typeface="Arial" pitchFamily="34" charset="0"/>
              </a:rPr>
              <a:t>О мерах по противодействию терроризму».</a:t>
            </a:r>
          </a:p>
          <a:p>
            <a:pPr>
              <a:buFont typeface="Wingdings" panose="05000000000000000000" charset="0"/>
              <a:buChar char="Ø"/>
            </a:pPr>
            <a:endParaRPr lang="ru-RU" altLang="en-US" sz="2000" b="1" dirty="0">
              <a:solidFill>
                <a:schemeClr val="tx1"/>
              </a:solidFill>
              <a:latin typeface="Arial" pitchFamily="34" charset="0"/>
              <a:ea typeface="Arial Unicode MS" panose="020B0604020202020204" charset="-122"/>
              <a:cs typeface="Arial" pitchFamily="34" charset="0"/>
            </a:endParaRPr>
          </a:p>
          <a:p>
            <a:pPr>
              <a:buFont typeface="Wingdings" panose="05000000000000000000" charset="0"/>
              <a:buChar char="Ø"/>
            </a:pPr>
            <a:r>
              <a:rPr lang="ru-RU" altLang="en-US" sz="2000" b="1" dirty="0">
                <a:solidFill>
                  <a:schemeClr val="tx1"/>
                </a:solidFill>
                <a:latin typeface="Arial" pitchFamily="34" charset="0"/>
                <a:ea typeface="Arial Unicode MS" panose="020B0604020202020204" charset="-122"/>
                <a:cs typeface="Arial" pitchFamily="34" charset="0"/>
              </a:rPr>
              <a:t>Указ губернатора Воронежской области от 15.12.2017 № 549-у «Об утверждении положения об управлении по координации деятельности по противодействию терроризму правительства Воронежской области».</a:t>
            </a:r>
          </a:p>
          <a:p>
            <a:pPr>
              <a:buFont typeface="Wingdings" panose="05000000000000000000" charset="0"/>
              <a:buChar char="Ø"/>
            </a:pPr>
            <a:endParaRPr lang="ru-RU" altLang="en-US" sz="2000" b="1" dirty="0">
              <a:solidFill>
                <a:schemeClr val="tx1"/>
              </a:solidFill>
              <a:latin typeface="Arial" pitchFamily="34" charset="0"/>
              <a:ea typeface="Arial Unicode MS" panose="020B0604020202020204" charset="-122"/>
              <a:cs typeface="Arial" pitchFamily="34" charset="0"/>
            </a:endParaRPr>
          </a:p>
          <a:p>
            <a:pPr>
              <a:buFont typeface="Wingdings" panose="05000000000000000000" charset="0"/>
              <a:buChar char="Ø"/>
            </a:pPr>
            <a:r>
              <a:rPr lang="ru-RU" altLang="en-US" sz="2000" b="1" dirty="0">
                <a:solidFill>
                  <a:schemeClr val="tx1"/>
                </a:solidFill>
                <a:latin typeface="Arial" pitchFamily="34" charset="0"/>
                <a:ea typeface="Arial Unicode MS" panose="020B0604020202020204" charset="-122"/>
                <a:cs typeface="Arial" pitchFamily="34" charset="0"/>
              </a:rPr>
              <a:t>Постановление главы городского округа город Воронеж </a:t>
            </a:r>
          </a:p>
          <a:p>
            <a:r>
              <a:rPr lang="ru-RU" altLang="en-US" sz="2000" b="1" dirty="0">
                <a:solidFill>
                  <a:schemeClr val="tx1"/>
                </a:solidFill>
                <a:latin typeface="Arial" pitchFamily="34" charset="0"/>
                <a:ea typeface="Arial Unicode MS" panose="020B0604020202020204" charset="-122"/>
                <a:cs typeface="Arial" pitchFamily="34" charset="0"/>
              </a:rPr>
              <a:t>от 25.02.2016 № 91 «О мерах по противодействию терроризму и ликвидации последствий его проявлений на территории городского округа город Воронеж и образованию аппарата антитеррористической комиссии городского округа город Воронеж».</a:t>
            </a:r>
          </a:p>
          <a:p>
            <a:pPr marL="342900" indent="-342900" algn="l"/>
            <a:endParaRPr lang="ru-RU" altLang="en-US" sz="2400" b="1" dirty="0">
              <a:solidFill>
                <a:schemeClr val="tx1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 algn="l"/>
            <a:endParaRPr lang="ru-RU" altLang="en-US" sz="2400" b="1" dirty="0">
              <a:solidFill>
                <a:schemeClr val="tx1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 algn="l"/>
            <a:endParaRPr lang="ru-RU" altLang="en-US" sz="2400" b="1" dirty="0">
              <a:solidFill>
                <a:schemeClr val="tx1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 algn="l"/>
            <a:endParaRPr lang="ru-RU" altLang="en-US" sz="2400" b="1" dirty="0">
              <a:solidFill>
                <a:schemeClr val="tx1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 algn="l"/>
            <a:endParaRPr lang="ru-RU" altLang="en-US" sz="2400" b="1" dirty="0">
              <a:solidFill>
                <a:schemeClr val="tx1"/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9218" name="Rectangle 2"/>
          <p:cNvSpPr>
            <a:spLocks noGrp="1"/>
          </p:cNvSpPr>
          <p:nvPr/>
        </p:nvSpPr>
        <p:spPr>
          <a:xfrm>
            <a:off x="279134" y="141605"/>
            <a:ext cx="8624234" cy="1102995"/>
          </a:xfrm>
          <a:prstGeom prst="rect">
            <a:avLst/>
          </a:prstGeom>
        </p:spPr>
        <p:txBody>
          <a:bodyPr vert="horz" wrap="square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535305" algn="ctr" eaLnBrk="1" hangingPunct="1"/>
            <a:r>
              <a:rPr lang="ru-RU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Основные законодательные, нормативные </a:t>
            </a:r>
          </a:p>
          <a:p>
            <a:pPr indent="535305" algn="ctr" eaLnBrk="1" hangingPunct="1"/>
            <a:r>
              <a:rPr lang="ru-RU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и правовые акты по вопросам </a:t>
            </a:r>
            <a:endParaRPr lang="ru-RU" sz="28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indent="535305" algn="ctr" eaLnBrk="1" hangingPunct="1"/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борьбы </a:t>
            </a:r>
            <a:r>
              <a:rPr lang="ru-RU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 </a:t>
            </a: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терроризмом:</a:t>
            </a:r>
            <a:endParaRPr lang="ru-RU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817</TotalTime>
  <Words>1993</Words>
  <Application>Microsoft Office PowerPoint</Application>
  <PresentationFormat>Экран (4:3)</PresentationFormat>
  <Paragraphs>244</Paragraphs>
  <Slides>39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Для координации деятельности органов исполнительной власти (федеральных и субъектов РФ) и органов местного самоуправления создаются:</vt:lpstr>
      <vt:lpstr>Слайд 11</vt:lpstr>
      <vt:lpstr>Слайд 12</vt:lpstr>
      <vt:lpstr>Слайд 13</vt:lpstr>
      <vt:lpstr>Слайд 14</vt:lpstr>
      <vt:lpstr>Слайд 15</vt:lpstr>
      <vt:lpstr>Предупредительные меры (профилактика): </vt:lpstr>
      <vt:lpstr>Предупредительные меры  (профилактика): 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Паника </vt:lpstr>
      <vt:lpstr>      Паника может возникнуть неожиданно. </vt:lpstr>
      <vt:lpstr>Слайд 32</vt:lpstr>
      <vt:lpstr>Слайд 33</vt:lpstr>
      <vt:lpstr>Меры по предупреждению  массовой паники.</vt:lpstr>
      <vt:lpstr>Ликвидация паники.</vt:lpstr>
      <vt:lpstr> Для противодействия паническим настроениям рекомендуют использовать следующие приемы: </vt:lpstr>
      <vt:lpstr>Слайд 37</vt:lpstr>
      <vt:lpstr>Слайд 38</vt:lpstr>
      <vt:lpstr>Спасибо 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WPP Presentation</dc:title>
  <dc:creator>SPEC GO</dc:creator>
  <cp:lastModifiedBy>Obucheny</cp:lastModifiedBy>
  <cp:revision>132</cp:revision>
  <dcterms:created xsi:type="dcterms:W3CDTF">2018-12-21T12:27:00Z</dcterms:created>
  <dcterms:modified xsi:type="dcterms:W3CDTF">2022-11-01T12:07:47Z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1049-10.2.0.7635</vt:lpwstr>
  </property>
</Properties>
</file>