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272" r:id="rId2"/>
    <p:sldId id="273" r:id="rId3"/>
    <p:sldId id="675" r:id="rId4"/>
    <p:sldId id="676" r:id="rId5"/>
    <p:sldId id="677" r:id="rId6"/>
    <p:sldId id="679" r:id="rId7"/>
    <p:sldId id="690" r:id="rId8"/>
    <p:sldId id="672" r:id="rId9"/>
    <p:sldId id="673" r:id="rId10"/>
    <p:sldId id="674" r:id="rId11"/>
    <p:sldId id="669" r:id="rId12"/>
    <p:sldId id="670" r:id="rId13"/>
    <p:sldId id="339" r:id="rId14"/>
    <p:sldId id="517" r:id="rId15"/>
    <p:sldId id="261" r:id="rId16"/>
    <p:sldId id="463" r:id="rId17"/>
    <p:sldId id="691" r:id="rId18"/>
    <p:sldId id="692" r:id="rId19"/>
    <p:sldId id="460" r:id="rId20"/>
    <p:sldId id="461" r:id="rId21"/>
    <p:sldId id="259" r:id="rId22"/>
    <p:sldId id="335" r:id="rId23"/>
    <p:sldId id="336" r:id="rId24"/>
    <p:sldId id="260" r:id="rId25"/>
    <p:sldId id="466" r:id="rId26"/>
    <p:sldId id="685" r:id="rId27"/>
    <p:sldId id="680" r:id="rId28"/>
    <p:sldId id="686" r:id="rId29"/>
    <p:sldId id="688" r:id="rId30"/>
    <p:sldId id="687" r:id="rId31"/>
    <p:sldId id="681" r:id="rId32"/>
    <p:sldId id="671" r:id="rId33"/>
    <p:sldId id="689" r:id="rId34"/>
    <p:sldId id="659" r:id="rId35"/>
    <p:sldId id="302" r:id="rId36"/>
    <p:sldId id="660" r:id="rId37"/>
    <p:sldId id="304" r:id="rId38"/>
    <p:sldId id="693" r:id="rId39"/>
    <p:sldId id="695" r:id="rId40"/>
    <p:sldId id="696" r:id="rId41"/>
    <p:sldId id="697" r:id="rId42"/>
    <p:sldId id="30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21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F6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6" autoAdjust="0"/>
    <p:restoredTop sz="94648" autoAdjust="0"/>
  </p:normalViewPr>
  <p:slideViewPr>
    <p:cSldViewPr snapToGrid="0">
      <p:cViewPr varScale="1">
        <p:scale>
          <a:sx n="66" d="100"/>
          <a:sy n="66" d="100"/>
        </p:scale>
        <p:origin x="-1219" y="-86"/>
      </p:cViewPr>
      <p:guideLst>
        <p:guide orient="horz" pos="2121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950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6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7427575" y="-12376150"/>
            <a:ext cx="34855150" cy="26141363"/>
          </a:xfrm>
        </p:spPr>
      </p:sp>
      <p:sp>
        <p:nvSpPr>
          <p:cNvPr id="37890" name="Rectangle 3"/>
          <p:cNvSpPr>
            <a:spLocks noGrp="1"/>
          </p:cNvSpPr>
          <p:nvPr>
            <p:ph type="body"/>
          </p:nvPr>
        </p:nvSpPr>
        <p:spPr/>
        <p:txBody>
          <a:bodyPr wrap="square" lIns="91731" tIns="45865" rIns="91731" bIns="45865" anchor="t"/>
          <a:lstStyle/>
          <a:p>
            <a:pPr lvl="0"/>
            <a:endParaRPr lang="ru-RU" altLang="zh-CN" dirty="0"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710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>
              <a:latin typeface="Antigon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ru-RU" altLang="zh-CN">
              <a:latin typeface="Antigon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7427575" y="-12374563"/>
            <a:ext cx="34855150" cy="26141363"/>
          </a:xfrm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latin typeface="Arial" pitchFamily="34" charset="0"/>
            </a:endParaRPr>
          </a:p>
        </p:txBody>
      </p:sp>
      <p:sp>
        <p:nvSpPr>
          <p:cNvPr id="31747" name="Номер слайда 4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5069" y="8686055"/>
            <a:ext cx="2971836" cy="455815"/>
          </a:xfrm>
          <a:noFill/>
          <a:ln>
            <a:headEnd/>
            <a:tailEnd/>
          </a:ln>
        </p:spPr>
        <p:txBody>
          <a:bodyPr/>
          <a:lstStyle/>
          <a:p>
            <a:fld id="{5B725C4D-154F-4F12-8BF7-9793F4BA996D}" type="slidenum">
              <a:rPr lang="ru-RU" altLang="en-US" sz="1800"/>
              <a:pPr/>
              <a:t>28</a:t>
            </a:fld>
            <a:endParaRPr lang="ru-RU" altLang="en-US" sz="18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ru-RU" altLang="zh-CN">
              <a:latin typeface="Arial" pitchFamily="34" charset="0"/>
            </a:endParaRPr>
          </a:p>
        </p:txBody>
      </p:sp>
      <p:sp>
        <p:nvSpPr>
          <p:cNvPr id="34819" name="Номер слайда 4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headEnd/>
            <a:tailEnd/>
          </a:ln>
        </p:spPr>
        <p:txBody>
          <a:bodyPr/>
          <a:lstStyle/>
          <a:p>
            <a:fld id="{F3DCEFD8-2AB6-4F89-A261-FF2196794CE5}" type="slidenum">
              <a:rPr lang="ru-RU" altLang="en-US" sz="1800"/>
              <a:pPr/>
              <a:t>29</a:t>
            </a:fld>
            <a:endParaRPr lang="ru-RU" altLang="en-US" sz="18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C6DC3D-C717-495C-B489-C044A339A551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ru-RU" strike="noStrike" noProof="1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 marL="339725" marR="0" lvl="0" indent="-339725" algn="l" defTabSz="448945" rtl="0" eaLnBrk="0" fontAlgn="base" latinLnBrk="0" hangingPunct="0">
              <a:lnSpc>
                <a:spcPct val="101000"/>
              </a:lnSpc>
              <a:spcBef>
                <a:spcPts val="800"/>
              </a:spcBef>
              <a:spcAft>
                <a:spcPct val="0"/>
              </a:spcAft>
              <a:buClr>
                <a:srgbClr val="00CCFF"/>
              </a:buClr>
              <a:buSzPct val="65000"/>
              <a:buFont typeface="Wingdings" panose="05000000000000000000" pitchFamily="2" charset="2"/>
              <a:buChar char=""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Lucida Sans Unicode" panose="020B0602030504020204" pitchFamily="34" charset="0"/>
              <a:cs typeface="+mn-cs"/>
            </a:endParaRPr>
          </a:p>
        </p:txBody>
      </p:sp>
      <p:sp>
        <p:nvSpPr>
          <p:cNvPr id="7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BB962C8B-B14F-4D97-AF65-F5344CB8AC3E}" type="datetimeFigureOut">
              <a:rPr lang="ru-RU" altLang="en-US" strike="noStrike" noProof="1" dirty="0"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lvl="0" eaLnBrk="1" fontAlgn="base" hangingPunct="1"/>
              <a:t>01.11.2022</a:t>
            </a:fld>
            <a:endParaRPr lang="ru-RU" altLang="en-US" strike="noStrike" noProof="1">
              <a:latin typeface="Arial" panose="020B0604020202020204" pitchFamily="34" charset="0"/>
              <a:ea typeface="Lucida Sans Unicode" panose="020B0602030504020204" pitchFamily="34" charset="0"/>
              <a:cs typeface="+mn-ea"/>
            </a:endParaRPr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endParaRPr strike="noStrike" noProof="1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</a:ln>
          <a:effectLst/>
        </p:spPr>
        <p:txBody>
          <a:bodyPr vert="horz" wrap="square" lIns="90000" tIns="46800" rIns="90000" bIns="46800" numCol="1" anchor="b" anchorCtr="0" compatLnSpc="1"/>
          <a:lstStyle/>
          <a:p>
            <a:pPr algn="r" eaLnBrk="1" fontAlgn="base" hangingPunct="1">
              <a:lnSpc>
                <a:spcPct val="100000"/>
              </a:lnSpc>
              <a:buClr>
                <a:srgbClr val="000000"/>
              </a:buClr>
              <a:buChar char="•"/>
            </a:pPr>
            <a:fld id="{9A0DB2DC-4C9A-4742-B13C-FB6460FD3503}" type="slidenum">
              <a:rPr lang="ru-RU" sz="1400" strike="noStrike" noProof="1" dirty="0">
                <a:solidFill>
                  <a:srgbClr val="FFFFFF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</a:rPr>
              <a:pPr algn="r" eaLnBrk="1" fontAlgn="base" hangingPunct="1">
                <a:lnSpc>
                  <a:spcPct val="100000"/>
                </a:lnSpc>
                <a:buClr>
                  <a:srgbClr val="000000"/>
                </a:buClr>
                <a:buChar char="•"/>
              </a:pPr>
              <a:t>‹#›</a:t>
            </a:fld>
            <a:endParaRPr lang="ru-RU" sz="1400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44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1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3.emf"/><Relationship Id="rId5" Type="http://schemas.openxmlformats.org/officeDocument/2006/relationships/image" Target="../media/image40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905" y="-33020"/>
            <a:ext cx="9238615" cy="68878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лазменная панель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-19685"/>
            <a:ext cx="9071610" cy="68865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4405" y="286439"/>
            <a:ext cx="8692308" cy="10135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АЛГОРИТМ ОПОВЕЩЕНИЯ НАСЕЛЕНИЯ ГОРОДСКОГО ОКРУГА ГОРОД ВОРОНЕЖ: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2995" y="1885315"/>
            <a:ext cx="5285166" cy="3712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ПОЛУЧЕНИЕ СИГНАЛА;</a:t>
            </a:r>
            <a:b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ПРОСЛУШИВАНИЕ  РЕЧЕВОЙ ИНФОРМАЦИИ;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 ДЕЙСТВИЕ ПО ВЫПОЛНЕНИЮ РЕКОМЕНДАЦИЙ.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depositphotos_121453866-stock-illustration-couple-watching-tv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99225" y="786765"/>
            <a:ext cx="2638425" cy="1994535"/>
          </a:xfrm>
          <a:prstGeom prst="rect">
            <a:avLst/>
          </a:prstGeom>
        </p:spPr>
      </p:pic>
      <p:pic>
        <p:nvPicPr>
          <p:cNvPr id="7" name="Изображение 6" descr="Населени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325" y="3650615"/>
            <a:ext cx="2707640" cy="207137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83051" y="169069"/>
            <a:ext cx="8684895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Оповещение населения о ЧС</a:t>
            </a:r>
          </a:p>
          <a:p>
            <a:pPr algn="ctr"/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мирного и военного характера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99225" y="2782570"/>
            <a:ext cx="2637790" cy="8680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Прослушивание</a:t>
            </a:r>
            <a:r>
              <a:rPr lang="ru-RU" altLang="en-US" sz="20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речевой информации  </a:t>
            </a:r>
            <a:r>
              <a:rPr lang="ru-RU" altLang="en-US" b="1" i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(до 5 минут)</a:t>
            </a:r>
          </a:p>
        </p:txBody>
      </p:sp>
      <p:pic>
        <p:nvPicPr>
          <p:cNvPr id="10" name="Изображение 9" descr="сирена с-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" y="786765"/>
            <a:ext cx="2762250" cy="2059305"/>
          </a:xfrm>
          <a:prstGeom prst="rect">
            <a:avLst/>
          </a:prstGeom>
        </p:spPr>
      </p:pic>
      <p:pic>
        <p:nvPicPr>
          <p:cNvPr id="11" name="Изображение 10" descr="получение сигнала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325" y="786765"/>
            <a:ext cx="2709545" cy="199453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35325" y="2781300"/>
            <a:ext cx="270764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Подача</a:t>
            </a:r>
            <a:r>
              <a:rPr lang="ru-RU" altLang="en-US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единого сигнала оповещения </a:t>
            </a:r>
          </a:p>
          <a:p>
            <a:pPr algn="ctr"/>
            <a:r>
              <a:rPr lang="ru-RU" altLang="en-US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«Внимание </a:t>
            </a:r>
            <a:r>
              <a:rPr lang="ru-RU" altLang="en-US" b="1" dirty="0" err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всем!»</a:t>
            </a:r>
            <a:r>
              <a:rPr lang="ru-RU" altLang="en-US" dirty="0" err="1"/>
              <a:t>а</a:t>
            </a:r>
            <a:endParaRPr lang="ru-RU" alt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-635" y="2846705"/>
            <a:ext cx="2762250" cy="8693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Включение</a:t>
            </a:r>
            <a:r>
              <a:rPr lang="ru-RU" altLang="en-US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аппаратуры оповещения </a:t>
            </a:r>
          </a:p>
          <a:p>
            <a:pPr algn="ctr"/>
            <a:r>
              <a:rPr lang="ru-RU" altLang="en-US" sz="1600" b="1" i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(звук сирены до 3 минут)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4055" y="5721985"/>
            <a:ext cx="2710815" cy="10229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b="1" i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Действия</a:t>
            </a:r>
            <a:r>
              <a:rPr lang="ru-RU" altLang="en-US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в соответствии с рекомендациями органов ГО ЧС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2841784" y="1325245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6" name="Стрелка вправо 15"/>
          <p:cNvSpPr/>
          <p:nvPr/>
        </p:nvSpPr>
        <p:spPr>
          <a:xfrm>
            <a:off x="6116479" y="1291431"/>
            <a:ext cx="244316" cy="1221105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  <p:sp>
        <p:nvSpPr>
          <p:cNvPr id="17" name="Стрелка влево 16"/>
          <p:cNvSpPr/>
          <p:nvPr/>
        </p:nvSpPr>
        <p:spPr>
          <a:xfrm>
            <a:off x="6062504" y="4159568"/>
            <a:ext cx="298609" cy="1153478"/>
          </a:xfrm>
          <a:prstGeom prst="lef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135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/>
          </p:cNvSpPr>
          <p:nvPr>
            <p:ph idx="1"/>
          </p:nvPr>
        </p:nvSpPr>
        <p:spPr>
          <a:xfrm>
            <a:off x="26035" y="3773347"/>
            <a:ext cx="6421120" cy="2398853"/>
          </a:xfrm>
          <a:solidFill>
            <a:schemeClr val="bg2">
              <a:lumMod val="90000"/>
            </a:schemeClr>
          </a:solidFill>
          <a:ln>
            <a:miter/>
          </a:ln>
          <a:effectLst>
            <a:innerShdw blurRad="114300">
              <a:prstClr val="black"/>
            </a:innerShdw>
          </a:effectLst>
        </p:spPr>
        <p:txBody>
          <a:bodyPr wrap="square" lIns="90000" tIns="46800" rIns="90000" bIns="46800" anchor="t">
            <a:normAutofit/>
          </a:bodyPr>
          <a:lstStyle/>
          <a:p>
            <a:pPr algn="just" eaLnBrk="1" fontAlgn="base" hangingPunct="1">
              <a:buNone/>
            </a:pPr>
            <a:r>
              <a:rPr lang="ru-RU" sz="2800" b="1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	</a:t>
            </a:r>
            <a:r>
              <a:rPr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СИСТЕМА ОПОВЕЩЕНИЯ</a:t>
            </a:r>
            <a:r>
              <a:rPr sz="2400" strike="noStrike" noProof="1">
                <a:solidFill>
                  <a:srgbClr val="FFFF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 </a:t>
            </a:r>
            <a:r>
              <a:rPr lang="ru-RU" sz="2400" strike="noStrike" noProof="1" smtClean="0">
                <a:solidFill>
                  <a:schemeClr val="accent3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+mn-ea"/>
                <a:sym typeface="+mn-ea"/>
              </a:rPr>
              <a:t>– </a:t>
            </a:r>
          </a:p>
          <a:p>
            <a:pPr algn="just" eaLnBrk="1" fontAlgn="base" hangingPunct="1">
              <a:lnSpc>
                <a:spcPct val="100000"/>
              </a:lnSpc>
              <a:buNone/>
            </a:pPr>
            <a:r>
              <a:rPr sz="2000" b="1" noProof="1" smtClean="0"/>
              <a:t>это </a:t>
            </a:r>
            <a:r>
              <a:rPr sz="2000" b="1" noProof="1"/>
              <a:t>совокупность средств и </a:t>
            </a:r>
            <a:r>
              <a:rPr sz="2000" b="1" noProof="1" smtClean="0"/>
              <a:t>способов</a:t>
            </a:r>
            <a:r>
              <a:rPr lang="ru-RU" sz="2000" b="1" noProof="1" smtClean="0"/>
              <a:t> своевременного доведения информации и звуковых сигналов, предназначенных для оповещения населения об угрозе или возникновении ЧС.</a:t>
            </a:r>
            <a:endParaRPr sz="2000" b="1" noProof="1"/>
          </a:p>
        </p:txBody>
      </p:sp>
      <p:sp>
        <p:nvSpPr>
          <p:cNvPr id="30722" name="Номер слайда 17"/>
          <p:cNvSpPr>
            <a:spLocks noGrp="1"/>
          </p:cNvSpPr>
          <p:nvPr>
            <p:ph type="sldNum" idx="10"/>
          </p:nvPr>
        </p:nvSpPr>
        <p:spPr/>
        <p:txBody>
          <a:bodyPr wrap="square" lIns="90000" tIns="46800" rIns="90000" bIns="46800" anchor="b"/>
          <a:lstStyle/>
          <a:p>
            <a:pPr algn="r" defTabSz="0">
              <a:lnSpc>
                <a:spcPct val="100000"/>
              </a:lnSpc>
              <a:tabLst>
                <a:tab pos="0" algn="l"/>
                <a:tab pos="447675" algn="l"/>
                <a:tab pos="897255" algn="l"/>
                <a:tab pos="1346200" algn="l"/>
                <a:tab pos="1795780" algn="l"/>
                <a:tab pos="2244725" algn="l"/>
                <a:tab pos="2694305" algn="l"/>
                <a:tab pos="3143250" algn="l"/>
                <a:tab pos="3592830" algn="l"/>
                <a:tab pos="4041775" algn="l"/>
                <a:tab pos="4491355" algn="l"/>
                <a:tab pos="4940300" algn="l"/>
                <a:tab pos="5389880" algn="l"/>
                <a:tab pos="5838825" algn="l"/>
                <a:tab pos="6288405" algn="l"/>
                <a:tab pos="6737350" algn="l"/>
                <a:tab pos="7186930" algn="l"/>
                <a:tab pos="7635875" algn="l"/>
                <a:tab pos="8085455" algn="l"/>
                <a:tab pos="8534400" algn="l"/>
                <a:tab pos="8983980" algn="l"/>
              </a:tabLst>
            </a:pPr>
            <a:fld id="{9A0DB2DC-4C9A-4742-B13C-FB6460FD3503}" type="slidenum">
              <a:rPr lang="ru-RU" altLang="en-US" sz="1400" b="0" dirty="0">
                <a:solidFill>
                  <a:srgbClr val="FFFFFF"/>
                </a:solidFill>
              </a:rPr>
              <a:pPr algn="r" defTabSz="0">
                <a:lnSpc>
                  <a:spcPct val="100000"/>
                </a:lnSpc>
                <a:tabLst>
                  <a:tab pos="0" algn="l"/>
                  <a:tab pos="447675" algn="l"/>
                  <a:tab pos="897255" algn="l"/>
                  <a:tab pos="1346200" algn="l"/>
                  <a:tab pos="1795780" algn="l"/>
                  <a:tab pos="2244725" algn="l"/>
                  <a:tab pos="2694305" algn="l"/>
                  <a:tab pos="3143250" algn="l"/>
                  <a:tab pos="3592830" algn="l"/>
                  <a:tab pos="4041775" algn="l"/>
                  <a:tab pos="4491355" algn="l"/>
                  <a:tab pos="4940300" algn="l"/>
                  <a:tab pos="5389880" algn="l"/>
                  <a:tab pos="5838825" algn="l"/>
                  <a:tab pos="6288405" algn="l"/>
                  <a:tab pos="6737350" algn="l"/>
                  <a:tab pos="7186930" algn="l"/>
                  <a:tab pos="7635875" algn="l"/>
                  <a:tab pos="8085455" algn="l"/>
                  <a:tab pos="8534400" algn="l"/>
                  <a:tab pos="8983980" algn="l"/>
                </a:tabLst>
              </a:pPr>
              <a:t>13</a:t>
            </a:fld>
            <a:endParaRPr lang="ru-RU" altLang="en-US" sz="1400" b="0" dirty="0">
              <a:solidFill>
                <a:srgbClr val="FFFFFF"/>
              </a:solidFill>
            </a:endParaRPr>
          </a:p>
        </p:txBody>
      </p:sp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3" cstate="print"/>
          <a:srcRect l="38976" t="39473" r="38976" b="27284"/>
          <a:stretch>
            <a:fillRect/>
          </a:stretch>
        </p:blipFill>
        <p:spPr>
          <a:xfrm>
            <a:off x="250825" y="260350"/>
            <a:ext cx="2346960" cy="2513330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1547813" y="1557338"/>
            <a:ext cx="6192838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fontAlgn="base"/>
            <a:r>
              <a:rPr lang="ru-RU" sz="4000" strike="noStrike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endParaRPr lang="ru-RU" sz="4000" strike="noStrike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Arial" panose="020B0604020202020204" pitchFamily="34" charset="0"/>
            </a:endParaRPr>
          </a:p>
        </p:txBody>
      </p:sp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6553518" y="3589973"/>
            <a:ext cx="2109787" cy="197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Текстовое поле 2"/>
          <p:cNvSpPr txBox="1"/>
          <p:nvPr/>
        </p:nvSpPr>
        <p:spPr>
          <a:xfrm>
            <a:off x="2812415" y="405130"/>
            <a:ext cx="6293485" cy="2923877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txBody>
          <a:bodyPr wrap="square" rtlCol="0">
            <a:spAutoFit/>
          </a:bodyPr>
          <a:lstStyle/>
          <a:p>
            <a:pPr algn="just"/>
            <a:r>
              <a:rPr lang="ru-RU" altLang="en-US" sz="2400" b="1" noProof="1">
                <a:solidFill>
                  <a:srgbClr val="C00000"/>
                </a:solidFill>
                <a:latin typeface="Arial" panose="020B0604020202020204" pitchFamily="34" charset="0"/>
                <a:ea typeface="Lucida Sans Unicode" panose="020B0602030504020204" pitchFamily="34" charset="0"/>
                <a:cs typeface="+mn-ea"/>
                <a:sym typeface="+mn-ea"/>
              </a:rPr>
              <a:t>ОПОВЕЩЕНИЕ - </a:t>
            </a:r>
            <a:r>
              <a:rPr lang="ru-RU" sz="2000" b="1" dirty="0"/>
              <a:t>это доведение до населения сигнала оповещения и речевой информации об опасностях, возникающих при угрозе возникновения или возникновении чрезвычайной ситуации природного и техногенного характера, а также при ведении военных действий или вследствие этих действий, о правилах поведения населения и необходимости проведения мероприятий по защите населения.</a:t>
            </a:r>
            <a:endParaRPr lang="ru-RU" altLang="en-US" sz="2400" b="1" noProof="1">
              <a:solidFill>
                <a:schemeClr val="tx1"/>
              </a:solidFill>
              <a:latin typeface="Arial" panose="020B0604020202020204" pitchFamily="34" charset="0"/>
              <a:ea typeface="Lucida Sans Unicode" panose="020B0602030504020204" pitchFamily="34" charset="0"/>
              <a:cs typeface="+mn-ea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01 jpg"/>
          <p:cNvPicPr>
            <a:picLocks noChangeAspect="1"/>
          </p:cNvPicPr>
          <p:nvPr/>
        </p:nvPicPr>
        <p:blipFill>
          <a:blip r:embed="rId2" cstate="print"/>
          <a:srcRect l="38976" t="39473" r="38976" b="27284"/>
          <a:stretch>
            <a:fillRect/>
          </a:stretch>
        </p:blipFill>
        <p:spPr>
          <a:xfrm>
            <a:off x="126365" y="127000"/>
            <a:ext cx="3185795" cy="3411855"/>
          </a:xfrm>
          <a:prstGeom prst="rect">
            <a:avLst/>
          </a:prstGeom>
          <a:noFill/>
          <a:ln w="9525">
            <a:noFill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33799" name="Picture 7" descr="4cd93a651dfc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/>
          </a:blip>
          <a:stretch>
            <a:fillRect/>
          </a:stretch>
        </p:blipFill>
        <p:spPr>
          <a:xfrm rot="-1102309">
            <a:off x="4974068" y="1306152"/>
            <a:ext cx="3310890" cy="3094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26365" y="3672840"/>
            <a:ext cx="320738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СИРЕНА ДЛЯ ПОДАЧИ СИГНАЛА </a:t>
            </a: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- 40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10785" y="5218430"/>
            <a:ext cx="3667125" cy="12807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ВАУ - ВЫНОСНОЕ АКУСТИЧЕСКОЕ УСТРОЙСТВО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3557746" y="926696"/>
            <a:ext cx="5438299" cy="56938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§"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На региональном уровне 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региональная система </a:t>
            </a: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на территории Воронежской области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pPr lvl="0"/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На муниципальном уровне 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муниципальная система </a:t>
            </a:r>
            <a:endParaRPr lang="ru-RU" sz="2800" b="1" i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на территории города Воронежа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);</a:t>
            </a:r>
          </a:p>
          <a:p>
            <a:pPr lvl="0">
              <a:buFont typeface="Wingdings" pitchFamily="2" charset="2"/>
              <a:buChar char="§"/>
            </a:pPr>
            <a:endParaRPr lang="ru-RU" sz="2800" dirty="0"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§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На объектовом уровне -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локальная система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оповещения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11658" y="186055"/>
            <a:ext cx="8184387" cy="466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Системы оповещения  создаются:</a:t>
            </a:r>
          </a:p>
        </p:txBody>
      </p:sp>
      <p:pic>
        <p:nvPicPr>
          <p:cNvPr id="3" name="Изображение 2" descr="Рисунок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5" y="1040860"/>
            <a:ext cx="3552825" cy="540857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206057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 Задачи  муниципальной  системы  </a:t>
            </a: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оповещения:</a:t>
            </a:r>
            <a:b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  </a:t>
            </a:r>
            <a:r>
              <a:rPr lang="ru-RU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  <a:t/>
            </a:r>
            <a:br>
              <a:rPr lang="ru-RU" altLang="zh-CN" sz="2800" b="1" dirty="0">
                <a:solidFill>
                  <a:srgbClr val="FFFF00"/>
                </a:solidFill>
                <a:latin typeface="Arial" panose="020B0604020202020204" pitchFamily="34" charset="0"/>
              </a:rPr>
            </a:b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обеспечение доведения  </a:t>
            </a:r>
            <a:r>
              <a:rPr lang="en-US" sz="2800" b="1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информации  </a:t>
            </a:r>
            <a:b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</a:b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и  сигналов  оповещения  до: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idx="1"/>
          </p:nvPr>
        </p:nvSpPr>
        <p:spPr>
          <a:xfrm>
            <a:off x="308225" y="2349500"/>
            <a:ext cx="8424810" cy="3875030"/>
          </a:xfrm>
        </p:spPr>
        <p:txBody>
          <a:bodyPr/>
          <a:lstStyle/>
          <a:p>
            <a:pPr lvl="0">
              <a:buFont typeface="Wingdings" pitchFamily="2" charset="2"/>
              <a:buChar char="Ø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руководящего состава ВГЗЧС;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>
                <a:latin typeface="Arial" pitchFamily="34" charset="0"/>
                <a:cs typeface="Arial" pitchFamily="34" charset="0"/>
              </a:rPr>
              <a:t> ЕДДС города;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>
                <a:latin typeface="Arial" pitchFamily="34" charset="0"/>
                <a:cs typeface="Arial" pitchFamily="34" charset="0"/>
              </a:rPr>
              <a:t> дежурно-диспетчерских служб ПОО, расположенных на территории города Воронежа;</a:t>
            </a:r>
          </a:p>
          <a:p>
            <a:pPr lvl="0">
              <a:buFont typeface="Wingdings" pitchFamily="2" charset="2"/>
              <a:buChar char="Ø"/>
            </a:pPr>
            <a:r>
              <a:rPr lang="ru-RU" b="1" dirty="0">
                <a:latin typeface="Arial" pitchFamily="34" charset="0"/>
                <a:cs typeface="Arial" pitchFamily="34" charset="0"/>
              </a:rPr>
              <a:t> населения, проживающего на территории города Воронежа.</a:t>
            </a:r>
          </a:p>
          <a:p>
            <a:pPr>
              <a:buFont typeface="Wingdings" pitchFamily="2" charset="2"/>
              <a:buChar char="Ø"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Char char="Ø"/>
            </a:pPr>
            <a:endParaRPr lang="ru-RU" altLang="zh-CN" sz="1400" b="1" dirty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altLang="zh-CN" sz="1400" dirty="0"/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zh-CN" sz="1400" b="1" dirty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1" descr="IMG_035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2708275"/>
            <a:ext cx="3527425" cy="2602230"/>
          </a:xfrm>
          <a:prstGeom prst="rect">
            <a:avLst/>
          </a:prstGeom>
          <a:noFill/>
          <a:ln w="1587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" name="Group 41"/>
          <p:cNvGrpSpPr/>
          <p:nvPr/>
        </p:nvGrpSpPr>
        <p:grpSpPr>
          <a:xfrm>
            <a:off x="323850" y="188913"/>
            <a:ext cx="8509000" cy="1387475"/>
            <a:chOff x="204" y="119"/>
            <a:chExt cx="5360" cy="874"/>
          </a:xfrm>
        </p:grpSpPr>
        <p:sp>
          <p:nvSpPr>
            <p:cNvPr id="47106" name="Rectangle 2"/>
            <p:cNvSpPr>
              <a:spLocks noChangeArrowheads="1"/>
            </p:cNvSpPr>
            <p:nvPr/>
          </p:nvSpPr>
          <p:spPr bwMode="auto">
            <a:xfrm>
              <a:off x="432" y="192"/>
              <a:ext cx="4896" cy="7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448945" rtl="0" eaLnBrk="1" fontAlgn="base" latinLnBrk="0" hangingPunct="1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defRPr/>
              </a:pPr>
              <a:endPara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charset="0"/>
                <a:ea typeface="+mn-ea"/>
                <a:cs typeface="Lucida Sans Unicode" panose="020B0602030504020204" pitchFamily="34" charset="0"/>
              </a:endParaRPr>
            </a:p>
          </p:txBody>
        </p:sp>
        <p:sp>
          <p:nvSpPr>
            <p:cNvPr id="36868" name="Rectangle 3"/>
            <p:cNvSpPr/>
            <p:nvPr/>
          </p:nvSpPr>
          <p:spPr>
            <a:xfrm>
              <a:off x="204" y="119"/>
              <a:ext cx="5360" cy="8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Система оповещения населения </a:t>
              </a:r>
              <a:r>
                <a:rPr lang="ru-RU" altLang="zh-CN" sz="2800" b="1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Воронежа</a:t>
              </a:r>
              <a:r>
                <a:rPr lang="ru-RU" altLang="x-none" sz="2800" b="1" dirty="0" smtClean="0">
                  <a:solidFill>
                    <a:srgbClr val="C00000"/>
                  </a:solidFill>
                  <a:latin typeface="Arial" panose="020B0604020202020204" pitchFamily="34" charset="0"/>
                </a:rPr>
                <a:t> </a:t>
              </a:r>
              <a:endParaRPr lang="ru-RU" altLang="x-none" sz="2800" b="1" dirty="0">
                <a:solidFill>
                  <a:srgbClr val="C00000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об угрозе возникновения ЧС </a:t>
              </a:r>
            </a:p>
            <a:p>
              <a:pPr algn="ctr"/>
              <a:r>
                <a:rPr lang="ru-RU" altLang="x-none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 мирное и военное время</a:t>
              </a:r>
              <a:endParaRPr lang="ru-RU" altLang="x-none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pic>
        <p:nvPicPr>
          <p:cNvPr id="36869" name="Picture 20" descr="shema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263" y="3860800"/>
            <a:ext cx="1128712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Picture 29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4074" y="1669533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Picture 22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3800" y="2852738"/>
            <a:ext cx="1150938" cy="86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2" name="Picture 25" descr="icomF1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625" y="2708275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3" name="Picture 33" descr="462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363" y="3860800"/>
            <a:ext cx="1150937" cy="8683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36"/>
          <p:cNvGrpSpPr/>
          <p:nvPr/>
        </p:nvGrpSpPr>
        <p:grpSpPr>
          <a:xfrm>
            <a:off x="4883150" y="3792538"/>
            <a:ext cx="1344613" cy="1152525"/>
            <a:chOff x="3107" y="2432"/>
            <a:chExt cx="847" cy="726"/>
          </a:xfrm>
        </p:grpSpPr>
        <p:pic>
          <p:nvPicPr>
            <p:cNvPr id="36875" name="Picture 34" descr="shema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43" y="2432"/>
              <a:ext cx="711" cy="7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76" name="Picture 35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7" y="2432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77" name="Text Box 37"/>
          <p:cNvSpPr txBox="1"/>
          <p:nvPr/>
        </p:nvSpPr>
        <p:spPr>
          <a:xfrm>
            <a:off x="6227763" y="1773238"/>
            <a:ext cx="2449512" cy="2381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06E99"/>
            </a:prstShdw>
          </a:effectLst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62" name="Rectangle 38"/>
          <p:cNvSpPr>
            <a:spLocks noChangeArrowheads="1"/>
          </p:cNvSpPr>
          <p:nvPr/>
        </p:nvSpPr>
        <p:spPr bwMode="auto">
          <a:xfrm>
            <a:off x="6367780" y="1773555"/>
            <a:ext cx="2701290" cy="70675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Руководство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ГО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ВГЗЧС</a:t>
            </a:r>
          </a:p>
        </p:txBody>
      </p:sp>
      <p:pic>
        <p:nvPicPr>
          <p:cNvPr id="36879" name="Picture 11" descr="IMG_493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6092825"/>
            <a:ext cx="720725" cy="54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3" name="Rectangle 39"/>
          <p:cNvSpPr>
            <a:spLocks noChangeArrowheads="1"/>
          </p:cNvSpPr>
          <p:nvPr/>
        </p:nvSpPr>
        <p:spPr bwMode="auto">
          <a:xfrm>
            <a:off x="6367780" y="2625725"/>
            <a:ext cx="2700655" cy="92202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Силы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средства  для предупреждения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ликвидации </a:t>
            </a:r>
            <a:r>
              <a:rPr lang="en-US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 </a:t>
            </a:r>
            <a:r>
              <a: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+mn-cs"/>
              </a:rPr>
              <a:t>ЧС</a:t>
            </a:r>
          </a:p>
        </p:txBody>
      </p:sp>
      <p:sp>
        <p:nvSpPr>
          <p:cNvPr id="1064" name="Rectangle 40"/>
          <p:cNvSpPr>
            <a:spLocks noChangeArrowheads="1"/>
          </p:cNvSpPr>
          <p:nvPr/>
        </p:nvSpPr>
        <p:spPr bwMode="auto">
          <a:xfrm>
            <a:off x="6367145" y="3798570"/>
            <a:ext cx="2701290" cy="1511935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организаций,  участвующих в ликвидации ЧС,</a:t>
            </a:r>
            <a:endParaRPr lang="ru-RU" altLang="x-none" sz="20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lnSpc>
                <a:spcPct val="101000"/>
              </a:lnSpc>
              <a:spcBef>
                <a:spcPts val="800"/>
              </a:spcBef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ДДС </a:t>
            </a:r>
            <a:r>
              <a:rPr lang="en-US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 </a:t>
            </a:r>
            <a:r>
              <a:rPr lang="ru-RU" altLang="x-none" sz="20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ПОО</a:t>
            </a:r>
          </a:p>
        </p:txBody>
      </p:sp>
      <p:grpSp>
        <p:nvGrpSpPr>
          <p:cNvPr id="4" name="Group 28"/>
          <p:cNvGrpSpPr/>
          <p:nvPr/>
        </p:nvGrpSpPr>
        <p:grpSpPr>
          <a:xfrm>
            <a:off x="4643438" y="4841875"/>
            <a:ext cx="1835150" cy="2016125"/>
            <a:chOff x="4513" y="-244"/>
            <a:chExt cx="1927" cy="1794"/>
          </a:xfrm>
        </p:grpSpPr>
        <p:pic>
          <p:nvPicPr>
            <p:cNvPr id="36883" name="Picture 21" descr="4cd93a651dfc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4" name="Picture 26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5" name="Picture 27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66" name="Rectangle 42"/>
          <p:cNvSpPr>
            <a:spLocks noChangeArrowheads="1"/>
          </p:cNvSpPr>
          <p:nvPr/>
        </p:nvSpPr>
        <p:spPr bwMode="auto">
          <a:xfrm>
            <a:off x="6367780" y="5486400"/>
            <a:ext cx="2701290" cy="1168400"/>
          </a:xfrm>
          <a:prstGeom prst="rect">
            <a:avLst/>
          </a:prstGeom>
          <a:solidFill>
            <a:schemeClr val="accent3"/>
          </a:solidFill>
          <a:ln w="15875" algn="ctr">
            <a:solidFill>
              <a:schemeClr val="bg1"/>
            </a:solidFill>
            <a:miter lim="800000"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trike="noStrike" noProof="1">
              <a:solidFill>
                <a:srgbClr val="FFFFFF"/>
              </a:solidFill>
              <a:latin typeface="Tahoma" panose="020B060403050404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Население</a:t>
            </a: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Aft>
                <a:spcPts val="600"/>
              </a:spcAft>
              <a:buClrTx/>
              <a:buFont typeface="Wingdings" panose="05000000000000000000" pitchFamily="2" charset="2"/>
            </a:pPr>
            <a:endParaRPr lang="ru-RU" altLang="x-none" sz="1800" strike="noStrike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</a:endParaRPr>
          </a:p>
        </p:txBody>
      </p:sp>
      <p:grpSp>
        <p:nvGrpSpPr>
          <p:cNvPr id="5" name="Group 58"/>
          <p:cNvGrpSpPr/>
          <p:nvPr/>
        </p:nvGrpSpPr>
        <p:grpSpPr>
          <a:xfrm>
            <a:off x="4133850" y="5062220"/>
            <a:ext cx="1731963" cy="1793875"/>
            <a:chOff x="4513" y="-244"/>
            <a:chExt cx="1927" cy="1794"/>
          </a:xfrm>
        </p:grpSpPr>
        <p:pic>
          <p:nvPicPr>
            <p:cNvPr id="36888" name="Picture 59" descr="4cd93a651dfc9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 flipH="1">
              <a:off x="5080" y="-244"/>
              <a:ext cx="1360" cy="13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89" name="Picture 60" descr="images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513" y="0"/>
              <a:ext cx="1141" cy="11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890" name="Picture 61" descr="100180080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2000"/>
            </a:blip>
            <a:stretch>
              <a:fillRect/>
            </a:stretch>
          </p:blipFill>
          <p:spPr>
            <a:xfrm>
              <a:off x="4921" y="482"/>
              <a:ext cx="1158" cy="106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6891" name="AutoShape 67"/>
          <p:cNvSpPr/>
          <p:nvPr/>
        </p:nvSpPr>
        <p:spPr>
          <a:xfrm rot="-2424497">
            <a:off x="3348038" y="2708275"/>
            <a:ext cx="2087562" cy="431800"/>
          </a:xfrm>
          <a:prstGeom prst="notchedRightArrow">
            <a:avLst>
              <a:gd name="adj1" fmla="val 50000"/>
              <a:gd name="adj2" fmla="val 12055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2" name="AutoShape 68"/>
          <p:cNvSpPr/>
          <p:nvPr/>
        </p:nvSpPr>
        <p:spPr>
          <a:xfrm rot="-1245380">
            <a:off x="3563938" y="3284538"/>
            <a:ext cx="1655762" cy="431800"/>
          </a:xfrm>
          <a:prstGeom prst="notchedRightArrow">
            <a:avLst>
              <a:gd name="adj1" fmla="val 50000"/>
              <a:gd name="adj2" fmla="val 95615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3" name="AutoShape 69"/>
          <p:cNvSpPr/>
          <p:nvPr/>
        </p:nvSpPr>
        <p:spPr>
          <a:xfrm rot="666766">
            <a:off x="3635375" y="3933825"/>
            <a:ext cx="1512888" cy="431800"/>
          </a:xfrm>
          <a:prstGeom prst="notchedRightArrow">
            <a:avLst>
              <a:gd name="adj1" fmla="val 50000"/>
              <a:gd name="adj2" fmla="val 87364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36894" name="AutoShape 70"/>
          <p:cNvSpPr/>
          <p:nvPr/>
        </p:nvSpPr>
        <p:spPr>
          <a:xfrm rot="2129063">
            <a:off x="3387725" y="4530725"/>
            <a:ext cx="1944688" cy="431800"/>
          </a:xfrm>
          <a:prstGeom prst="notchedRightArrow">
            <a:avLst>
              <a:gd name="adj1" fmla="val 50000"/>
              <a:gd name="adj2" fmla="val 112300"/>
            </a:avLst>
          </a:prstGeom>
          <a:solidFill>
            <a:srgbClr val="C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000000"/>
            </a:prstShdw>
          </a:effectLst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ChangeArrowheads="1"/>
          </p:cNvSpPr>
          <p:nvPr/>
        </p:nvSpPr>
        <p:spPr bwMode="auto">
          <a:xfrm>
            <a:off x="323850" y="1654175"/>
            <a:ext cx="3527425" cy="11988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Рабочее место </a:t>
            </a:r>
            <a:endParaRPr lang="ru-RU" altLang="x-none" sz="2400" b="1" strike="noStrike" noProof="1"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05" indent="12700" algn="ctr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 typeface="Wingdings" panose="05000000000000000000" pitchFamily="2" charset="2"/>
            </a:pPr>
            <a:r>
              <a:rPr lang="ru-RU" altLang="x-none" sz="2400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rPr>
              <a:t>дежурного по оповещению</a:t>
            </a:r>
          </a:p>
        </p:txBody>
      </p:sp>
      <p:grpSp>
        <p:nvGrpSpPr>
          <p:cNvPr id="6" name="Group 82"/>
          <p:cNvGrpSpPr/>
          <p:nvPr/>
        </p:nvGrpSpPr>
        <p:grpSpPr>
          <a:xfrm>
            <a:off x="323850" y="5373688"/>
            <a:ext cx="3527425" cy="900112"/>
            <a:chOff x="204" y="3385"/>
            <a:chExt cx="2222" cy="567"/>
          </a:xfrm>
        </p:grpSpPr>
        <p:sp>
          <p:nvSpPr>
            <p:cNvPr id="1098" name="Rectangle 74"/>
            <p:cNvSpPr>
              <a:spLocks noChangeArrowheads="1"/>
            </p:cNvSpPr>
            <p:nvPr/>
          </p:nvSpPr>
          <p:spPr bwMode="auto">
            <a:xfrm>
              <a:off x="204" y="3385"/>
              <a:ext cx="636" cy="566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П-166М</a:t>
              </a:r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930" y="3385"/>
              <a:ext cx="730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latin typeface="Tahoma" panose="020B060403050404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Aft>
                  <a:spcPts val="60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+mn-cs"/>
                </a:rPr>
                <a:t>КТСО-Р</a:t>
              </a:r>
            </a:p>
          </p:txBody>
        </p:sp>
        <p:sp>
          <p:nvSpPr>
            <p:cNvPr id="1100" name="Rectangle 76"/>
            <p:cNvSpPr>
              <a:spLocks noChangeArrowheads="1"/>
            </p:cNvSpPr>
            <p:nvPr/>
          </p:nvSpPr>
          <p:spPr bwMode="auto">
            <a:xfrm>
              <a:off x="1750" y="3385"/>
              <a:ext cx="676" cy="567"/>
            </a:xfrm>
            <a:prstGeom prst="rect">
              <a:avLst/>
            </a:prstGeom>
            <a:solidFill>
              <a:schemeClr val="accent3"/>
            </a:solidFill>
            <a:ln w="15875" algn="ctr">
              <a:solidFill>
                <a:schemeClr val="bg1"/>
              </a:solidFill>
              <a:miter lim="800000"/>
            </a:ln>
            <a:effectLst>
              <a:innerShdw blurRad="114300">
                <a:prstClr val="black"/>
              </a:innerShdw>
            </a:effectLst>
          </p:spPr>
          <p:txBody>
            <a:bodyPr/>
            <a:lstStyle/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endParaRPr lang="ru-RU" altLang="x-none" sz="1600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Lucida Sans Unicode" panose="020B0602030504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x-none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САО</a:t>
              </a:r>
              <a:endParaRPr lang="ru-RU" altLang="x-none" b="1" strike="noStrike" noProof="1"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905" indent="12700" algn="ctr" fontAlgn="base">
                <a:lnSpc>
                  <a:spcPct val="100000"/>
                </a:lnSpc>
                <a:spcBef>
                  <a:spcPts val="20"/>
                </a:spcBef>
                <a:spcAft>
                  <a:spcPts val="0"/>
                </a:spcAft>
                <a:buClrTx/>
                <a:buFont typeface="Wingdings" panose="05000000000000000000" pitchFamily="2" charset="2"/>
              </a:pPr>
              <a:r>
                <a:rPr lang="ru-RU" altLang="zh-CN" b="1" strike="noStrike" noProof="1">
                  <a:solidFill>
                    <a:srgbClr val="C00000"/>
                  </a:solidFill>
                  <a:effectLst/>
                  <a:latin typeface="Arial" panose="020B0604020202020204" pitchFamily="34" charset="0"/>
                  <a:ea typeface="Lucida Sans Unicode" panose="020B0602030504020204" pitchFamily="34" charset="0"/>
                  <a:cs typeface="Arial" panose="020B0604020202020204" pitchFamily="34" charset="0"/>
                </a:rPr>
                <a:t>«Рупор</a:t>
              </a:r>
              <a:endParaRPr lang="ru-RU" altLang="zh-CN" strike="noStrike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grpSp>
        <p:nvGrpSpPr>
          <p:cNvPr id="7" name="Group 85"/>
          <p:cNvGrpSpPr/>
          <p:nvPr/>
        </p:nvGrpSpPr>
        <p:grpSpPr>
          <a:xfrm>
            <a:off x="5003800" y="2574711"/>
            <a:ext cx="1441450" cy="1012825"/>
            <a:chOff x="3152" y="1706"/>
            <a:chExt cx="908" cy="638"/>
          </a:xfrm>
        </p:grpSpPr>
        <p:pic>
          <p:nvPicPr>
            <p:cNvPr id="36901" name="Picture 83" descr="4620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2" y="1797"/>
              <a:ext cx="725" cy="54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902" name="Picture 84" descr="icomF1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0" y="1706"/>
              <a:ext cx="590" cy="5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Номер слайда 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noFill/>
        </p:spPr>
        <p:txBody>
          <a:bodyPr/>
          <a:lstStyle/>
          <a:p>
            <a:pPr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4E08DE7A-79AF-4518-82AA-19C6B9387A06}" type="slidenum">
              <a:rPr lang="ru-RU" altLang="en-US" b="0">
                <a:latin typeface="Tahoma" panose="020B0604030504040204" pitchFamily="34" charset="0"/>
              </a:rPr>
              <a:pPr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18</a:t>
            </a:fld>
            <a:endParaRPr lang="ru-RU" altLang="en-US" b="0">
              <a:latin typeface="Tahoma" panose="020B0604030504040204" pitchFamily="34" charset="0"/>
            </a:endParaRPr>
          </a:p>
        </p:txBody>
      </p:sp>
      <p:pic>
        <p:nvPicPr>
          <p:cNvPr id="39946" name="Picture 10" descr="Покрытие оповещ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8468"/>
            <a:ext cx="9144000" cy="596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239808" y="0"/>
            <a:ext cx="8640763" cy="870332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algn="ctr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Покрытие городского округа средствами оповещения</a:t>
            </a:r>
            <a:endParaRPr lang="ru-RU" altLang="ru-RU" sz="28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416675" y="3634740"/>
            <a:ext cx="2727325" cy="1512570"/>
          </a:xfrm>
          <a:prstGeom prst="rect">
            <a:avLst/>
          </a:prstGeom>
          <a:noFill/>
          <a:ln w="9525">
            <a:noFill/>
            <a:round/>
          </a:ln>
        </p:spPr>
        <p:txBody>
          <a:bodyPr lIns="90000" tIns="46800" rIns="90000" bIns="46800" anchor="ctr"/>
          <a:lstStyle/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Синие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сирены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Зеленые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-  ВАУ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Желтые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ЛСО</a:t>
            </a:r>
          </a:p>
          <a:p>
            <a:pPr marL="228600" indent="-228600" defTabSz="448945" fontAlgn="auto">
              <a:lnSpc>
                <a:spcPct val="150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Красные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пла-нируемые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ВАУ</a:t>
            </a:r>
          </a:p>
          <a:p>
            <a:pPr marL="228600" indent="-228600" defTabSz="448945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Char char="•"/>
            </a:pPr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Номер слайда 1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 anchor="b"/>
          <a:lstStyle/>
          <a:p>
            <a:pPr algn="r">
              <a:lnSpc>
                <a:spcPct val="100000"/>
              </a:lnSpc>
              <a:tabLst>
                <a:tab pos="0" algn="l"/>
                <a:tab pos="447675" algn="l"/>
                <a:tab pos="896620" algn="l"/>
                <a:tab pos="1346200" algn="l"/>
                <a:tab pos="1795145" algn="l"/>
                <a:tab pos="2244725" algn="l"/>
                <a:tab pos="2693670" algn="l"/>
                <a:tab pos="3143250" algn="l"/>
                <a:tab pos="3592195" algn="l"/>
                <a:tab pos="4041775" algn="l"/>
                <a:tab pos="4490720" algn="l"/>
                <a:tab pos="4940300" algn="l"/>
                <a:tab pos="5389245" algn="l"/>
                <a:tab pos="5838825" algn="l"/>
                <a:tab pos="6287770" algn="l"/>
                <a:tab pos="6737350" algn="l"/>
                <a:tab pos="7186295" algn="l"/>
                <a:tab pos="7635875" algn="l"/>
                <a:tab pos="8084820" algn="l"/>
                <a:tab pos="8534400" algn="l"/>
                <a:tab pos="8983345" algn="l"/>
              </a:tabLst>
            </a:pPr>
            <a:fld id="{80D5BA70-3357-4648-886D-8338D3AD605F}" type="slidenum">
              <a:rPr lang="ru-RU" altLang="en-US" sz="1400" b="0">
                <a:solidFill>
                  <a:srgbClr val="FFFFFF"/>
                </a:solidFill>
                <a:latin typeface="Arial" panose="020B0604020202020204" pitchFamily="34" charset="0"/>
              </a:rPr>
              <a:pPr algn="r">
                <a:lnSpc>
                  <a:spcPct val="100000"/>
                </a:lnSpc>
                <a:tabLst>
                  <a:tab pos="0" algn="l"/>
                  <a:tab pos="447675" algn="l"/>
                  <a:tab pos="896620" algn="l"/>
                  <a:tab pos="1346200" algn="l"/>
                  <a:tab pos="1795145" algn="l"/>
                  <a:tab pos="2244725" algn="l"/>
                  <a:tab pos="2693670" algn="l"/>
                  <a:tab pos="3143250" algn="l"/>
                  <a:tab pos="3592195" algn="l"/>
                  <a:tab pos="4041775" algn="l"/>
                  <a:tab pos="4490720" algn="l"/>
                  <a:tab pos="4940300" algn="l"/>
                  <a:tab pos="5389245" algn="l"/>
                  <a:tab pos="5838825" algn="l"/>
                  <a:tab pos="6287770" algn="l"/>
                  <a:tab pos="6737350" algn="l"/>
                  <a:tab pos="7186295" algn="l"/>
                  <a:tab pos="7635875" algn="l"/>
                  <a:tab pos="8084820" algn="l"/>
                  <a:tab pos="8534400" algn="l"/>
                  <a:tab pos="8983345" algn="l"/>
                </a:tabLst>
              </a:pPr>
              <a:t>19</a:t>
            </a:fld>
            <a:endParaRPr lang="ru-RU" altLang="en-US" sz="1400" b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250825" y="188913"/>
            <a:ext cx="8640763" cy="7731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90000" tIns="46800" rIns="90000" bIns="46800" anchor="ctr"/>
          <a:lstStyle/>
          <a:p>
            <a:pPr algn="ctr" defTabSz="448945" eaLnBrk="0" hangingPunct="0">
              <a:lnSpc>
                <a:spcPct val="101000"/>
              </a:lnSpc>
              <a:spcBef>
                <a:spcPct val="0"/>
              </a:spcBef>
              <a:buClr>
                <a:srgbClr val="E5FFFF"/>
              </a:buClr>
              <a:buFont typeface="Tahoma" panose="020B0604030504040204" pitchFamily="34" charset="0"/>
              <a:buNone/>
            </a:pPr>
            <a:r>
              <a:rPr lang="ru-RU" altLang="zh-CN" sz="4000" b="0" dirty="0">
                <a:solidFill>
                  <a:srgbClr val="CC3300"/>
                </a:solidFill>
                <a:latin typeface="Monotype Corsiva" pitchFamily="66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 городском округе город Воронеж</a:t>
            </a:r>
            <a:endParaRPr lang="ru-RU" altLang="zh-CN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179388" y="3500438"/>
            <a:ext cx="8713787" cy="2897187"/>
            <a:chOff x="158" y="2251"/>
            <a:chExt cx="5489" cy="1825"/>
          </a:xfrm>
        </p:grpSpPr>
        <p:pic>
          <p:nvPicPr>
            <p:cNvPr id="44036" name="Picture 12" descr="P10504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5" y="2251"/>
              <a:ext cx="2812" cy="1709"/>
            </a:xfrm>
            <a:prstGeom prst="rect">
              <a:avLst/>
            </a:prstGeom>
            <a:noFill/>
            <a:ln w="19050">
              <a:solidFill>
                <a:srgbClr val="FFCC00"/>
              </a:solidFill>
              <a:miter lim="800000"/>
              <a:headEnd/>
              <a:tailEnd/>
            </a:ln>
          </p:spPr>
        </p:pic>
        <p:sp>
          <p:nvSpPr>
            <p:cNvPr id="104458" name="Прямоугольник 4"/>
            <p:cNvSpPr>
              <a:spLocks noChangeArrowheads="1"/>
            </p:cNvSpPr>
            <p:nvPr/>
          </p:nvSpPr>
          <p:spPr bwMode="auto">
            <a:xfrm>
              <a:off x="158" y="3475"/>
              <a:ext cx="2903" cy="60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19050" algn="ctr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выносных акустических устройств (ВАУ) – 66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3" name="Group 17"/>
          <p:cNvGrpSpPr/>
          <p:nvPr/>
        </p:nvGrpSpPr>
        <p:grpSpPr bwMode="auto">
          <a:xfrm>
            <a:off x="395288" y="1989138"/>
            <a:ext cx="6956425" cy="2836862"/>
            <a:chOff x="113" y="1207"/>
            <a:chExt cx="4382" cy="1787"/>
          </a:xfrm>
          <a:solidFill>
            <a:schemeClr val="bg2">
              <a:lumMod val="90000"/>
            </a:schemeClr>
          </a:solidFill>
        </p:grpSpPr>
        <p:pic>
          <p:nvPicPr>
            <p:cNvPr id="44039" name="Рисунок 7" descr="электросирена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" y="1207"/>
              <a:ext cx="2313" cy="1787"/>
            </a:xfrm>
            <a:prstGeom prst="rect">
              <a:avLst/>
            </a:prstGeom>
            <a:grpFill/>
            <a:ln w="25400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</p:pic>
        <p:sp>
          <p:nvSpPr>
            <p:cNvPr id="104461" name="Прямоугольник 5"/>
            <p:cNvSpPr>
              <a:spLocks noChangeArrowheads="1"/>
            </p:cNvSpPr>
            <p:nvPr/>
          </p:nvSpPr>
          <p:spPr bwMode="auto">
            <a:xfrm>
              <a:off x="2200" y="1253"/>
              <a:ext cx="2295" cy="330"/>
            </a:xfrm>
            <a:prstGeom prst="rect">
              <a:avLst/>
            </a:prstGeom>
            <a:grpFill/>
            <a:ln w="25400">
              <a:noFill/>
              <a:miter lim="800000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>
              <a:spAutoFit/>
            </a:bodyPr>
            <a:lstStyle/>
            <a:p>
              <a:r>
                <a:rPr lang="ru-RU" altLang="ru-RU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 </a:t>
              </a:r>
              <a:r>
                <a:rPr lang="ru-RU" altLang="ru-RU" sz="2800" b="1" dirty="0" err="1">
                  <a:solidFill>
                    <a:srgbClr val="C00000"/>
                  </a:solidFill>
                  <a:latin typeface="Arial" panose="020B0604020202020204" pitchFamily="34" charset="0"/>
                </a:rPr>
                <a:t>электросирен</a:t>
              </a:r>
              <a:r>
                <a:rPr lang="ru-RU" altLang="ru-RU" sz="28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 – 72</a:t>
              </a:r>
              <a:endParaRPr lang="ru-RU" altLang="ru-RU" sz="2800" b="1" dirty="0">
                <a:solidFill>
                  <a:srgbClr val="C00000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90229"/>
              </p:ext>
            </p:extLst>
          </p:nvPr>
        </p:nvGraphicFramePr>
        <p:xfrm>
          <a:off x="563434" y="752684"/>
          <a:ext cx="8211312" cy="5547360"/>
        </p:xfrm>
        <a:graphic>
          <a:graphicData uri="http://schemas.openxmlformats.org/drawingml/2006/table">
            <a:tbl>
              <a:tblPr/>
              <a:tblGrid>
                <a:gridCol w="82113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95118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ТЕМА №2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Единый </a:t>
                      </a: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сигнал оповещения 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«Внимание всем!».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2800" b="1" i="0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Организация оповещения населения городского округа город Воронеж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и работников организации.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Речевые сообщения с информацией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 воздушной тревоге, химической тревоге, радиационной опасности или угрозе катастрофического затопления. 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800" b="1" i="0" kern="120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Действия населения.</a:t>
                      </a:r>
                      <a:endParaRPr lang="ru-RU" sz="2800" i="0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5412" y="330118"/>
            <a:ext cx="8893175" cy="857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rIns="0" bIns="0" anchor="b"/>
          <a:lstStyle/>
          <a:p>
            <a:pPr algn="ctr"/>
            <a:endParaRPr lang="ru-RU" altLang="zh-CN" sz="2800" b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endParaRPr lang="ru-RU" altLang="zh-CN" sz="2800" b="1" dirty="0" smtClean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Задачи  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локальной  системы  оповещения (ЛСО</a:t>
            </a:r>
            <a:r>
              <a:rPr lang="ru-RU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):</a:t>
            </a:r>
          </a:p>
          <a:p>
            <a:pPr algn="ctr"/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2800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ru-RU" altLang="zh-CN" sz="2400" b="1" dirty="0">
                <a:solidFill>
                  <a:srgbClr val="C00000"/>
                </a:solidFill>
                <a:latin typeface="Arial" panose="020B0604020202020204" pitchFamily="34" charset="0"/>
              </a:rPr>
              <a:t>доведение  информации  и  сигналов  оповещения  </a:t>
            </a:r>
            <a:r>
              <a:rPr lang="ru-RU" altLang="zh-CN" sz="24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до</a:t>
            </a:r>
            <a:endParaRPr lang="ru-RU" altLang="zh-CN" sz="2400" b="1" dirty="0">
              <a:solidFill>
                <a:srgbClr val="C00000"/>
              </a:solidFill>
              <a:latin typeface="Times New Roman" panose="02020603050405020304" charset="0"/>
            </a:endParaRPr>
          </a:p>
        </p:txBody>
      </p:sp>
      <p:sp>
        <p:nvSpPr>
          <p:cNvPr id="35843" name="Rectangle 3"/>
          <p:cNvSpPr txBox="1">
            <a:spLocks noChangeArrowheads="1"/>
          </p:cNvSpPr>
          <p:nvPr/>
        </p:nvSpPr>
        <p:spPr bwMode="auto">
          <a:xfrm>
            <a:off x="179388" y="1492606"/>
            <a:ext cx="8964612" cy="48290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ru-RU" altLang="zh-CN" sz="2600" b="1" dirty="0">
                <a:latin typeface="Arial" panose="020B0604020202020204" pitchFamily="34" charset="0"/>
              </a:rPr>
              <a:t>руководящего 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ru-RU" altLang="zh-CN" sz="2600" b="1" dirty="0">
                <a:latin typeface="Arial" panose="020B0604020202020204" pitchFamily="34" charset="0"/>
              </a:rPr>
              <a:t>состава 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ru-RU" altLang="zh-CN" sz="2600" b="1" dirty="0">
                <a:latin typeface="Arial" panose="020B0604020202020204" pitchFamily="34" charset="0"/>
              </a:rPr>
              <a:t>ГО 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ru-RU" altLang="zh-CN" sz="2600" b="1" dirty="0">
                <a:latin typeface="Arial" panose="020B0604020202020204" pitchFamily="34" charset="0"/>
              </a:rPr>
              <a:t>и  РСЧС,  организаций, эксплуатирующих 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ru-RU" altLang="zh-CN" sz="2600" b="1" dirty="0">
                <a:latin typeface="Arial" panose="020B0604020202020204" pitchFamily="34" charset="0"/>
              </a:rPr>
              <a:t>ПОО;</a:t>
            </a:r>
            <a:r>
              <a:rPr lang="en-US" sz="2600" b="1" dirty="0">
                <a:latin typeface="Arial" panose="020B0604020202020204" pitchFamily="34" charset="0"/>
              </a:rPr>
              <a:t> </a:t>
            </a:r>
            <a:r>
              <a:rPr lang="ru-RU" altLang="zh-CN" sz="2600" b="1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600" b="1" dirty="0">
                <a:latin typeface="Arial" panose="020B0604020202020204" pitchFamily="34" charset="0"/>
              </a:rPr>
              <a:t> объектовых  спасательных формирований;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600" b="1" dirty="0">
                <a:latin typeface="Arial" panose="020B0604020202020204" pitchFamily="34" charset="0"/>
              </a:rPr>
              <a:t> персонала  организаций,  эксплуатирующих  ПОО;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600" b="1" dirty="0">
                <a:latin typeface="Arial" panose="020B0604020202020204" pitchFamily="34" charset="0"/>
              </a:rPr>
              <a:t> руководителей  и  ДДС  организаций, расположенных в зоне  действия  ЛСО;</a:t>
            </a: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pitchFamily="2" charset="2"/>
              <a:buChar char="Ø"/>
            </a:pPr>
            <a:r>
              <a:rPr lang="ru-RU" altLang="zh-CN" sz="2600" b="1">
                <a:latin typeface="Arial" panose="020B0604020202020204" pitchFamily="34" charset="0"/>
              </a:rPr>
              <a:t> населения</a:t>
            </a:r>
            <a:r>
              <a:rPr lang="ru-RU" altLang="zh-CN" sz="2600" b="1" dirty="0">
                <a:latin typeface="Arial" panose="020B0604020202020204" pitchFamily="34" charset="0"/>
              </a:rPr>
              <a:t>,  проживающего в зоне действия  ЛСО.</a:t>
            </a:r>
          </a:p>
          <a:p>
            <a:pPr>
              <a:lnSpc>
                <a:spcPct val="100000"/>
              </a:lnSpc>
            </a:pPr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endParaRPr lang="ru-RU" altLang="zh-CN" sz="1400" dirty="0">
              <a:latin typeface="Arial" panose="020B0604020202020204" pitchFamily="34" charset="0"/>
            </a:endParaRPr>
          </a:p>
          <a:p>
            <a:pPr algn="ctr"/>
            <a:endParaRPr lang="ru-RU" altLang="zh-CN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30505" y="1103630"/>
            <a:ext cx="3937635" cy="184531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15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5 км</a:t>
            </a:r>
            <a:endParaRPr lang="ru-RU" altLang="en-US" sz="1500" b="1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 descr="атомная станц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4666" y="1447324"/>
            <a:ext cx="1548765" cy="1156811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4780915" y="1016635"/>
            <a:ext cx="4235450" cy="201866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2,5 км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9445" y="2948940"/>
            <a:ext cx="2455545" cy="1002665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ядерно и радиационно опасные объекты</a:t>
            </a:r>
          </a:p>
        </p:txBody>
      </p:sp>
      <p:pic>
        <p:nvPicPr>
          <p:cNvPr id="10" name="Изображение 9" descr="химзавод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6881" y="1447324"/>
            <a:ext cx="1716405" cy="1261110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1" name="Скругленный прямоугольник 10"/>
          <p:cNvSpPr/>
          <p:nvPr/>
        </p:nvSpPr>
        <p:spPr>
          <a:xfrm>
            <a:off x="5671185" y="3035300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химически опасные объекты</a:t>
            </a:r>
          </a:p>
        </p:txBody>
      </p:sp>
      <p:sp>
        <p:nvSpPr>
          <p:cNvPr id="12" name="Овал 11"/>
          <p:cNvSpPr/>
          <p:nvPr/>
        </p:nvSpPr>
        <p:spPr>
          <a:xfrm>
            <a:off x="2324735" y="3827145"/>
            <a:ext cx="3937000" cy="18453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до 6 км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94990" y="5672455"/>
            <a:ext cx="2455545" cy="100203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0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гидротехнические объекты</a:t>
            </a:r>
          </a:p>
        </p:txBody>
      </p:sp>
      <p:pic>
        <p:nvPicPr>
          <p:cNvPr id="14" name="Изображение 13" descr="hydroelectricity-png-file-hydro-power-plant-construction-png-4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33349" y="3848100"/>
            <a:ext cx="1737836" cy="182451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31470" y="13617"/>
            <a:ext cx="8684895" cy="6407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altLang="en-US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Радиус действия локальных систем оповещения  на ПОО</a:t>
            </a:r>
          </a:p>
          <a:p>
            <a:pPr algn="ctr"/>
            <a:r>
              <a:rPr lang="ru-RU" altLang="en-US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2"/>
          <p:cNvSpPr/>
          <p:nvPr/>
        </p:nvSpPr>
        <p:spPr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ru-RU" altLang="ru-RU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6626" name="TextBox 1"/>
          <p:cNvSpPr txBox="1"/>
          <p:nvPr/>
        </p:nvSpPr>
        <p:spPr>
          <a:xfrm>
            <a:off x="358140" y="2950845"/>
            <a:ext cx="4469130" cy="46609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40083" anchor="t">
            <a:spAutoFit/>
          </a:bodyPr>
          <a:lstStyle/>
          <a:p>
            <a:pPr algn="ctr">
              <a:lnSpc>
                <a:spcPts val="3325"/>
              </a:lnSpc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КСЭОН</a:t>
            </a:r>
            <a:endParaRPr lang="ru-RU" altLang="zh-CN" sz="28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6627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r"/>
            <a:r>
              <a:rPr lang="ru-RU" altLang="ru-RU" sz="1400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ru-RU" altLang="ru-RU" sz="1400" b="0" dirty="0">
                <a:solidFill>
                  <a:schemeClr val="bg1"/>
                </a:solidFill>
                <a:latin typeface="Arial" panose="020B0604020202020204" pitchFamily="34" charset="0"/>
              </a:rPr>
              <a:pPr algn="r"/>
              <a:t>22</a:t>
            </a:fld>
            <a:endParaRPr lang="ru-RU" altLang="ru-RU" sz="14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TextBox 5"/>
          <p:cNvSpPr txBox="1"/>
          <p:nvPr/>
        </p:nvSpPr>
        <p:spPr>
          <a:xfrm>
            <a:off x="4930775" y="2051685"/>
            <a:ext cx="2630805" cy="2538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К</a:t>
            </a:r>
            <a:r>
              <a:rPr lang="ru-RU" altLang="zh-CN" sz="2800" b="1" dirty="0">
                <a:latin typeface="Arial" panose="020B0604020202020204" pitchFamily="34" charset="0"/>
              </a:rPr>
              <a:t>омплексная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С</a:t>
            </a:r>
            <a:r>
              <a:rPr lang="ru-RU" altLang="zh-CN" sz="2800" b="1" dirty="0">
                <a:latin typeface="Arial" panose="020B0604020202020204" pitchFamily="34" charset="0"/>
              </a:rPr>
              <a:t>истема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Э</a:t>
            </a:r>
            <a:r>
              <a:rPr lang="ru-RU" altLang="zh-CN" sz="2800" b="1" dirty="0">
                <a:latin typeface="Arial" panose="020B0604020202020204" pitchFamily="34" charset="0"/>
              </a:rPr>
              <a:t>кстренного</a:t>
            </a:r>
            <a:r>
              <a:rPr lang="ru-RU" altLang="zh-CN" sz="2800" dirty="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О</a:t>
            </a:r>
            <a:r>
              <a:rPr lang="ru-RU" altLang="zh-CN" sz="2800" b="1" dirty="0">
                <a:latin typeface="Arial" panose="020B0604020202020204" pitchFamily="34" charset="0"/>
              </a:rPr>
              <a:t>повещения</a:t>
            </a:r>
            <a:endParaRPr lang="ru-RU" altLang="zh-CN" sz="2800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</a:rPr>
              <a:t>Н</a:t>
            </a:r>
            <a:r>
              <a:rPr lang="ru-RU" altLang="zh-CN" sz="2800" b="1" dirty="0">
                <a:latin typeface="Arial" panose="020B0604020202020204" pitchFamily="34" charset="0"/>
              </a:rPr>
              <a:t>аселения</a:t>
            </a:r>
            <a:r>
              <a:rPr lang="ru-RU" altLang="zh-CN" sz="24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ru-RU" altLang="zh-CN" sz="40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29" name="Text Box 8"/>
          <p:cNvSpPr txBox="1"/>
          <p:nvPr/>
        </p:nvSpPr>
        <p:spPr>
          <a:xfrm>
            <a:off x="-317" y="5784533"/>
            <a:ext cx="32400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мониторинг</a:t>
            </a:r>
          </a:p>
        </p:txBody>
      </p:sp>
      <p:sp>
        <p:nvSpPr>
          <p:cNvPr id="26630" name="Text Box 9"/>
          <p:cNvSpPr txBox="1"/>
          <p:nvPr/>
        </p:nvSpPr>
        <p:spPr>
          <a:xfrm>
            <a:off x="5544503" y="5784850"/>
            <a:ext cx="3313112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zh-CN" sz="2400" b="1" dirty="0">
                <a:latin typeface="Arial" panose="020B0604020202020204" pitchFamily="34" charset="0"/>
              </a:rPr>
              <a:t>оповещение</a:t>
            </a:r>
          </a:p>
        </p:txBody>
      </p:sp>
      <p:sp>
        <p:nvSpPr>
          <p:cNvPr id="26631" name="AutoShape 12"/>
          <p:cNvSpPr/>
          <p:nvPr/>
        </p:nvSpPr>
        <p:spPr>
          <a:xfrm>
            <a:off x="1156335" y="4847908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 altLang="zh-CN" dirty="0">
              <a:latin typeface="Arial" panose="020B0604020202020204" pitchFamily="34" charset="0"/>
            </a:endParaRPr>
          </a:p>
        </p:txBody>
      </p:sp>
      <p:sp>
        <p:nvSpPr>
          <p:cNvPr id="26632" name="AutoShape 13"/>
          <p:cNvSpPr/>
          <p:nvPr/>
        </p:nvSpPr>
        <p:spPr>
          <a:xfrm>
            <a:off x="6840855" y="4848225"/>
            <a:ext cx="720725" cy="936625"/>
          </a:xfrm>
          <a:prstGeom prst="downArrow">
            <a:avLst>
              <a:gd name="adj1" fmla="val 50000"/>
              <a:gd name="adj2" fmla="val 32452"/>
            </a:avLst>
          </a:prstGeom>
          <a:solidFill>
            <a:srgbClr val="C00000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ru-RU" altLang="zh-CN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66670" y="4848225"/>
            <a:ext cx="3744595" cy="72009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endParaRPr kumimoji="0" lang="ru-RU" altLang="en-GB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Lucida Sans Unicode" panose="020B0602030504020204" pitchFamily="34" charset="0"/>
            </a:endParaRPr>
          </a:p>
          <a:p>
            <a:pPr marL="0" marR="0" indent="0" algn="ctr" defTabSz="448945" rtl="0" eaLnBrk="1" fontAlgn="base" latinLnBrk="0" hangingPunct="1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</a:pPr>
            <a:r>
              <a:rPr kumimoji="0" lang="ru-RU" altLang="en-GB" sz="2800" b="1" i="0" u="none" strike="noStrike" cap="none" normalizeH="0" baseline="0">
                <a:ln>
                  <a:noFill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Lucida Sans Unicode" panose="020B0602030504020204" pitchFamily="34" charset="0"/>
              </a:rPr>
              <a:t>ЦЕЛИ</a:t>
            </a: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538480" y="-23495"/>
            <a:ext cx="8605520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Указ Президента Российской Федерации </a:t>
            </a:r>
            <a:endParaRPr lang="ru-RU" alt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ctr">
              <a:buFont typeface="Wingdings" panose="05000000000000000000" charset="0"/>
              <a:buNone/>
            </a:pPr>
            <a:r>
              <a:rPr lang="ru-RU" alt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 </a:t>
            </a:r>
            <a:r>
              <a:rPr lang="ru-RU" alt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13.11.2012  № 1522 «О создании комплексной системы экстренного оповещения населения об угрозе возникновения или возникновении ЧС»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255" y="-34925"/>
            <a:ext cx="9178925" cy="689292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-62865"/>
            <a:ext cx="9133205" cy="69354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Номер слайда 3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1100" b="0">
              <a:latin typeface="Constantia" panose="02030602050306030303" pitchFamily="18" charset="0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88900" y="197016"/>
            <a:ext cx="8947150" cy="64940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территории Воронежской области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ru-RU" sz="2400" b="0" dirty="0">
              <a:solidFill>
                <a:schemeClr val="bg1"/>
              </a:solidFill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при аварии </a:t>
            </a:r>
            <a:endParaRPr lang="ru-RU" alt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на 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Нововоронежской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 АЭС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49 зон оповещения при аварии на ОАО «</a:t>
            </a:r>
            <a:r>
              <a:rPr lang="ru-RU" altLang="ru-RU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Трансаммиак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8 зон оповещения при авариях на химически опасных объектах полностью готовы и сопряжены с РАСЦО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0" dirty="0">
              <a:solidFill>
                <a:srgbClr val="00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1 зона оповещения при авариях на потенциально опасных 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объектах, расположенных на территории Воронежа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4 зоны оповещения при авариях на ГТС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Clr>
                <a:schemeClr val="tx1"/>
              </a:buClr>
              <a:buSzPct val="95000"/>
              <a:buFont typeface="Wingdings" panose="05000000000000000000" pitchFamily="2" charset="2"/>
              <a:buChar char="Ø"/>
            </a:pPr>
            <a:r>
              <a:rPr lang="ru-RU" alt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73 зоны оповещения при угрозе лесных пожаров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2"/>
          <p:cNvSpPr>
            <a:spLocks noChangeArrowheads="1"/>
          </p:cNvSpPr>
          <p:nvPr/>
        </p:nvSpPr>
        <p:spPr bwMode="auto">
          <a:xfrm>
            <a:off x="0" y="2205038"/>
            <a:ext cx="9144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>
                <a:latin typeface="Arial" pitchFamily="34" charset="0"/>
              </a:rPr>
              <a:t> </a:t>
            </a:r>
          </a:p>
        </p:txBody>
      </p:sp>
      <p:sp>
        <p:nvSpPr>
          <p:cNvPr id="27650" name="TextBox 1"/>
          <p:cNvSpPr txBox="1">
            <a:spLocks noChangeArrowheads="1"/>
          </p:cNvSpPr>
          <p:nvPr/>
        </p:nvSpPr>
        <p:spPr bwMode="auto">
          <a:xfrm>
            <a:off x="333375" y="1052132"/>
            <a:ext cx="8159750" cy="88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40083">
            <a:spAutoFit/>
          </a:bodyPr>
          <a:lstStyle/>
          <a:p>
            <a:pPr algn="ctr">
              <a:lnSpc>
                <a:spcPts val="3325"/>
              </a:lnSpc>
            </a:pPr>
            <a:endParaRPr lang="ru-RU" altLang="zh-CN" sz="800" dirty="0">
              <a:solidFill>
                <a:srgbClr val="C00000"/>
              </a:solidFill>
              <a:latin typeface="Arial" pitchFamily="34" charset="0"/>
            </a:endParaRPr>
          </a:p>
          <a:p>
            <a:pPr algn="ctr">
              <a:lnSpc>
                <a:spcPts val="3325"/>
              </a:lnSpc>
            </a:pPr>
            <a:r>
              <a:rPr lang="ru-RU" altLang="zh-CN" sz="3200" b="1" dirty="0">
                <a:solidFill>
                  <a:srgbClr val="C00000"/>
                </a:solidFill>
                <a:latin typeface="Arial" pitchFamily="34" charset="0"/>
              </a:rPr>
              <a:t>ОКСИОН</a:t>
            </a:r>
            <a:endParaRPr lang="ru-RU" altLang="zh-CN" sz="3200" b="1" dirty="0">
              <a:solidFill>
                <a:srgbClr val="C00000"/>
              </a:solidFill>
              <a:latin typeface="Arial" pitchFamily="34" charset="0"/>
              <a:ea typeface="SimSun" pitchFamily="2" charset="-122"/>
            </a:endParaRPr>
          </a:p>
        </p:txBody>
      </p:sp>
      <p:sp>
        <p:nvSpPr>
          <p:cNvPr id="27651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ru-RU" altLang="ru-RU" sz="1400">
                <a:latin typeface="Arial" pitchFamily="34" charset="0"/>
              </a:rPr>
              <a:t> </a:t>
            </a:r>
            <a:fld id="{78B7484A-CFC6-4FDF-8532-021B71B669A3}" type="slidenum">
              <a:rPr lang="ru-RU" altLang="ru-RU" sz="1400" b="0">
                <a:solidFill>
                  <a:schemeClr val="bg1"/>
                </a:solidFill>
                <a:latin typeface="Arial" pitchFamily="34" charset="0"/>
              </a:rPr>
              <a:pPr algn="r"/>
              <a:t>27</a:t>
            </a:fld>
            <a:endParaRPr lang="ru-RU" altLang="ru-RU" sz="1400" b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06451" y="1866773"/>
            <a:ext cx="8874125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о</a:t>
            </a:r>
            <a:r>
              <a:rPr lang="ru-RU" altLang="zh-CN" sz="2800" dirty="0">
                <a:latin typeface="Arial" pitchFamily="34" charset="0"/>
              </a:rPr>
              <a:t>бщероссийская</a:t>
            </a:r>
            <a:endParaRPr lang="ru-RU" altLang="zh-CN" sz="2800" dirty="0">
              <a:solidFill>
                <a:srgbClr val="FFFFFF"/>
              </a:solidFill>
              <a:latin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к</a:t>
            </a:r>
            <a:r>
              <a:rPr lang="ru-RU" altLang="zh-CN" sz="2800" dirty="0">
                <a:latin typeface="Arial" pitchFamily="34" charset="0"/>
              </a:rPr>
              <a:t>омплексная</a:t>
            </a:r>
            <a:endParaRPr lang="ru-RU" altLang="zh-CN" sz="2800" dirty="0">
              <a:solidFill>
                <a:srgbClr val="FFFFFF"/>
              </a:solidFill>
              <a:latin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с</a:t>
            </a:r>
            <a:r>
              <a:rPr lang="ru-RU" altLang="zh-CN" sz="2800" dirty="0">
                <a:latin typeface="Arial" pitchFamily="34" charset="0"/>
              </a:rPr>
              <a:t>истема</a:t>
            </a:r>
            <a:endParaRPr lang="ru-RU" altLang="zh-CN" sz="2800" dirty="0">
              <a:solidFill>
                <a:srgbClr val="FFFFFF"/>
              </a:solidFill>
              <a:latin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и</a:t>
            </a:r>
            <a:r>
              <a:rPr lang="ru-RU" altLang="zh-CN" sz="2800" dirty="0">
                <a:latin typeface="Arial" pitchFamily="34" charset="0"/>
              </a:rPr>
              <a:t>нформирования  и</a:t>
            </a:r>
          </a:p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о</a:t>
            </a:r>
            <a:r>
              <a:rPr lang="ru-RU" altLang="zh-CN" sz="2800" dirty="0">
                <a:latin typeface="Arial" pitchFamily="34" charset="0"/>
              </a:rPr>
              <a:t>повещения</a:t>
            </a:r>
            <a:endParaRPr lang="ru-RU" altLang="zh-CN" sz="2800" dirty="0">
              <a:solidFill>
                <a:schemeClr val="bg1"/>
              </a:solidFill>
              <a:latin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н</a:t>
            </a:r>
            <a:r>
              <a:rPr lang="ru-RU" altLang="zh-CN" sz="2800" dirty="0">
                <a:latin typeface="Arial" pitchFamily="34" charset="0"/>
              </a:rPr>
              <a:t>аселения </a:t>
            </a:r>
          </a:p>
          <a:p>
            <a:pPr algn="just">
              <a:lnSpc>
                <a:spcPct val="150000"/>
              </a:lnSpc>
            </a:pPr>
            <a:r>
              <a:rPr lang="ru-RU" altLang="zh-CN" sz="2800" b="1" i="1" dirty="0">
                <a:solidFill>
                  <a:srgbClr val="C00000"/>
                </a:solidFill>
                <a:latin typeface="Arial" pitchFamily="34" charset="0"/>
              </a:rPr>
              <a:t>в местах массового пребывания людей  </a:t>
            </a:r>
            <a:endParaRPr lang="ru-RU" altLang="zh-CN" sz="2800" b="1" dirty="0">
              <a:solidFill>
                <a:srgbClr val="C00000"/>
              </a:solidFill>
              <a:latin typeface="Arial" pitchFamily="34" charset="0"/>
            </a:endParaRPr>
          </a:p>
          <a:p>
            <a:endParaRPr lang="ru-RU" altLang="zh-CN" sz="3400" dirty="0">
              <a:solidFill>
                <a:srgbClr val="0000CC"/>
              </a:solidFill>
              <a:latin typeface="Arial" pitchFamily="34" charset="0"/>
            </a:endParaRPr>
          </a:p>
        </p:txBody>
      </p:sp>
      <p:sp>
        <p:nvSpPr>
          <p:cNvPr id="27654" name="Прямоугольник 6"/>
          <p:cNvSpPr>
            <a:spLocks noChangeArrowheads="1"/>
          </p:cNvSpPr>
          <p:nvPr/>
        </p:nvSpPr>
        <p:spPr bwMode="auto">
          <a:xfrm>
            <a:off x="0" y="44450"/>
            <a:ext cx="914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3200" dirty="0">
                <a:solidFill>
                  <a:srgbClr val="C00000"/>
                </a:solidFill>
                <a:latin typeface="Arial" pitchFamily="34" charset="0"/>
              </a:rPr>
              <a:t>Системы информирования</a:t>
            </a:r>
            <a:br>
              <a:rPr lang="ru-RU" altLang="zh-CN" sz="3200" dirty="0">
                <a:solidFill>
                  <a:srgbClr val="C00000"/>
                </a:solidFill>
                <a:latin typeface="Arial" pitchFamily="34" charset="0"/>
              </a:rPr>
            </a:br>
            <a:r>
              <a:rPr lang="ru-RU" altLang="zh-CN" sz="3200" dirty="0">
                <a:solidFill>
                  <a:srgbClr val="C00000"/>
                </a:solidFill>
                <a:latin typeface="Arial" pitchFamily="34" charset="0"/>
              </a:rPr>
              <a:t>и оповещения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84464" y="6263640"/>
            <a:ext cx="548640" cy="265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5" descr="ПУОН РОстов центр рынок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692150"/>
            <a:ext cx="2520950" cy="2374900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2" name="Picture 7" descr="Изображение 09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3933825"/>
            <a:ext cx="2520950" cy="20415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3" name="Picture 8" descr="IMG_17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113" y="3933825"/>
            <a:ext cx="3241675" cy="20161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pic>
        <p:nvPicPr>
          <p:cNvPr id="30724" name="Picture 9" descr="CIMG2280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688" y="3933825"/>
            <a:ext cx="2376487" cy="2016125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</p:pic>
      <p:sp>
        <p:nvSpPr>
          <p:cNvPr id="30725" name="Rectangle 10"/>
          <p:cNvSpPr>
            <a:spLocks noChangeArrowheads="1"/>
          </p:cNvSpPr>
          <p:nvPr/>
        </p:nvSpPr>
        <p:spPr bwMode="auto">
          <a:xfrm>
            <a:off x="0" y="3048000"/>
            <a:ext cx="38512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zh-CN" sz="2200" dirty="0">
                <a:solidFill>
                  <a:srgbClr val="C00000"/>
                </a:solidFill>
                <a:latin typeface="Arial" pitchFamily="34" charset="0"/>
              </a:rPr>
              <a:t>ПУОН -</a:t>
            </a:r>
            <a:r>
              <a:rPr lang="ru-RU" altLang="zh-CN" sz="22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ru-RU" altLang="zh-CN" sz="2200" dirty="0">
                <a:latin typeface="Arial" pitchFamily="34" charset="0"/>
              </a:rPr>
              <a:t>пункт уличного</a:t>
            </a:r>
          </a:p>
          <a:p>
            <a:pPr algn="ctr"/>
            <a:r>
              <a:rPr lang="ru-RU" altLang="zh-CN" sz="2200" dirty="0">
                <a:latin typeface="Arial" pitchFamily="34" charset="0"/>
              </a:rPr>
              <a:t>оповещения населения</a:t>
            </a:r>
          </a:p>
        </p:txBody>
      </p:sp>
      <p:sp>
        <p:nvSpPr>
          <p:cNvPr id="30726" name="Rectangle 13"/>
          <p:cNvSpPr>
            <a:spLocks noChangeArrowheads="1"/>
          </p:cNvSpPr>
          <p:nvPr/>
        </p:nvSpPr>
        <p:spPr bwMode="auto">
          <a:xfrm>
            <a:off x="179388" y="6122988"/>
            <a:ext cx="8785225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 anchor="ctr">
            <a:spAutoFit/>
          </a:bodyPr>
          <a:lstStyle/>
          <a:p>
            <a:pPr algn="ctr"/>
            <a:r>
              <a:rPr lang="ru-RU" altLang="zh-CN" sz="2400" dirty="0">
                <a:solidFill>
                  <a:srgbClr val="C00000"/>
                </a:solidFill>
                <a:latin typeface="Arial" pitchFamily="34" charset="0"/>
              </a:rPr>
              <a:t>ПИОН - </a:t>
            </a:r>
            <a:r>
              <a:rPr lang="ru-RU" altLang="zh-CN" sz="2400" dirty="0">
                <a:latin typeface="Arial" pitchFamily="34" charset="0"/>
              </a:rPr>
              <a:t>пункт информирования и оповещения населения в зданиях с массовым пребыванием людей </a:t>
            </a:r>
            <a:r>
              <a:rPr lang="ru-RU" altLang="zh-CN" sz="2000" dirty="0">
                <a:latin typeface="Arial" pitchFamily="34" charset="0"/>
              </a:rPr>
              <a:t> </a:t>
            </a:r>
          </a:p>
        </p:txBody>
      </p:sp>
      <p:sp>
        <p:nvSpPr>
          <p:cNvPr id="30727" name="Rectangle 15"/>
          <p:cNvSpPr>
            <a:spLocks noChangeArrowheads="1"/>
          </p:cNvSpPr>
          <p:nvPr/>
        </p:nvSpPr>
        <p:spPr bwMode="auto">
          <a:xfrm>
            <a:off x="683419" y="-73025"/>
            <a:ext cx="799306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altLang="zh-CN" sz="240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30728" name="Прямоугольник 9"/>
          <p:cNvSpPr>
            <a:spLocks noChangeArrowheads="1"/>
          </p:cNvSpPr>
          <p:nvPr/>
        </p:nvSpPr>
        <p:spPr bwMode="auto">
          <a:xfrm>
            <a:off x="0" y="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3200" dirty="0">
                <a:solidFill>
                  <a:srgbClr val="C00000"/>
                </a:solidFill>
                <a:latin typeface="Arial" pitchFamily="34" charset="0"/>
              </a:rPr>
              <a:t>Виды терминальных комплексов</a:t>
            </a:r>
          </a:p>
        </p:txBody>
      </p:sp>
      <p:pic>
        <p:nvPicPr>
          <p:cNvPr id="30729" name="Picture 19" descr="IMG_18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363" y="765175"/>
            <a:ext cx="3133725" cy="2144713"/>
          </a:xfrm>
          <a:prstGeom prst="rect">
            <a:avLst/>
          </a:prstGeom>
          <a:noFill/>
          <a:ln w="31750">
            <a:solidFill>
              <a:srgbClr val="FF6600"/>
            </a:solidFill>
            <a:miter lim="800000"/>
            <a:headEnd/>
            <a:tailEnd/>
          </a:ln>
        </p:spPr>
      </p:pic>
      <p:sp>
        <p:nvSpPr>
          <p:cNvPr id="30730" name="Прямоугольник 11"/>
          <p:cNvSpPr>
            <a:spLocks noChangeArrowheads="1"/>
          </p:cNvSpPr>
          <p:nvPr/>
        </p:nvSpPr>
        <p:spPr bwMode="auto">
          <a:xfrm>
            <a:off x="4427538" y="2997200"/>
            <a:ext cx="4356100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zh-CN" sz="2000" dirty="0">
                <a:latin typeface="Arial" pitchFamily="34" charset="0"/>
              </a:rPr>
              <a:t> </a:t>
            </a:r>
            <a:r>
              <a:rPr lang="ru-RU" altLang="zh-CN" sz="2200" dirty="0">
                <a:solidFill>
                  <a:srgbClr val="C00000"/>
                </a:solidFill>
                <a:latin typeface="Arial" pitchFamily="34" charset="0"/>
              </a:rPr>
              <a:t>МКИОН  -</a:t>
            </a:r>
            <a:r>
              <a:rPr lang="ru-RU" altLang="zh-CN" sz="2200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ru-RU" altLang="zh-CN" sz="2200" dirty="0">
                <a:latin typeface="Arial" pitchFamily="34" charset="0"/>
              </a:rPr>
              <a:t>мобильный комплекс информирования и оповещения населения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5"/>
          <p:cNvSpPr>
            <a:spLocks noChangeArrowheads="1"/>
          </p:cNvSpPr>
          <p:nvPr/>
        </p:nvSpPr>
        <p:spPr bwMode="auto">
          <a:xfrm>
            <a:off x="-12700" y="188913"/>
            <a:ext cx="8699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zh-CN" sz="2800" dirty="0">
                <a:solidFill>
                  <a:srgbClr val="C00000"/>
                </a:solidFill>
                <a:latin typeface="Arial" pitchFamily="34" charset="0"/>
              </a:rPr>
              <a:t>Места размещения технических средств информирования и оповещения населения</a:t>
            </a:r>
          </a:p>
        </p:txBody>
      </p: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2292350" y="1576388"/>
            <a:ext cx="4964113" cy="427037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Основные выезды и въезды в город</a:t>
            </a:r>
          </a:p>
        </p:txBody>
      </p:sp>
      <p:sp>
        <p:nvSpPr>
          <p:cNvPr id="79879" name="AutoShape 7"/>
          <p:cNvSpPr>
            <a:spLocks noChangeArrowheads="1"/>
          </p:cNvSpPr>
          <p:nvPr/>
        </p:nvSpPr>
        <p:spPr bwMode="auto">
          <a:xfrm>
            <a:off x="2292350" y="2643188"/>
            <a:ext cx="4964113" cy="3270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Аэропорты</a:t>
            </a:r>
          </a:p>
        </p:txBody>
      </p:sp>
      <p:sp>
        <p:nvSpPr>
          <p:cNvPr id="79880" name="AutoShape 8"/>
          <p:cNvSpPr>
            <a:spLocks noChangeArrowheads="1"/>
          </p:cNvSpPr>
          <p:nvPr/>
        </p:nvSpPr>
        <p:spPr bwMode="auto">
          <a:xfrm>
            <a:off x="2292350" y="3113088"/>
            <a:ext cx="4964113" cy="388937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Железнодорожные вокзалы</a:t>
            </a:r>
          </a:p>
        </p:txBody>
      </p:sp>
      <p:sp>
        <p:nvSpPr>
          <p:cNvPr id="79881" name="AutoShape 9"/>
          <p:cNvSpPr>
            <a:spLocks noChangeArrowheads="1"/>
          </p:cNvSpPr>
          <p:nvPr/>
        </p:nvSpPr>
        <p:spPr bwMode="auto">
          <a:xfrm>
            <a:off x="2290763" y="4076700"/>
            <a:ext cx="4964112" cy="360363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Крупные торговые центры</a:t>
            </a:r>
          </a:p>
        </p:txBody>
      </p:sp>
      <p:sp>
        <p:nvSpPr>
          <p:cNvPr id="79882" name="AutoShape 10"/>
          <p:cNvSpPr>
            <a:spLocks noChangeArrowheads="1"/>
          </p:cNvSpPr>
          <p:nvPr/>
        </p:nvSpPr>
        <p:spPr bwMode="auto">
          <a:xfrm>
            <a:off x="2292350" y="4562475"/>
            <a:ext cx="4964113" cy="3778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Городские рынки</a:t>
            </a:r>
          </a:p>
        </p:txBody>
      </p:sp>
      <p:sp>
        <p:nvSpPr>
          <p:cNvPr id="79883" name="AutoShape 11"/>
          <p:cNvSpPr>
            <a:spLocks noChangeArrowheads="1"/>
          </p:cNvSpPr>
          <p:nvPr/>
        </p:nvSpPr>
        <p:spPr bwMode="auto">
          <a:xfrm>
            <a:off x="2292350" y="5064125"/>
            <a:ext cx="4964113" cy="388938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Центральные площади</a:t>
            </a:r>
          </a:p>
        </p:txBody>
      </p:sp>
      <p:sp>
        <p:nvSpPr>
          <p:cNvPr id="79884" name="AutoShape 12"/>
          <p:cNvSpPr>
            <a:spLocks noChangeArrowheads="1"/>
          </p:cNvSpPr>
          <p:nvPr/>
        </p:nvSpPr>
        <p:spPr bwMode="auto">
          <a:xfrm>
            <a:off x="2292350" y="5632450"/>
            <a:ext cx="4962525" cy="406400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Спортивные стадионы</a:t>
            </a:r>
          </a:p>
        </p:txBody>
      </p:sp>
      <p:sp>
        <p:nvSpPr>
          <p:cNvPr id="79885" name="AutoShape 13"/>
          <p:cNvSpPr>
            <a:spLocks noChangeArrowheads="1"/>
          </p:cNvSpPr>
          <p:nvPr/>
        </p:nvSpPr>
        <p:spPr bwMode="auto">
          <a:xfrm>
            <a:off x="2292350" y="6156325"/>
            <a:ext cx="4962525" cy="439738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u-RU" altLang="zh-CN" sz="2000" dirty="0">
              <a:latin typeface="Arial" pitchFamily="34" charset="0"/>
            </a:endParaRPr>
          </a:p>
        </p:txBody>
      </p:sp>
      <p:sp>
        <p:nvSpPr>
          <p:cNvPr id="79886" name="AutoShape 14"/>
          <p:cNvSpPr>
            <a:spLocks noChangeArrowheads="1"/>
          </p:cNvSpPr>
          <p:nvPr/>
        </p:nvSpPr>
        <p:spPr bwMode="auto">
          <a:xfrm>
            <a:off x="2292350" y="2139950"/>
            <a:ext cx="4964113" cy="3651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Пересечение магистралей</a:t>
            </a:r>
          </a:p>
        </p:txBody>
      </p:sp>
      <p:sp>
        <p:nvSpPr>
          <p:cNvPr id="79888" name="AutoShape 16"/>
          <p:cNvSpPr>
            <a:spLocks noChangeArrowheads="1"/>
          </p:cNvSpPr>
          <p:nvPr/>
        </p:nvSpPr>
        <p:spPr bwMode="auto">
          <a:xfrm>
            <a:off x="7380288" y="2660650"/>
            <a:ext cx="1690687" cy="2279650"/>
          </a:xfrm>
          <a:prstGeom prst="roundRect">
            <a:avLst>
              <a:gd name="adj" fmla="val 12417"/>
            </a:avLst>
          </a:prstGeom>
          <a:solidFill>
            <a:srgbClr val="013977">
              <a:alpha val="50000"/>
            </a:srgbClr>
          </a:solidFill>
          <a:ln w="25400">
            <a:solidFill>
              <a:srgbClr val="00FF00"/>
            </a:solidFill>
            <a:round/>
          </a:ln>
          <a:effectLst/>
        </p:spPr>
        <p:txBody>
          <a:bodyPr lIns="162000" tIns="72000" rIns="162000" bIns="72000" anchor="ctr"/>
          <a:lstStyle/>
          <a:p>
            <a:pPr algn="ctr"/>
            <a:endParaRPr lang="ru-RU" altLang="zh-CN" sz="1800" noProof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endParaRPr lang="ru-RU" altLang="zh-CN" noProof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endParaRPr lang="ru-RU" altLang="zh-CN" sz="1800" noProof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 algn="ctr"/>
            <a:r>
              <a:rPr lang="ru-RU" altLang="zh-CN" sz="1800" noProof="1">
                <a:solidFill>
                  <a:srgbClr val="FFFF00"/>
                </a:solidFill>
                <a:latin typeface="Arial" panose="020B0604020202020204" pitchFamily="34" charset="0"/>
              </a:rPr>
              <a:t>Информа-ционный центр</a:t>
            </a: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  <a:p>
            <a:endParaRPr lang="ru-RU" altLang="zh-CN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Franklin Gothic Medium" panose="020B0603020102020204" pitchFamily="34" charset="0"/>
            </a:endParaRPr>
          </a:p>
        </p:txBody>
      </p:sp>
      <p:graphicFrame>
        <p:nvGraphicFramePr>
          <p:cNvPr id="33804" name="Object 15"/>
          <p:cNvGraphicFramePr>
            <a:graphicFrameLocks/>
          </p:cNvGraphicFramePr>
          <p:nvPr/>
        </p:nvGraphicFramePr>
        <p:xfrm>
          <a:off x="7380288" y="3502025"/>
          <a:ext cx="1325562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7" r:id="rId4" imgW="1180851" imgH="1171154" progId="">
                  <p:embed/>
                </p:oleObj>
              </mc:Choice>
              <mc:Fallback>
                <p:oleObj r:id="rId4" imgW="1180851" imgH="1171154" progId="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0288" y="3502025"/>
                        <a:ext cx="1325562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5" name="Object 17"/>
          <p:cNvGraphicFramePr>
            <a:graphicFrameLocks/>
          </p:cNvGraphicFramePr>
          <p:nvPr/>
        </p:nvGraphicFramePr>
        <p:xfrm>
          <a:off x="142875" y="1376363"/>
          <a:ext cx="2041525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8" r:id="rId6" imgW="2041165" imgH="1858603" progId="">
                  <p:embed/>
                </p:oleObj>
              </mc:Choice>
              <mc:Fallback>
                <p:oleObj r:id="rId6" imgW="2041165" imgH="1858603" progId="">
                  <p:embed/>
                  <p:pic>
                    <p:nvPicPr>
                      <p:cNvPr id="0" name="Object 17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1376363"/>
                        <a:ext cx="2041525" cy="144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6" name="Object 18"/>
          <p:cNvGraphicFramePr>
            <a:graphicFrameLocks/>
          </p:cNvGraphicFramePr>
          <p:nvPr/>
        </p:nvGraphicFramePr>
        <p:xfrm>
          <a:off x="142875" y="2643188"/>
          <a:ext cx="2041525" cy="143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9" r:id="rId8" imgW="2041165" imgH="1858603" progId="">
                  <p:embed/>
                </p:oleObj>
              </mc:Choice>
              <mc:Fallback>
                <p:oleObj r:id="rId8" imgW="2041165" imgH="1858603" progId="">
                  <p:embed/>
                  <p:pic>
                    <p:nvPicPr>
                      <p:cNvPr id="0" name="Object 18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2643188"/>
                        <a:ext cx="2041525" cy="1433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7" name="Object 19"/>
          <p:cNvGraphicFramePr>
            <a:graphicFrameLocks/>
          </p:cNvGraphicFramePr>
          <p:nvPr/>
        </p:nvGraphicFramePr>
        <p:xfrm>
          <a:off x="142875" y="3868738"/>
          <a:ext cx="2041525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0" r:id="rId10" imgW="2041165" imgH="1858603" progId="">
                  <p:embed/>
                </p:oleObj>
              </mc:Choice>
              <mc:Fallback>
                <p:oleObj r:id="rId10" imgW="2041165" imgH="1858603" progId="">
                  <p:embed/>
                  <p:pic>
                    <p:nvPicPr>
                      <p:cNvPr id="0" name="Object 19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3868738"/>
                        <a:ext cx="2041525" cy="143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8" name="Object 20"/>
          <p:cNvGraphicFramePr>
            <a:graphicFrameLocks/>
          </p:cNvGraphicFramePr>
          <p:nvPr/>
        </p:nvGraphicFramePr>
        <p:xfrm>
          <a:off x="142875" y="5064125"/>
          <a:ext cx="2041525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1" r:id="rId12" imgW="2041165" imgH="1858603" progId="">
                  <p:embed/>
                </p:oleObj>
              </mc:Choice>
              <mc:Fallback>
                <p:oleObj r:id="rId12" imgW="2041165" imgH="1858603" progId="">
                  <p:embed/>
                  <p:pic>
                    <p:nvPicPr>
                      <p:cNvPr id="0" name="Object 20"/>
                      <p:cNvPicPr>
                        <a:picLocks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5064125"/>
                        <a:ext cx="2041525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3" name="AutoShape 21"/>
          <p:cNvSpPr>
            <a:spLocks noChangeArrowheads="1"/>
          </p:cNvSpPr>
          <p:nvPr/>
        </p:nvSpPr>
        <p:spPr bwMode="auto">
          <a:xfrm>
            <a:off x="2292350" y="3644900"/>
            <a:ext cx="4962525" cy="288925"/>
          </a:xfrm>
          <a:prstGeom prst="flowChartAlternateProcess">
            <a:avLst/>
          </a:prstGeom>
          <a:solidFill>
            <a:srgbClr val="FFFFFF">
              <a:alpha val="6509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ru-RU" altLang="zh-CN" sz="2000">
                <a:latin typeface="Arial" pitchFamily="34" charset="0"/>
              </a:rPr>
              <a:t>Автовокзалы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79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bldLvl="0" animBg="1"/>
      <p:bldP spid="79879" grpId="0" bldLvl="0" animBg="1"/>
      <p:bldP spid="79880" grpId="0" bldLvl="0" animBg="1"/>
      <p:bldP spid="79881" grpId="0" bldLvl="0" animBg="1"/>
      <p:bldP spid="79882" grpId="0" bldLvl="0" animBg="1"/>
      <p:bldP spid="79883" grpId="0" bldLvl="0" animBg="1"/>
      <p:bldP spid="79884" grpId="0" bldLvl="0" animBg="1"/>
      <p:bldP spid="79885" grpId="0" bldLvl="0" animBg="1"/>
      <p:bldP spid="79886" grpId="0" bldLvl="0" animBg="1"/>
      <p:bldP spid="7989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11430" y="190615"/>
            <a:ext cx="9144000" cy="257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40083">
            <a:spAutoFit/>
          </a:bodyPr>
          <a:lstStyle/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Единый сигнал оповещения 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ВНИМАНИЕ ВСЕМ!» 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zh-CN" sz="2400" b="1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действует с 17.05.2021 года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altLang="en-US" sz="2400" b="1" dirty="0">
              <a:solidFill>
                <a:srgbClr val="C0000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подаётся перед началом оповещения с целью</a:t>
            </a:r>
          </a:p>
          <a:p>
            <a:pPr algn="ctr">
              <a:lnSpc>
                <a:spcPts val="3325"/>
              </a:lnSpc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привлечения внимания</a:t>
            </a:r>
          </a:p>
        </p:txBody>
      </p:sp>
      <p:sp>
        <p:nvSpPr>
          <p:cNvPr id="40962" name="Номер слайда 4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r"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ru-RU" altLang="ru-RU" sz="110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4096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456" y="2268220"/>
            <a:ext cx="8130540" cy="458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en-US"/>
          </a:p>
        </p:txBody>
      </p:sp>
      <p:pic>
        <p:nvPicPr>
          <p:cNvPr id="32770" name="Замещающее содержимое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39688" y="-7938"/>
            <a:ext cx="9223376" cy="6884988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7"/>
          <p:cNvSpPr txBox="1">
            <a:spLocks noChangeArrowheads="1"/>
          </p:cNvSpPr>
          <p:nvPr/>
        </p:nvSpPr>
        <p:spPr bwMode="auto">
          <a:xfrm>
            <a:off x="0" y="85725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altLang="ru-RU" sz="3600" dirty="0">
                <a:solidFill>
                  <a:srgbClr val="C00000"/>
                </a:solidFill>
                <a:latin typeface="Arial" pitchFamily="34" charset="0"/>
              </a:rPr>
              <a:t>            </a:t>
            </a:r>
            <a:r>
              <a:rPr lang="ru-RU" altLang="ru-RU" sz="2800" dirty="0">
                <a:solidFill>
                  <a:srgbClr val="C00000"/>
                </a:solidFill>
                <a:latin typeface="Arial" pitchFamily="34" charset="0"/>
              </a:rPr>
              <a:t>Опорные точки </a:t>
            </a:r>
          </a:p>
          <a:p>
            <a:pPr>
              <a:lnSpc>
                <a:spcPct val="100000"/>
              </a:lnSpc>
            </a:pPr>
            <a:r>
              <a:rPr lang="ru-RU" altLang="ru-RU" sz="2800" dirty="0">
                <a:solidFill>
                  <a:srgbClr val="C00000"/>
                </a:solidFill>
                <a:latin typeface="Arial" pitchFamily="34" charset="0"/>
              </a:rPr>
              <a:t>           ОКСИОН в </a:t>
            </a:r>
            <a:r>
              <a:rPr lang="ru-RU" altLang="ru-RU" sz="2800" dirty="0" smtClean="0">
                <a:solidFill>
                  <a:srgbClr val="C00000"/>
                </a:solidFill>
                <a:latin typeface="Arial" pitchFamily="34" charset="0"/>
              </a:rPr>
              <a:t>Воронеже</a:t>
            </a:r>
            <a:endParaRPr lang="ru-RU" altLang="ru-RU" sz="2800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225550"/>
            <a:ext cx="9144000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endParaRPr lang="ru-RU" altLang="zh-CN" sz="1000" noProof="1"/>
          </a:p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на улице Кольцовская, </a:t>
            </a:r>
            <a:r>
              <a:rPr lang="ru-RU" altLang="zh-CN" sz="2800" noProof="1" smtClean="0">
                <a:latin typeface="Arial" panose="020B0604020202020204" pitchFamily="34" charset="0"/>
              </a:rPr>
              <a:t>д.45</a:t>
            </a:r>
            <a:endParaRPr lang="ru-RU" altLang="zh-CN" sz="2800" noProof="1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600" noProof="1">
                <a:latin typeface="Arial" panose="020B0604020202020204" pitchFamily="34" charset="0"/>
              </a:rPr>
              <a:t>   </a:t>
            </a:r>
            <a:r>
              <a:rPr lang="ru-RU" altLang="zh-CN" sz="2400" noProof="1">
                <a:latin typeface="Arial" panose="020B0604020202020204" pitchFamily="34" charset="0"/>
                <a:cs typeface="Arial" panose="020B0604020202020204" pitchFamily="34" charset="0"/>
              </a:rPr>
              <a:t>(у здания ГУ МЧС </a:t>
            </a:r>
            <a:r>
              <a:rPr lang="ru-RU" altLang="zh-CN" sz="2400" noProof="1" smtClean="0">
                <a:latin typeface="Arial" panose="020B0604020202020204" pitchFamily="34" charset="0"/>
                <a:cs typeface="Arial" panose="020B0604020202020204" pitchFamily="34" charset="0"/>
              </a:rPr>
              <a:t>России по ВО)</a:t>
            </a:r>
            <a:endParaRPr lang="ru-RU" altLang="zh-CN" sz="240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400" noProof="1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endParaRPr lang="ru-RU" altLang="zh-CN" sz="1000" noProof="1"/>
          </a:p>
          <a:p>
            <a:pPr marL="457200" indent="-457200">
              <a:lnSpc>
                <a:spcPct val="100000"/>
              </a:lnSpc>
              <a:buFont typeface="Wingdings" panose="05000000000000000000" charset="0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в торговых центрах</a:t>
            </a: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r>
              <a:rPr lang="ru-RU" altLang="zh-CN" sz="2800" noProof="1">
                <a:latin typeface="Arial" panose="020B0604020202020204" pitchFamily="34" charset="0"/>
              </a:rPr>
              <a:t>    «Аксиома» и «Юго-Запад</a:t>
            </a:r>
            <a:r>
              <a:rPr lang="ru-RU" altLang="zh-CN" sz="2800" noProof="1" smtClean="0">
                <a:latin typeface="Arial" panose="020B0604020202020204" pitchFamily="34" charset="0"/>
              </a:rPr>
              <a:t>»</a:t>
            </a:r>
            <a:endParaRPr lang="ru-RU" altLang="zh-CN" sz="2800" noProof="1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endParaRPr lang="ru-RU" altLang="zh-CN" sz="2800" noProof="1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charset="0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здании Центрального </a:t>
            </a:r>
            <a:r>
              <a:rPr lang="ru-RU" altLang="zh-CN" sz="2800" noProof="1" smtClean="0">
                <a:latin typeface="Arial" panose="020B0604020202020204" pitchFamily="34" charset="0"/>
              </a:rPr>
              <a:t>автовокзал</a:t>
            </a:r>
            <a:endParaRPr lang="ru-RU" altLang="zh-CN" sz="2800" noProof="1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учебных корпусах ВГУ, ВГУИТ,  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ru-RU" altLang="zh-CN" sz="2800" noProof="1">
                <a:latin typeface="Arial" panose="020B0604020202020204" pitchFamily="34" charset="0"/>
              </a:rPr>
              <a:t>     ВГМА им. Н.Н.Бурденко, </a:t>
            </a:r>
            <a:r>
              <a:rPr lang="ru-RU" altLang="zh-CN" sz="2800" noProof="1" smtClean="0">
                <a:latin typeface="Arial" panose="020B0604020202020204" pitchFamily="34" charset="0"/>
              </a:rPr>
              <a:t>ВГТУ</a:t>
            </a:r>
            <a:endParaRPr lang="ru-RU" altLang="zh-CN" sz="2800" noProof="1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endParaRPr lang="ru-RU" altLang="zh-CN" sz="1000" noProof="1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ru-RU" altLang="zh-CN" sz="2800" noProof="1">
                <a:latin typeface="Arial" panose="020B0604020202020204" pitchFamily="34" charset="0"/>
              </a:rPr>
              <a:t>  в здании Правительства Воронежской </a:t>
            </a:r>
            <a:r>
              <a:rPr lang="ru-RU" altLang="zh-CN" sz="2800" noProof="1" smtClean="0">
                <a:latin typeface="Arial" panose="020B0604020202020204" pitchFamily="34" charset="0"/>
              </a:rPr>
              <a:t>области</a:t>
            </a:r>
            <a:endParaRPr lang="ru-RU" altLang="zh-CN" sz="2800" noProof="1">
              <a:solidFill>
                <a:srgbClr val="FFFFFF"/>
              </a:solidFill>
            </a:endParaRPr>
          </a:p>
          <a:p>
            <a:pPr>
              <a:lnSpc>
                <a:spcPct val="100000"/>
              </a:lnSpc>
            </a:pPr>
            <a:r>
              <a:rPr lang="ru-RU" altLang="zh-CN" sz="2800" noProof="1">
                <a:latin typeface="Arial" panose="020B0604020202020204" pitchFamily="34" charset="0"/>
              </a:rPr>
              <a:t>   </a:t>
            </a:r>
            <a:endParaRPr lang="ru-RU" altLang="zh-CN" sz="2800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pic>
        <p:nvPicPr>
          <p:cNvPr id="35843" name="Рисунок 4" descr="2015-04-06 18.24.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388" y="311150"/>
            <a:ext cx="3757612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055" y="205740"/>
            <a:ext cx="8713788" cy="1143000"/>
          </a:xfrm>
        </p:spPr>
        <p:txBody>
          <a:bodyPr wrap="square" lIns="90000" tIns="46800" rIns="90000" bIns="46800" anchor="ctr"/>
          <a:lstStyle/>
          <a:p>
            <a:pPr algn="ctr" eaLnBrk="1" hangingPunct="1"/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РЕЧЕВЫЕ СООБЩЕНИЯ С ИНФОРМАЦИЕЙ </a:t>
            </a:r>
            <a:b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rPr>
            </a:br>
            <a:r>
              <a:rPr lang="ru-RU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ОБ ОПАСНОСТЯХ ВОЕННЫХ КОНФЛИКТОВ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91565" y="1731010"/>
            <a:ext cx="5480050" cy="4179570"/>
          </a:xfrm>
        </p:spPr>
        <p:txBody>
          <a:bodyPr wrap="square" lIns="90000" tIns="46800" rIns="90000" bIns="46800" anchor="t">
            <a:normAutofit/>
          </a:bodyPr>
          <a:lstStyle/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ВОЗДУШНАЯ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РАДИАЦИОННАЯ ОПАСНОСТЬ</a:t>
            </a:r>
          </a:p>
          <a:p>
            <a:pPr marL="0" indent="0" algn="just" eaLnBrk="1" hangingPunct="1">
              <a:buClr>
                <a:srgbClr val="000000"/>
              </a:buClr>
              <a:buFont typeface="Wingdings" panose="05000000000000000000" charset="0"/>
              <a:buNone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r>
              <a:rPr lang="ru-RU" altLang="zh-CN" sz="2400" b="1" dirty="0">
                <a:latin typeface="Arial" panose="020B0604020202020204" pitchFamily="34" charset="0"/>
              </a:rPr>
              <a:t> ХИМИЧЕСКАЯ ТРЕВОГА</a:t>
            </a: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algn="just" eaLnBrk="1" hangingPunct="1">
              <a:buClr>
                <a:srgbClr val="000000"/>
              </a:buClr>
              <a:buFont typeface="Wingdings" panose="05000000000000000000" charset="0"/>
              <a:buChar char=""/>
            </a:pPr>
            <a:endParaRPr lang="ru-RU" altLang="zh-CN" sz="2400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Изображение 2" descr="112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69850" y="-48146"/>
            <a:ext cx="9213850" cy="691642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50978" y="6162195"/>
            <a:ext cx="4426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altLang="en-US" sz="28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ВОЗДУШНАЯ  ТРЕВОГА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64387" y="40005"/>
            <a:ext cx="8804952" cy="64017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endParaRPr lang="en-US" b="1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При речевом сообщении с информацией 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о  воздушной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тревоге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работе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Прекратить работу. Остановить все  агрегаты, механизмы, отключить все виды энергосетей,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водо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и газоснабжения. Организованно проследовать в защитные сооружения ГО (убежище,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укрытие),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любое подземное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пространство.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городском транспорте (на улице)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Выйти на остановке, зайти в ближайшее здание, где есть СМИ, и действовать согласно полученной информации.</a:t>
            </a:r>
          </a:p>
          <a:p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Дома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Выключить освещение, нагревательные приборы, перекрыть газ, воду. Взять с собой документы, деньги, средства индивидуальной защиты, медикаменты, запас продуктов и питьевой воды. Проследовать в защитные сооружения ГО 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укрытие),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любое подземное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пространство.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8ccb320be762cfbffe8a20656a84fb45__1200x6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" y="-20320"/>
            <a:ext cx="9110345" cy="68719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РАДИОАКТИВНАЯ  ОПАСНОСТЬ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78659" y="211680"/>
            <a:ext cx="9144000" cy="59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При речевом сообщении с информацией 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о  радиационной 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опасности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Граждане должны</a:t>
            </a:r>
          </a:p>
          <a:p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надеть средства защиты органов дыхания; 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взять подготовленный запас воды 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 продовольствия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; 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документы;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деньги;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ценности;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организованно проследовать в защитные сооружения ГО (убежище,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укрытие),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любое подземное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пространство.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20" y="-3175"/>
            <a:ext cx="9119870" cy="69132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815" y="5581650"/>
            <a:ext cx="8068945" cy="1172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ХИМИЧЕСКАЯ  ТРЕВОГА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26030" y="59690"/>
            <a:ext cx="8681663" cy="81253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b="1" dirty="0">
              <a:latin typeface="Times New Roman" panose="02020603050405020304" charset="0"/>
              <a:sym typeface="+mn-ea"/>
            </a:endParaRPr>
          </a:p>
          <a:p>
            <a:pPr algn="ctr"/>
            <a:endParaRPr lang="en-US" b="1" dirty="0">
              <a:latin typeface="Times New Roman" panose="02020603050405020304" charset="0"/>
              <a:sym typeface="+mn-ea"/>
            </a:endParaRP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При речевом сообщении с информацией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 о химической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тревоге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algn="ctr"/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Гражданам </a:t>
            </a:r>
            <a:r>
              <a:rPr lang="ru-RU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необходимо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надеть СИЗ органов дыхания, защитную одежду, не снимать средства защиты  до получения специального разрешения;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выйти из зараженной зоны, руководствуясь указаниями дежурного ЕДДС МКУ «Управление по делам ГО ЧС г. Воронежа».</a:t>
            </a:r>
          </a:p>
          <a:p>
            <a:endParaRPr lang="ru-RU" alt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b="1" dirty="0">
              <a:latin typeface="Arial" pitchFamily="34" charset="0"/>
              <a:cs typeface="Arial" pitchFamily="34" charset="0"/>
              <a:sym typeface="+mn-ea"/>
            </a:endParaRPr>
          </a:p>
          <a:p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2903" y="7034213"/>
            <a:ext cx="8417719" cy="34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ru-RU" altLang="en-US" sz="165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2" name="Picture 4" descr="https://www.livekuban.ru/sites/default/files/styles/news/public/node/news/main-image/2022-07/pechalnaya-data-10-let-nazad-na-kubani-zatopilo-krymsk-video.jpg?itok=sdy3B2K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76181" y="6193016"/>
            <a:ext cx="55276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КАТАСТРОФИЧЕСКОЕ ЗАТОПЛЕНИЕ</a:t>
            </a:r>
            <a:endParaRPr lang="ru-RU" sz="28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226030" y="59690"/>
            <a:ext cx="8681663" cy="78483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b="1" dirty="0">
              <a:latin typeface="Times New Roman" panose="02020603050405020304" charset="0"/>
              <a:sym typeface="+mn-ea"/>
            </a:endParaRP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При речевом сообщении с информацией</a:t>
            </a:r>
          </a:p>
          <a:p>
            <a:pPr algn="ctr"/>
            <a:r>
              <a:rPr lang="ru-RU" sz="2800" b="1" dirty="0">
                <a:latin typeface="Arial" pitchFamily="34" charset="0"/>
                <a:cs typeface="Arial" pitchFamily="34" charset="0"/>
              </a:rPr>
              <a:t> о  катастрофическом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затоплении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Все </a:t>
            </a:r>
            <a:r>
              <a:rPr lang="ru-RU" sz="28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граждане должны взять</a:t>
            </a:r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подготовленный запас воды и продовольствия;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документы;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деньги;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 ценности;</a:t>
            </a:r>
          </a:p>
          <a:p>
            <a:pPr>
              <a:buFontTx/>
              <a:buChar char="-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следовать на указанный в сообщении сборный эвакуационный пункт или самостоятельно выходить (выехать) из опасной зоны в безопасный район, на возвышенные участки местности, верхние этажи зданий, приготовить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плавсредства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(при их наличии).</a:t>
            </a:r>
          </a:p>
          <a:p>
            <a:endParaRPr lang="ru-RU" altLang="en-US" sz="2000" dirty="0">
              <a:latin typeface="Arial" pitchFamily="34" charset="0"/>
              <a:cs typeface="Arial" pitchFamily="34" charset="0"/>
            </a:endParaRPr>
          </a:p>
          <a:p>
            <a:endParaRPr lang="en-US" sz="2000" b="1" dirty="0">
              <a:latin typeface="Arial" pitchFamily="34" charset="0"/>
              <a:cs typeface="Arial" pitchFamily="34" charset="0"/>
              <a:sym typeface="+mn-ea"/>
            </a:endParaRPr>
          </a:p>
          <a:p>
            <a:endParaRPr lang="en-US" altLang="en-US" b="1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362903" y="7034213"/>
            <a:ext cx="8417719" cy="34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ru-RU" altLang="en-US" sz="165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2540"/>
            <a:ext cx="9140190" cy="685482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838" y="143839"/>
            <a:ext cx="8876872" cy="12945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Примерные инструкции персоналу организации при получении речевых сообщений после единого сигнала оповещения «Внимание всем!»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b="1" i="1" dirty="0"/>
              <a:t> 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6031" y="1239996"/>
            <a:ext cx="8702212" cy="5618003"/>
          </a:xfrm>
          <a:ln w="12700"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  <a:p>
            <a:pPr marL="514350" indent="-514350" algn="ctr">
              <a:buNone/>
            </a:pPr>
            <a:r>
              <a:rPr lang="ru-RU" sz="8000" b="1" dirty="0">
                <a:latin typeface="Arial" pitchFamily="34" charset="0"/>
                <a:cs typeface="Arial" pitchFamily="34" charset="0"/>
              </a:rPr>
              <a:t>1. ИНСТРУКЦИЯ</a:t>
            </a:r>
          </a:p>
          <a:p>
            <a:pPr algn="ctr">
              <a:buNone/>
            </a:pPr>
            <a:r>
              <a:rPr lang="ru-RU" sz="8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ПЕРСОНАЛУ ОРГАНИЗАЦИИ ПРИ ПОЛУЧЕНИИ РЕЧЕВОГО СООБЩЕНИЯ </a:t>
            </a:r>
          </a:p>
          <a:p>
            <a:pPr algn="ctr">
              <a:buNone/>
            </a:pPr>
            <a:r>
              <a:rPr lang="ru-RU" sz="8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С ИНФОРМАЦИЕЙ О РАДИАЦИОННОЙ ОПАСНОСТИ</a:t>
            </a:r>
            <a:endParaRPr lang="ru-RU" sz="8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ru-RU" sz="8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Работы не прекращать, провести герметизацию служебных помещений (укрыть продукты питания и запас питьевой воды).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Принять препараты, повышающие иммунитет к лучевой болезни по рекомендации медицинских работников.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 Надеть средства индивидуальной защиты органов дыхания (противогазы, респираторы, ватно-марлевые повязки). 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Вести работы короткими сменами. 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Организовать ведение непрерывной радиационной разведки. 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При высоких уровнях радиации проводить эвакуацию персонала в безопасный район или в защитные сооружения ГО. </a:t>
            </a:r>
          </a:p>
          <a:p>
            <a:pPr lvl="0" algn="just"/>
            <a:r>
              <a:rPr lang="ru-RU" sz="8000" dirty="0">
                <a:latin typeface="Arial" pitchFamily="34" charset="0"/>
                <a:cs typeface="Arial" pitchFamily="34" charset="0"/>
              </a:rPr>
              <a:t>Для отдыха и приёма пищи использовать защитные сооружения ГО (убежище, укрытие, любое подземное пространство).</a:t>
            </a:r>
          </a:p>
          <a:p>
            <a:pPr lvl="0"/>
            <a:endParaRPr lang="ru-RU" sz="8000" dirty="0">
              <a:latin typeface="Arial" pitchFamily="34" charset="0"/>
              <a:cs typeface="Arial" pitchFamily="34" charset="0"/>
            </a:endParaRPr>
          </a:p>
          <a:p>
            <a:pPr lvl="0">
              <a:buNone/>
            </a:pPr>
            <a:endParaRPr lang="ru-RU" sz="7200" dirty="0">
              <a:latin typeface="Arial" pitchFamily="34" charset="0"/>
              <a:cs typeface="Arial" pitchFamily="34" charset="0"/>
            </a:endParaRPr>
          </a:p>
          <a:p>
            <a:endParaRPr lang="ru-RU" sz="7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838" y="143839"/>
            <a:ext cx="8876872" cy="12945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Примерные инструкции персоналу организации при получении речевых сообщений после единого сигнала оповещения «Внимание всем!» 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b="1" i="1" dirty="0"/>
              <a:t> 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26031" y="1239997"/>
            <a:ext cx="8702212" cy="5474164"/>
          </a:xfrm>
          <a:ln w="12700"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sz="8000" b="1" dirty="0">
                <a:latin typeface="Arial" pitchFamily="34" charset="0"/>
                <a:cs typeface="Arial" pitchFamily="34" charset="0"/>
              </a:rPr>
              <a:t>2. ИНСТРУКЦИЯ</a:t>
            </a:r>
          </a:p>
          <a:p>
            <a:pPr algn="ctr">
              <a:buNone/>
            </a:pP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ПЕРСОНАЛУ ОРГАНИЗАЦИИ ПРИ ПОЛУЧЕНИИ РЕЧЕВОГО СООБЩЕНИЯ </a:t>
            </a:r>
          </a:p>
          <a:p>
            <a:pPr algn="ctr">
              <a:buNone/>
            </a:pPr>
            <a:r>
              <a:rPr lang="ru-RU" sz="8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С ИНФОРМАЦИЕЙ  О ХИМИЧЕСКОЙ ТРЕВОГЕ</a:t>
            </a:r>
            <a:endParaRPr lang="ru-RU" sz="8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8000" dirty="0">
                <a:latin typeface="Arial" pitchFamily="34" charset="0"/>
                <a:cs typeface="Arial" pitchFamily="34" charset="0"/>
              </a:rPr>
              <a:t>Надеть противогазы, при необходимости средства защиты кожи, а при их отсутствии простейшие средства защиты. 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Провести герметизацию помещений и не выходить из них без разрешения администрации организации (предприятия).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Отключить вентиляцию, нагревательные приборы, оборудование.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Провести герметизацию продуктов питания и запасов воды в закрытых ёмкостях. 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Укрыться в защитном сооружении ГО (по указанию органов ГО ЧС).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При необходимости, по указанию органов ГО ЧС организованно выйти в безопасный район, выход из опасной зоны осуществлять перпендикулярно направлению ветра. </a:t>
            </a:r>
          </a:p>
          <a:p>
            <a:pPr lvl="0"/>
            <a:r>
              <a:rPr lang="ru-RU" sz="8000" dirty="0">
                <a:latin typeface="Arial" pitchFamily="34" charset="0"/>
                <a:cs typeface="Arial" pitchFamily="34" charset="0"/>
              </a:rPr>
              <a:t>При аварии, связанной с аммиаком, по указанию органов ГО ЧС укрыться в подвальном помещении (при его наличии), или на нижних этажах здания, при аварии  с хлором подняться на верхние этажи здания. </a:t>
            </a:r>
          </a:p>
          <a:p>
            <a:pPr>
              <a:buNone/>
            </a:pPr>
            <a:r>
              <a:rPr lang="ru-RU" sz="8000" dirty="0">
                <a:latin typeface="Arial" pitchFamily="34" charset="0"/>
                <a:cs typeface="Arial" pitchFamily="34" charset="0"/>
              </a:rPr>
              <a:t> 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Объект 2"/>
          <p:cNvSpPr>
            <a:spLocks noGrp="1"/>
          </p:cNvSpPr>
          <p:nvPr>
            <p:ph idx="4294967295"/>
          </p:nvPr>
        </p:nvSpPr>
        <p:spPr>
          <a:xfrm>
            <a:off x="1607185" y="1164908"/>
            <a:ext cx="6172200" cy="3243263"/>
          </a:xfrm>
        </p:spPr>
        <p:txBody>
          <a:bodyPr vert="horz" wrap="square" lIns="68580" tIns="34290" rIns="68580" bIns="34290" anchor="t"/>
          <a:lstStyle/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endParaRPr lang="ru-RU" altLang="ru-RU" sz="33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6000" b="1" dirty="0">
                <a:solidFill>
                  <a:srgbClr val="DDF608"/>
                </a:solidFill>
                <a:latin typeface="Arial" pitchFamily="34" charset="0"/>
                <a:cs typeface="Arial" pitchFamily="34" charset="0"/>
              </a:rPr>
              <a:t>Спасибо</a:t>
            </a:r>
          </a:p>
          <a:p>
            <a:pPr marL="107950" indent="0" algn="ctr" eaLnBrk="1" hangingPunct="1">
              <a:buFont typeface="Georgia" panose="02040502050405020303" pitchFamily="18" charset="0"/>
              <a:buNone/>
            </a:pPr>
            <a:r>
              <a:rPr lang="ru-RU" altLang="ru-RU" sz="6000" b="1" dirty="0">
                <a:solidFill>
                  <a:srgbClr val="DDF608"/>
                </a:solidFill>
                <a:latin typeface="Arial" pitchFamily="34" charset="0"/>
                <a:cs typeface="Arial" pitchFamily="34" charset="0"/>
              </a:rPr>
              <a:t>за внимание!</a:t>
            </a:r>
            <a:endParaRPr lang="ru-RU" altLang="ru-RU" sz="6000" b="1" dirty="0">
              <a:solidFill>
                <a:srgbClr val="DDF608"/>
              </a:solidFill>
              <a:latin typeface="Arial" pitchFamily="34" charset="0"/>
              <a:ea typeface="Times New Roman" panose="02020603050405020304" charset="0"/>
              <a:cs typeface="Arial" pitchFamily="34" charset="0"/>
            </a:endParaRPr>
          </a:p>
        </p:txBody>
      </p:sp>
      <p:sp>
        <p:nvSpPr>
          <p:cNvPr id="27653" name="Номер слайда 4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algn="r" eaLnBrk="1" hangingPunct="1">
              <a:spcBef>
                <a:spcPct val="0"/>
              </a:spcBef>
              <a:buClrTx/>
              <a:buSzPct val="100000"/>
              <a:buNone/>
            </a:pPr>
            <a:fld id="{9A0DB2DC-4C9A-4742-B13C-FB6460FD3503}" type="slidenum">
              <a:rPr lang="ru-RU" altLang="ru-RU" sz="900" dirty="0">
                <a:solidFill>
                  <a:srgbClr val="FFFFFF"/>
                </a:solidFill>
                <a:latin typeface="Arial" panose="020B0604020202020204" pitchFamily="34" charset="0"/>
              </a:rPr>
              <a:pPr marL="0" indent="0" algn="r" eaLnBrk="1" hangingPunct="1">
                <a:spcBef>
                  <a:spcPct val="0"/>
                </a:spcBef>
                <a:buClrTx/>
                <a:buSzPct val="100000"/>
                <a:buNone/>
              </a:pPr>
              <a:t>42</a:t>
            </a:fld>
            <a:endParaRPr lang="ru-RU" altLang="ru-RU" sz="9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3" descr="Заводской, фабричный гудок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66115" y="3175"/>
            <a:ext cx="10403205" cy="68472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Подача звукового сигнала машино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8260" y="-465455"/>
            <a:ext cx="9880600" cy="76288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Тепловоз с гудком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75" y="-19685"/>
            <a:ext cx="9137650" cy="68973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Машина оповещени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-18415"/>
            <a:ext cx="9115425" cy="74676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сотовый телефон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325" y="7620"/>
            <a:ext cx="7245985" cy="68440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1136</Words>
  <Application>Microsoft Office PowerPoint</Application>
  <PresentationFormat>Экран (4:3)</PresentationFormat>
  <Paragraphs>283</Paragraphs>
  <Slides>42</Slides>
  <Notes>7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Задачи  муниципальной  системы  оповещения:    обеспечение доведения   информации   и  сигналов  оповещения  до: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РЕЧЕВЫЕ СООБЩЕНИЯ С ИНФОРМАЦИЕЙ  ОБ ОПАСНОСТЯХ ВОЕННЫХ КОНФЛИКТОВ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Примерные инструкции персоналу организации при получении речевых сообщений после единого сигнала оповещения «Внимание всем!»   </vt:lpstr>
      <vt:lpstr> Примерные инструкции персоналу организации при получении речевых сообщений после единого сигнала оповещения «Внимание всем!»   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kursy</cp:lastModifiedBy>
  <cp:revision>211</cp:revision>
  <dcterms:created xsi:type="dcterms:W3CDTF">2018-12-27T06:59:00Z</dcterms:created>
  <dcterms:modified xsi:type="dcterms:W3CDTF">2022-11-01T10:11:08Z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1049-10.2.0.7635</vt:lpwstr>
  </property>
</Properties>
</file>