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58" r:id="rId5"/>
    <p:sldId id="259" r:id="rId6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52" r:id="rId93"/>
    <p:sldId id="347" r:id="rId94"/>
    <p:sldId id="353" r:id="rId95"/>
    <p:sldId id="354" r:id="rId96"/>
    <p:sldId id="355" r:id="rId97"/>
    <p:sldId id="351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56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presProps" Target="presProps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1" Type="http://schemas.openxmlformats.org/officeDocument/2006/relationships/tableStyles" Target="tableStyles.xml"/><Relationship Id="rId100" Type="http://schemas.openxmlformats.org/officeDocument/2006/relationships/viewProps" Target="view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перемещения страницы щёлкните мышью</a:t>
            </a:r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 panose="020B0604020202020204"/>
              </a:rPr>
              <a:t>Для правки формата примечаний щёлкните мышью</a:t>
            </a:r>
            <a:endParaRPr lang="ru-RU" sz="2000" b="0" strike="noStrike" spc="-1">
              <a:latin typeface="Arial" panose="020B06040202020202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 panose="02020603050405020304"/>
              </a:rPr>
              <a:t>&lt;верхний колонтитул&gt;</a:t>
            </a:r>
            <a:endParaRPr lang="ru-RU" sz="14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 panose="02020603050405020304"/>
              </a:rPr>
              <a:t>&lt;дата/время&gt;</a:t>
            </a:r>
            <a:endParaRPr lang="ru-RU" sz="14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 panose="02020603050405020304"/>
              </a:rPr>
              <a:t>&lt;нижний колонтитул&gt;</a:t>
            </a:r>
            <a:endParaRPr lang="ru-RU" sz="1400" b="0" strike="noStrike" spc="-1">
              <a:latin typeface="Times New Roman" panose="02020603050405020304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9B2E8B16-6460-4B82-AA44-A3C79F100B94}" type="slidenum">
              <a:rPr lang="ru-RU" sz="1400" b="0" strike="noStrike" spc="-1">
                <a:latin typeface="Times New Roman" panose="02020603050405020304"/>
              </a:rPr>
            </a:fld>
            <a:endParaRPr lang="ru-RU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 panose="020B0604020202020204"/>
            </a:endParaRPr>
          </a:p>
        </p:txBody>
      </p:sp>
      <p:sp>
        <p:nvSpPr>
          <p:cNvPr id="336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3BF51C5-8DB8-4017-882B-820B3D05E67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B2E8B16-6460-4B82-AA44-A3C79F100B94}" type="slidenum">
              <a:rPr lang="ru-RU" sz="1400" b="0" strike="noStrike" spc="-1" smtClean="0">
                <a:latin typeface="Times New Roman" panose="02020603050405020304"/>
              </a:rPr>
            </a:fld>
            <a:endParaRPr lang="ru-RU" sz="1400" b="0" strike="noStrike" spc="-1"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0000"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AC069E35-7750-4B09-A26D-5CD59B33D36D}" type="datetime">
              <a:rPr lang="ru-RU" sz="1200" b="0" strike="noStrike" spc="-1">
                <a:solidFill>
                  <a:srgbClr val="8B8B8B"/>
                </a:solidFill>
                <a:latin typeface="Calibri" panose="020F0502020204030204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 panose="02020603050405020304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0BCF983-5A02-41FB-AFC2-BE804AAFD0EB}" type="slidenum">
              <a:rPr lang="ru-RU" sz="1200" b="0" strike="noStrike" spc="-1">
                <a:solidFill>
                  <a:srgbClr val="8B8B8B"/>
                </a:solidFill>
                <a:latin typeface="Calibri" panose="020F0502020204030204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текста заглавия щёлкните мышью</a:t>
            </a:r>
            <a:endParaRPr lang="ru-RU" sz="18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 panose="020F0502020204030204"/>
              </a:rPr>
              <a:t>Для правки структуры щёлкните мышью</a:t>
            </a:r>
            <a:endParaRPr lang="ru-RU" sz="32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 panose="020F0502020204030204"/>
              </a:rPr>
              <a:t>Второй уровень структуры</a:t>
            </a:r>
            <a:endParaRPr lang="ru-RU" sz="24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Третий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Четвёртый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Пятый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Шестой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 panose="020F0502020204030204"/>
              </a:rPr>
              <a:t>Седьмой уровень структуры</a:t>
            </a:r>
            <a:endParaRPr lang="ru-RU" sz="2000" b="0" strike="noStrike" spc="-1">
              <a:solidFill>
                <a:srgbClr val="000000"/>
              </a:solidFill>
              <a:latin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4.jpeg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jpeg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9.jpeg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1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jpeg"/><Relationship Id="rId1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1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1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1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1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0.jpeg"/><Relationship Id="rId1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1.jpeg"/><Relationship Id="rId1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6.png"/><Relationship Id="rId1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jpeg"/><Relationship Id="rId1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jpeg"/><Relationship Id="rId3" Type="http://schemas.openxmlformats.org/officeDocument/2006/relationships/image" Target="../media/image60.jpeg"/><Relationship Id="rId2" Type="http://schemas.openxmlformats.org/officeDocument/2006/relationships/image" Target="../media/image65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1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7.jpeg"/><Relationship Id="rId1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8.jpeg"/><Relationship Id="rId1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9.png"/><Relationship Id="rId1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0.jpeg"/><Relationship Id="rId1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1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2.jpeg"/><Relationship Id="rId1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8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jpeg"/><Relationship Id="rId1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0.jpeg"/><Relationship Id="rId1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1.jpeg"/><Relationship Id="rId1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2.jpeg"/><Relationship Id="rId1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3.jpeg"/><Relationship Id="rId1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7.jpeg"/><Relationship Id="rId1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8.jpeg"/><Relationship Id="rId1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9.png"/><Relationship Id="rId1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0.jpeg"/><Relationship Id="rId1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1.png"/><Relationship Id="rId1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2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5.jpeg"/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6.jpeg"/><Relationship Id="rId1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8.png"/><Relationship Id="rId1" Type="http://schemas.openxmlformats.org/officeDocument/2006/relationships/image" Target="../media/image10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9.jpeg"/><Relationship Id="rId1" Type="http://schemas.openxmlformats.org/officeDocument/2006/relationships/image" Target="../media/image10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0.jpeg"/><Relationship Id="rId1" Type="http://schemas.openxmlformats.org/officeDocument/2006/relationships/image" Target="../media/image107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324000" y="0"/>
            <a:ext cx="8351640" cy="2132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1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C00000"/>
                </a:solidFill>
                <a:latin typeface="Calibri" panose="020F0502020204030204"/>
              </a:rPr>
              <a:t>ВВОДНЫЙ  ИНСТРУКТАЖ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2800" b="1" strike="noStrike" spc="-1">
                <a:solidFill>
                  <a:srgbClr val="C00000"/>
                </a:solidFill>
                <a:latin typeface="Calibri" panose="020F0502020204030204"/>
              </a:rPr>
              <a:t>с вновь принятыми работниками организации по гражданской обороне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ru-RU" sz="2800" b="0" strike="noStrike" spc="-1">
              <a:latin typeface="Arial" panose="020B0604020202020204"/>
            </a:endParaRPr>
          </a:p>
        </p:txBody>
      </p:sp>
      <p:pic>
        <p:nvPicPr>
          <p:cNvPr id="49" name="Picture 2" descr="C:\Users\SPEC GO\Pictures\Вводный инструктаж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17000"/>
            <a:ext cx="9143640" cy="511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http://prosyktyvkar.ru/files/imagecache/Thickbox/images/news/20141006-siz-10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28160" cy="685764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683640" y="3105720"/>
            <a:ext cx="799236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Arial" panose="020B0604020202020204"/>
              </a:rPr>
              <a:t>Предоставление населению средств индивидуальной и коллективной защиты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 descr="https://phototass1.cdnvideo.ru/width/1020_b9261fa1/tass/m2/uploads/i/643082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223920" cy="68576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467640" y="2133000"/>
            <a:ext cx="8424720" cy="222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Arial" panose="020B0604020202020204"/>
              </a:rPr>
              <a:t>Первоочередное жизнеобеспечение населения, пострадавшего при военных конфликтах или вследствие этих конфликтов, а также при чрезвычайных ситуациях природного и техногенного характера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1" descr="D:\Для слайд шоу\11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82" name="Picture 3" descr="C:\Users\SPEC GO\Pictures\ГО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323640" y="1340640"/>
            <a:ext cx="8424720" cy="43997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latin typeface="Arial" panose="020B0604020202020204"/>
              </a:rPr>
              <a:t>Ведение гражданской обороны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 на территории Российской Федерации или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в отдельных ее местностях начинается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с момента введения в действие Президентом Российской Федерации </a:t>
            </a:r>
            <a:r>
              <a:rPr lang="ru-RU" sz="2800" b="1" strike="noStrike" spc="-1" dirty="0">
                <a:latin typeface="Arial" panose="020B0604020202020204"/>
              </a:rPr>
              <a:t>Плана гражданской обороны и защиты населения РФ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86" name="Picture 2" descr="https://avatars.mds.yandex.net/get-zen_doc/1881616/pub_5dd6c82ca9876a758f94e538_5dd6c9f8710eb34d51c32450/scale_120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2840" y="0"/>
            <a:ext cx="4060800" cy="2708640"/>
          </a:xfrm>
          <a:prstGeom prst="rect">
            <a:avLst/>
          </a:prstGeom>
          <a:ln>
            <a:noFill/>
          </a:ln>
        </p:spPr>
      </p:pic>
      <p:pic>
        <p:nvPicPr>
          <p:cNvPr id="87" name="Picture 4" descr="https://zvezdagukovo.ru/wp-content/uploads/2020/11/mishustin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051080"/>
            <a:ext cx="4211640" cy="2806560"/>
          </a:xfrm>
          <a:prstGeom prst="rect">
            <a:avLst/>
          </a:prstGeom>
          <a:ln>
            <a:noFill/>
          </a:ln>
        </p:spPr>
      </p:pic>
      <p:sp>
        <p:nvSpPr>
          <p:cNvPr id="88" name="CustomShape 1"/>
          <p:cNvSpPr/>
          <p:nvPr/>
        </p:nvSpPr>
        <p:spPr>
          <a:xfrm>
            <a:off x="179640" y="476640"/>
            <a:ext cx="5040360" cy="143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C00000"/>
                </a:solidFill>
                <a:latin typeface="Arial" panose="020B0604020202020204"/>
              </a:rPr>
              <a:t>Президент Российской Федерации</a:t>
            </a:r>
            <a:endParaRPr lang="ru-RU" sz="22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 dirty="0">
                <a:solidFill>
                  <a:srgbClr val="C00000"/>
                </a:solidFill>
                <a:latin typeface="Arial" panose="020B0604020202020204"/>
              </a:rPr>
              <a:t> Владимир Владимирович</a:t>
            </a:r>
            <a:endParaRPr lang="ru-RU" sz="22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 dirty="0">
                <a:solidFill>
                  <a:srgbClr val="C00000"/>
                </a:solidFill>
                <a:latin typeface="Arial" panose="020B0604020202020204"/>
              </a:rPr>
              <a:t> ПУТИН</a:t>
            </a:r>
            <a:endParaRPr lang="ru-RU" sz="2200" b="0" strike="noStrike" spc="-1" dirty="0">
              <a:latin typeface="Arial" panose="020B0604020202020204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4103280" y="5157360"/>
            <a:ext cx="5040360" cy="143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C00000"/>
                </a:solidFill>
                <a:latin typeface="Arial" panose="020B0604020202020204"/>
              </a:rPr>
              <a:t>Председатель Правительства Российской Федерации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Михаил Владимирович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МИШУСТИН</a:t>
            </a:r>
            <a:endParaRPr lang="ru-RU" sz="2200" b="0" strike="noStrike" spc="-1">
              <a:latin typeface="Arial" panose="020B0604020202020204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251640" y="2925000"/>
            <a:ext cx="87127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0000"/>
                </a:solidFill>
                <a:latin typeface="Arial" panose="020B0604020202020204"/>
              </a:rPr>
              <a:t>Повседневное управление гражданской обороной в стране осуществляет МЧС России </a:t>
            </a:r>
            <a:endParaRPr lang="ru-RU" sz="2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92" name="Picture 2" descr="https://s15.stc.all.kpcdn.net/share/i/12/10309304/inx960x64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8680" y="0"/>
            <a:ext cx="3954960" cy="2636640"/>
          </a:xfrm>
          <a:prstGeom prst="rect">
            <a:avLst/>
          </a:prstGeom>
          <a:ln w="9360">
            <a:noFill/>
          </a:ln>
        </p:spPr>
      </p:pic>
      <p:pic>
        <p:nvPicPr>
          <p:cNvPr id="93" name="Picture 6" descr="C:\Users\SPEC GO\Pictures\Кошель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924720"/>
            <a:ext cx="2051280" cy="2932920"/>
          </a:xfrm>
          <a:prstGeom prst="rect">
            <a:avLst/>
          </a:prstGeom>
          <a:ln w="9360"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179640" y="476640"/>
            <a:ext cx="5040360" cy="143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C00000"/>
                </a:solidFill>
                <a:latin typeface="Arial" panose="020B0604020202020204"/>
              </a:rPr>
              <a:t>Губернатор Воронежской области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ГУСЕВ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Александр Викторович</a:t>
            </a:r>
            <a:endParaRPr lang="ru-RU" sz="2200" b="0" strike="noStrike" spc="-1">
              <a:latin typeface="Arial" panose="020B0604020202020204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2051640" y="4869000"/>
            <a:ext cx="4968360" cy="172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strike="noStrike" spc="-1">
                <a:solidFill>
                  <a:srgbClr val="C00000"/>
                </a:solidFill>
                <a:latin typeface="Arial" panose="020B0604020202020204"/>
              </a:rPr>
              <a:t>Начальник ГУ МЧС России по ВО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C00000"/>
                </a:solidFill>
                <a:latin typeface="Arial" panose="020B0604020202020204"/>
              </a:rPr>
              <a:t>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000" b="0" i="1" strike="noStrike" spc="-1">
                <a:solidFill>
                  <a:srgbClr val="C00000"/>
                </a:solidFill>
                <a:latin typeface="Arial" panose="020B0604020202020204"/>
              </a:rPr>
              <a:t>генерал-майор внутренней службы</a:t>
            </a:r>
            <a:endParaRPr lang="ru-RU" sz="20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КОШЕЛЬ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Александр Николаевич</a:t>
            </a:r>
            <a:endParaRPr lang="ru-RU" sz="2200" b="0" strike="noStrike" spc="-1">
              <a:latin typeface="Arial" panose="020B0604020202020204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251640" y="2925000"/>
            <a:ext cx="87127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Arial" panose="020B0604020202020204"/>
              </a:rPr>
              <a:t>Повседневное управление гражданской обороной на территории Воронежской области осуществляет Главное управление МЧС России </a:t>
            </a:r>
            <a:endParaRPr lang="ru-RU" sz="2400" b="0" strike="noStrike" spc="-1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Arial" panose="020B0604020202020204"/>
              </a:rPr>
              <a:t>по Воронежской области</a:t>
            </a:r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000" y="1620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98" name="Picture 2" descr="https://gorcom36.ru/upload/medialibrary/46d/Ksteni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8000" y="0"/>
            <a:ext cx="4666680" cy="2996640"/>
          </a:xfrm>
          <a:prstGeom prst="rect">
            <a:avLst/>
          </a:prstGeom>
          <a:ln w="9360">
            <a:noFill/>
          </a:ln>
        </p:spPr>
      </p:pic>
      <p:pic>
        <p:nvPicPr>
          <p:cNvPr id="99" name="Picture 2" descr="H:\Users\Андрей\Pictures\03446fff6e0e13a62082bec5cda0b07f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997800"/>
            <a:ext cx="4283640" cy="2859840"/>
          </a:xfrm>
          <a:prstGeom prst="rect">
            <a:avLst/>
          </a:prstGeom>
          <a:ln w="9360"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0" y="188640"/>
            <a:ext cx="5363640" cy="143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C00000"/>
                </a:solidFill>
                <a:latin typeface="Arial" panose="020B0604020202020204"/>
              </a:rPr>
              <a:t>Глава городского округа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C00000"/>
                </a:solidFill>
                <a:latin typeface="Arial" panose="020B0604020202020204"/>
              </a:rPr>
              <a:t>город Воронеж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КСТЕНИН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Вадим Юрьевич</a:t>
            </a:r>
            <a:endParaRPr lang="ru-RU" sz="2200" b="0" strike="noStrike" spc="-1">
              <a:latin typeface="Arial" panose="020B0604020202020204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4068000" y="5085360"/>
            <a:ext cx="3456000" cy="143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C00000"/>
                </a:solidFill>
                <a:latin typeface="Arial" panose="020B0604020202020204"/>
              </a:rPr>
              <a:t>Руководитель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ХОМУК </a:t>
            </a:r>
            <a:endParaRPr lang="ru-RU" sz="22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200" b="0" i="1" strike="noStrike" spc="-1">
                <a:solidFill>
                  <a:srgbClr val="C00000"/>
                </a:solidFill>
                <a:latin typeface="Arial" panose="020B0604020202020204"/>
              </a:rPr>
              <a:t>Сергей Иларионович</a:t>
            </a:r>
            <a:endParaRPr lang="ru-RU" sz="2200" b="0" strike="noStrike" spc="-1">
              <a:latin typeface="Arial" panose="020B0604020202020204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251640" y="3213000"/>
            <a:ext cx="87127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Arial" panose="020B0604020202020204"/>
              </a:rPr>
              <a:t>Повседневное управление гражданской обороной на территории городского округа город Воронеж осуществляет МКУ «Управление </a:t>
            </a:r>
            <a:endParaRPr lang="ru-RU" sz="2400" b="0" strike="noStrike" spc="-1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400" b="0" i="1" strike="noStrike" spc="-1">
                <a:solidFill>
                  <a:srgbClr val="000000"/>
                </a:solidFill>
                <a:latin typeface="Arial" panose="020B0604020202020204"/>
              </a:rPr>
              <a:t>по делам ГО ЧС г. Воронежа» </a:t>
            </a:r>
            <a:endParaRPr lang="ru-RU" sz="24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4284000" y="1196640"/>
            <a:ext cx="4859640" cy="46767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</a:rPr>
              <a:t>В организациях руководитель является руководителем гражданской обороны. </a:t>
            </a:r>
            <a:endParaRPr lang="ru-RU" sz="2000" b="0" strike="noStrike" spc="-1" dirty="0">
              <a:latin typeface="Arial" panose="020B0604020202020204"/>
            </a:endParaRPr>
          </a:p>
          <a:p>
            <a:pPr>
              <a:lnSpc>
                <a:spcPct val="15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000" b="0" i="1" strike="noStrike" spc="-1" dirty="0" smtClean="0">
              <a:solidFill>
                <a:srgbClr val="000000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000" i="1" spc="-1" dirty="0">
              <a:solidFill>
                <a:srgbClr val="000000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000" b="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Повседневное </a:t>
            </a:r>
            <a:r>
              <a:rPr lang="ru-RU" sz="2000" b="0" i="1" strike="noStrike" spc="-1" dirty="0">
                <a:solidFill>
                  <a:srgbClr val="000000"/>
                </a:solidFill>
                <a:latin typeface="Arial" panose="020B0604020202020204"/>
              </a:rPr>
              <a:t>управление гражданской обороной в организации осуществляет работник, уполномоченный на решение задач в области ГО ЧС </a:t>
            </a:r>
            <a:endParaRPr lang="ru-RU" sz="20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1800" b="0" i="1" strike="noStrike" spc="-1" dirty="0">
                <a:solidFill>
                  <a:srgbClr val="000000"/>
                </a:solidFill>
                <a:latin typeface="Arial" panose="020B0604020202020204"/>
              </a:rPr>
              <a:t>(освобожденный или неосвобожденный). </a:t>
            </a:r>
            <a:endParaRPr lang="ru-RU" sz="1800" b="0" strike="noStrike" spc="-1" dirty="0">
              <a:latin typeface="Arial" panose="020B0604020202020204"/>
            </a:endParaRPr>
          </a:p>
        </p:txBody>
      </p:sp>
      <p:pic>
        <p:nvPicPr>
          <p:cNvPr id="105" name="Picture 2" descr="https://www.kurgan-city.ru/about/defence/files/ruk_go/ych/ych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1640" cy="3284640"/>
          </a:xfrm>
          <a:prstGeom prst="rect">
            <a:avLst/>
          </a:prstGeom>
          <a:ln>
            <a:noFill/>
          </a:ln>
        </p:spPr>
      </p:pic>
      <p:pic>
        <p:nvPicPr>
          <p:cNvPr id="106" name="Picture 4" descr="https://gbuzelenograd.ru/wp-content/uploads/2020/06/1-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285000"/>
            <a:ext cx="4571640" cy="357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08" name="Picture 2" descr="http://m.sarov.net/p/2/s2d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40" y="0"/>
            <a:ext cx="5832360" cy="4317480"/>
          </a:xfrm>
          <a:prstGeom prst="rect">
            <a:avLst/>
          </a:prstGeom>
          <a:ln w="9360"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323640" y="4395960"/>
            <a:ext cx="8642160" cy="326097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Все руководители гражданской обороны несут персональную ответственность за организацию и проведение мероприятий по гражданской обороне</a:t>
            </a: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 и защите населения и территорий</a:t>
            </a:r>
            <a:endParaRPr lang="ru-RU" sz="2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2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2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2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51" name="CustomShape 1"/>
          <p:cNvSpPr/>
          <p:nvPr/>
        </p:nvSpPr>
        <p:spPr>
          <a:xfrm>
            <a:off x="1367280" y="2736000"/>
            <a:ext cx="820872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 panose="02020603050405020304"/>
              </a:rPr>
              <a:t>Вопрос № 1. Гражданская оборона: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 panose="02020603050405020304"/>
              </a:rPr>
              <a:t>ее задачи и значение мероприятий ГО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 panose="02020603050405020304"/>
              </a:rPr>
              <a:t> в современных условиях.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https://vologda-oblast.ru/upload/iblock/172/%D0%93%D0%9E-%D0%B8-%D0%A7%D0%A1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49ED7F6D-2619-425F-B390-D80B9302C2A3}" type="slidenum">
              <a:rPr lang="ru-RU" sz="1200" b="0" strike="noStrike" spc="-1">
                <a:solidFill>
                  <a:srgbClr val="8B8B8B"/>
                </a:solidFill>
                <a:latin typeface="Calibri" panose="020F0502020204030204"/>
              </a:rPr>
            </a:fld>
            <a:endParaRPr lang="ru-RU" sz="1200" b="0" strike="noStrike" spc="-1">
              <a:latin typeface="Times New Roman" panose="02020603050405020304"/>
            </a:endParaRPr>
          </a:p>
        </p:txBody>
      </p:sp>
      <p:pic>
        <p:nvPicPr>
          <p:cNvPr id="112" name="Изображение 2" descr="guerra civil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62080" y="290520"/>
            <a:ext cx="4157280" cy="3184200"/>
          </a:xfrm>
          <a:prstGeom prst="rect">
            <a:avLst/>
          </a:prstGeom>
          <a:ln w="936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3" name="Изображение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571920"/>
            <a:ext cx="4200120" cy="2974680"/>
          </a:xfrm>
          <a:prstGeom prst="rect">
            <a:avLst/>
          </a:prstGeom>
          <a:ln w="936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4" name="Изображение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304920"/>
            <a:ext cx="4266720" cy="3123720"/>
          </a:xfrm>
          <a:prstGeom prst="rect">
            <a:avLst/>
          </a:prstGeom>
          <a:ln w="936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5" name="Изображение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3571920"/>
            <a:ext cx="4306680" cy="2980800"/>
          </a:xfrm>
          <a:prstGeom prst="rect">
            <a:avLst/>
          </a:prstGeom>
          <a:ln w="936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Замещающее содержимое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0248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31640" y="504720"/>
            <a:ext cx="8278560" cy="5846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2" descr="https://ds05.infourok.ru/uploads/ex/07f0/000b8d27-23039d55/img15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686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20" name="Picture 1"/>
          <p:cNvPicPr/>
          <p:nvPr/>
        </p:nvPicPr>
        <p:blipFill>
          <a:blip r:embed="rId2" cstate="print"/>
          <a:srcRect l="-13" t="-13" r="-13" b="-13"/>
          <a:stretch>
            <a:fillRect/>
          </a:stretch>
        </p:blipFill>
        <p:spPr>
          <a:xfrm>
            <a:off x="467640" y="404640"/>
            <a:ext cx="3312000" cy="3312000"/>
          </a:xfrm>
          <a:prstGeom prst="rect">
            <a:avLst/>
          </a:prstGeom>
          <a:ln w="9360">
            <a:noFill/>
          </a:ln>
        </p:spPr>
      </p:pic>
      <p:pic>
        <p:nvPicPr>
          <p:cNvPr id="121" name="Picture 3" descr="https://sar.rhl.su/media/bearleague/bl1599667442184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08000" y="2421000"/>
            <a:ext cx="3027960" cy="3838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5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6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8" name="Picture 5" descr="C:\Users\SPEC GO\Pictures\EGBO68uWsAAabZQ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467640" y="2565000"/>
            <a:ext cx="828072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2. Общие положения законодательства РФ в области безопасности жизнедеятельности.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2736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323640" y="4941000"/>
            <a:ext cx="8496720" cy="18144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800" b="1" i="1" strike="noStrike" spc="-1" dirty="0">
                <a:solidFill>
                  <a:srgbClr val="C00000"/>
                </a:solidFill>
                <a:latin typeface="Arial" panose="020B0604020202020204"/>
              </a:rPr>
              <a:t>Безопасность жизнедеятельности</a:t>
            </a: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 – </a:t>
            </a:r>
            <a:r>
              <a:rPr lang="ru-RU" sz="2800" b="0" i="1" strike="noStrike" spc="-1" dirty="0">
                <a:latin typeface="Arial" panose="020B0604020202020204"/>
              </a:rPr>
              <a:t>анализ источников опасностей, причин их проявления, </a:t>
            </a:r>
            <a:endParaRPr lang="ru-RU" sz="2800" b="0" i="1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800" b="0" i="1" strike="noStrike" spc="-1" dirty="0">
                <a:latin typeface="Arial" panose="020B0604020202020204"/>
              </a:rPr>
              <a:t>а также прогнозирование и оценка действий </a:t>
            </a:r>
            <a:endParaRPr lang="ru-RU" sz="2800" b="0" i="1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800" b="0" i="1" strike="noStrike" spc="-1" dirty="0">
                <a:latin typeface="Arial" panose="020B0604020202020204"/>
              </a:rPr>
              <a:t>по защите от этих опасностей</a:t>
            </a:r>
            <a:r>
              <a:rPr lang="ru-RU" sz="2800" b="0" strike="noStrike" spc="-1" dirty="0">
                <a:solidFill>
                  <a:srgbClr val="C00000"/>
                </a:solidFill>
                <a:latin typeface="Arial" panose="020B0604020202020204"/>
              </a:rPr>
              <a:t>.</a:t>
            </a:r>
            <a:endParaRPr lang="ru-RU" sz="2800" b="0" strike="noStrike" spc="-1" dirty="0">
              <a:latin typeface="Arial" panose="020B0604020202020204"/>
            </a:endParaRPr>
          </a:p>
        </p:txBody>
      </p:sp>
      <p:pic>
        <p:nvPicPr>
          <p:cNvPr id="133" name="Picture 2" descr="http://images.myshared.ru/6/559004/slide_1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40" y="216000"/>
            <a:ext cx="5616360" cy="421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467640" y="5749920"/>
            <a:ext cx="835272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i="1" strike="noStrike" spc="-1" dirty="0">
                <a:latin typeface="Arial" panose="020B0604020202020204"/>
              </a:rPr>
              <a:t>Постановление Правительства РФ от 02.11.2000 </a:t>
            </a:r>
            <a:endParaRPr lang="ru-RU" sz="2400" i="1" strike="noStrike" spc="-1" dirty="0" smtClean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400" i="1" strike="noStrike" spc="-1" dirty="0" smtClean="0">
                <a:solidFill>
                  <a:srgbClr val="FF0000"/>
                </a:solidFill>
                <a:latin typeface="Arial" panose="020B0604020202020204"/>
              </a:rPr>
              <a:t>№ 841 </a:t>
            </a:r>
            <a:r>
              <a:rPr lang="ru-RU" sz="2400" i="1" strike="noStrike" spc="-1" dirty="0">
                <a:latin typeface="Arial" panose="020B0604020202020204"/>
              </a:rPr>
              <a:t>«Об утверждении Положения о подготовке </a:t>
            </a:r>
            <a:r>
              <a:rPr lang="ru-RU" sz="2400" i="1" strike="noStrike" spc="-1" dirty="0" smtClean="0">
                <a:latin typeface="Arial" panose="020B0604020202020204"/>
              </a:rPr>
              <a:t>населения в </a:t>
            </a:r>
            <a:r>
              <a:rPr lang="ru-RU" sz="2400" i="1" strike="noStrike" spc="-1" dirty="0">
                <a:latin typeface="Arial" panose="020B0604020202020204"/>
              </a:rPr>
              <a:t>области гражданской обороны»</a:t>
            </a:r>
            <a:endParaRPr lang="ru-RU" sz="2400" i="1" strike="noStrike" spc="-1" dirty="0">
              <a:latin typeface="Arial" panose="020B0604020202020204"/>
            </a:endParaRPr>
          </a:p>
        </p:txBody>
      </p:sp>
      <p:pic>
        <p:nvPicPr>
          <p:cNvPr id="136" name="Picture 2" descr="D:\Для слайд шоу\27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573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7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9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0" name="CustomShape 8"/>
          <p:cNvSpPr/>
          <p:nvPr/>
        </p:nvSpPr>
        <p:spPr>
          <a:xfrm>
            <a:off x="323640" y="620640"/>
            <a:ext cx="8640720" cy="50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latin typeface="Arial" panose="020B0604020202020204"/>
              </a:rPr>
              <a:t>Гражданская оборона </a:t>
            </a: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- система мероприятий по подготовке к защите и по защите населения, материальных и культурных ценностей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на территории Российской Федерации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от опасностей, возникающих при военных конфликтах или вследствие этих конфликтов, а также при чрезвычайных ситуациях природного и техногенного характера.</a:t>
            </a: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</a:rPr>
              <a:t>Федеральный закон от 12.02.1998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 panose="02020603050405020304"/>
              </a:rPr>
              <a:t> № </a:t>
            </a: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</a:rPr>
              <a:t>28-ФЗ</a:t>
            </a:r>
            <a:endParaRPr lang="ru-RU" sz="20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</a:rPr>
              <a:t> «О гражданской обороне»</a:t>
            </a: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38" name="Picture 1" descr="D:\Для слайд шоу\2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5656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15656" y="397369"/>
            <a:ext cx="9143640" cy="53846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/>
            <a:r>
              <a:rPr lang="ru-RU" sz="2400" b="1" strike="noStrike" spc="-1" dirty="0">
                <a:solidFill>
                  <a:srgbClr val="C00000"/>
                </a:solidFill>
                <a:latin typeface="Arial" panose="020B0604020202020204"/>
              </a:rPr>
              <a:t>… </a:t>
            </a:r>
            <a:r>
              <a:rPr lang="ru-RU" sz="2800" i="1" strike="noStrike" spc="-1" dirty="0">
                <a:solidFill>
                  <a:srgbClr val="C00000"/>
                </a:solidFill>
                <a:latin typeface="Arial" panose="020B0604020202020204"/>
              </a:rPr>
              <a:t>главной задачей считать повышение качества обучения всех групп населения по выполнению мероприятий ГО и защиты от ЧС, адекватным действиям при угрозе возникновения или возникновении </a:t>
            </a:r>
            <a:r>
              <a:rPr lang="ru-RU" sz="2800" i="1" strike="noStrike" spc="-1" dirty="0" smtClean="0">
                <a:solidFill>
                  <a:srgbClr val="C00000"/>
                </a:solidFill>
                <a:latin typeface="Arial" panose="020B0604020202020204"/>
              </a:rPr>
              <a:t>ЧС и </a:t>
            </a:r>
            <a:r>
              <a:rPr lang="ru-RU" sz="2800" i="1" strike="noStrike" spc="-1" dirty="0">
                <a:solidFill>
                  <a:srgbClr val="C00000"/>
                </a:solidFill>
                <a:latin typeface="Arial" panose="020B0604020202020204"/>
              </a:rPr>
              <a:t>военных конфликтов, по формированию </a:t>
            </a:r>
            <a:r>
              <a:rPr lang="ru-RU" sz="2800" i="1" strike="noStrike" spc="-1" dirty="0" smtClean="0">
                <a:solidFill>
                  <a:srgbClr val="C00000"/>
                </a:solidFill>
                <a:latin typeface="Arial" panose="020B0604020202020204"/>
              </a:rPr>
              <a:t>сознательного и </a:t>
            </a:r>
            <a:r>
              <a:rPr lang="ru-RU" sz="2800" i="1" strike="noStrike" spc="-1" dirty="0">
                <a:solidFill>
                  <a:srgbClr val="C00000"/>
                </a:solidFill>
                <a:latin typeface="Arial" panose="020B0604020202020204"/>
              </a:rPr>
              <a:t>ответственного отношения к проблемам безопасности </a:t>
            </a:r>
            <a:r>
              <a:rPr lang="ru-RU" sz="2800" i="1" strike="noStrike" spc="-1" dirty="0" smtClean="0">
                <a:solidFill>
                  <a:srgbClr val="C00000"/>
                </a:solidFill>
                <a:latin typeface="Arial" panose="020B0604020202020204"/>
              </a:rPr>
              <a:t>жизнедеятельности …</a:t>
            </a:r>
            <a:endParaRPr lang="ru-RU" sz="2800" i="1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4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Arial" panose="020B0604020202020204"/>
              </a:rPr>
              <a:t>«Организационно-методические рекомендации по подготовке всех групп населения в области ГО и защиты от ЧС на территории городского округа город Воронеж </a:t>
            </a:r>
            <a:endParaRPr lang="ru-RU" sz="2400" b="0" strike="noStrike" spc="-1" dirty="0" smtClean="0">
              <a:solidFill>
                <a:srgbClr val="000000"/>
              </a:solidFill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latin typeface="Arial" panose="020B0604020202020204"/>
              </a:rPr>
              <a:t>в </a:t>
            </a:r>
            <a:r>
              <a:rPr lang="ru-RU" sz="2400" b="0" strike="noStrike" spc="-1" dirty="0">
                <a:solidFill>
                  <a:srgbClr val="000000"/>
                </a:solidFill>
                <a:latin typeface="Arial" panose="020B0604020202020204"/>
              </a:rPr>
              <a:t>2021-2025 годах»</a:t>
            </a:r>
            <a:endParaRPr lang="ru-RU" sz="2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2" name="Picture 2" descr="http://36on.ru/uploads/Image/catalog/meriya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68640"/>
            <a:ext cx="5004048" cy="4318920"/>
          </a:xfrm>
          <a:prstGeom prst="rect">
            <a:avLst/>
          </a:prstGeom>
          <a:ln w="9360"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5004048" y="692696"/>
            <a:ext cx="4392488" cy="62156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Arial" panose="020B0604020202020204"/>
              </a:rPr>
              <a:t>Постановление администрации городского округа </a:t>
            </a:r>
            <a:endParaRPr lang="ru-RU" sz="2400" b="1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город </a:t>
            </a:r>
            <a:r>
              <a:rPr lang="ru-RU" sz="2400" b="1" strike="noStrike" spc="-1" dirty="0">
                <a:solidFill>
                  <a:srgbClr val="C00000"/>
                </a:solidFill>
                <a:latin typeface="Arial" panose="020B0604020202020204"/>
              </a:rPr>
              <a:t>Воронеж </a:t>
            </a:r>
            <a:endParaRPr lang="ru-RU" sz="24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C00000"/>
                </a:solidFill>
                <a:latin typeface="Arial" panose="020B0604020202020204"/>
              </a:rPr>
              <a:t>от 25.01.2019 № 63 </a:t>
            </a:r>
            <a:endParaRPr lang="ru-RU" sz="24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C00000"/>
                </a:solidFill>
                <a:latin typeface="Arial" panose="020B0604020202020204"/>
              </a:rPr>
              <a:t>«О подготовке населения городского округа город Воронеж в области ГО, защиты от ЧС природного и техногенного характера, ПБ и безопасности людей на водных объектах»</a:t>
            </a:r>
            <a:endParaRPr lang="ru-RU" sz="24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2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latin typeface="Arial" panose="020B0604020202020204"/>
              </a:rPr>
              <a:t>Изменения в </a:t>
            </a:r>
            <a:r>
              <a:rPr lang="ru-RU" sz="2200" b="1" strike="noStrike" spc="-1" dirty="0" smtClean="0">
                <a:solidFill>
                  <a:srgbClr val="000000"/>
                </a:solidFill>
                <a:latin typeface="Arial" panose="020B0604020202020204"/>
              </a:rPr>
              <a:t>постановлении  </a:t>
            </a:r>
            <a:endParaRPr lang="ru-RU" sz="2200" b="1" strike="noStrike" spc="-1" dirty="0" smtClean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2200" b="1" strike="noStrike" spc="-1" dirty="0" smtClean="0">
                <a:solidFill>
                  <a:srgbClr val="000000"/>
                </a:solidFill>
                <a:latin typeface="Arial" panose="020B0604020202020204"/>
              </a:rPr>
              <a:t>от </a:t>
            </a:r>
            <a:r>
              <a:rPr lang="ru-RU" sz="2200" b="1" strike="noStrike" spc="-1" dirty="0">
                <a:solidFill>
                  <a:srgbClr val="000000"/>
                </a:solidFill>
                <a:latin typeface="Arial" panose="020B0604020202020204"/>
              </a:rPr>
              <a:t>25.01.2022 № 58</a:t>
            </a:r>
            <a:endParaRPr lang="ru-RU" sz="22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5" name="Picture 2" descr="https://i1.wp.com/blogkadrovika.ru/wp-content/uploads/gurnal-vvodnogo-instruktaga-fot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640" y="548640"/>
            <a:ext cx="4392360" cy="5471640"/>
          </a:xfrm>
          <a:prstGeom prst="rect">
            <a:avLst/>
          </a:prstGeom>
          <a:ln w="9360">
            <a:noFill/>
          </a:ln>
        </p:spPr>
      </p:pic>
      <p:sp>
        <p:nvSpPr>
          <p:cNvPr id="146" name="CustomShape 1"/>
          <p:cNvSpPr/>
          <p:nvPr/>
        </p:nvSpPr>
        <p:spPr>
          <a:xfrm>
            <a:off x="4572000" y="2349000"/>
            <a:ext cx="4571640" cy="3322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strike="noStrike" spc="-1" dirty="0">
                <a:solidFill>
                  <a:srgbClr val="C00000"/>
                </a:solidFill>
                <a:latin typeface="Calibri" panose="020F0502020204030204"/>
              </a:rPr>
              <a:t> </a:t>
            </a: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Вводный инструктаж </a:t>
            </a:r>
            <a:endParaRPr lang="ru-RU" sz="2800" b="1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по ГО с </a:t>
            </a: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вновь принятыми работниками организации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2736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48" name="Picture 8" descr="https://www.energo-profi.ru/images/foto/DSC0705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116640"/>
            <a:ext cx="4608000" cy="3312000"/>
          </a:xfrm>
          <a:prstGeom prst="rect">
            <a:avLst/>
          </a:prstGeom>
          <a:ln w="9360">
            <a:noFill/>
          </a:ln>
        </p:spPr>
      </p:pic>
      <p:pic>
        <p:nvPicPr>
          <p:cNvPr id="149" name="Picture 4" descr="https://prava-obuchenie.ru/wp-content/uploads/2020/04/2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640" y="3429000"/>
            <a:ext cx="4680000" cy="3168000"/>
          </a:xfrm>
          <a:prstGeom prst="rect">
            <a:avLst/>
          </a:prstGeom>
          <a:ln w="9360"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4860000" y="2493000"/>
            <a:ext cx="4283640" cy="25963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Ежегодное курсовое обучение работников организации </a:t>
            </a:r>
            <a:endParaRPr lang="ru-RU" sz="2800" b="1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в </a:t>
            </a: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области ГО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4910436" y="2060848"/>
            <a:ext cx="5566220" cy="26762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Участие в </a:t>
            </a:r>
            <a:endParaRPr lang="ru-RU" sz="2800" b="1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объектовых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 тренировках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 по </a:t>
            </a:r>
            <a:r>
              <a:rPr lang="ru-RU" sz="28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ГО </a:t>
            </a:r>
            <a:endParaRPr lang="ru-RU" sz="2800" b="0" strike="noStrike" spc="-1" dirty="0">
              <a:latin typeface="Arial" panose="020B0604020202020204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4" name="Picture 3" descr="C:\Users\SPEC GO\Pictures\grazhdanskaja_oborona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520" y="620688"/>
            <a:ext cx="6360696" cy="55446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56" name="Picture 9" descr="H:\Users\Андрей\Pictures\o-BOOKS-facebook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920" y="260280"/>
            <a:ext cx="4320720" cy="3240360"/>
          </a:xfrm>
          <a:prstGeom prst="rect">
            <a:avLst/>
          </a:prstGeom>
          <a:ln w="9360">
            <a:noFill/>
          </a:ln>
        </p:spPr>
      </p:pic>
      <p:pic>
        <p:nvPicPr>
          <p:cNvPr id="157" name="Picture 2" descr="https://s.zagranitsa.com/images/guides/19200/original/c8f04882198b796b1d608607a77a2104.jpg?14405226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280" y="3429000"/>
            <a:ext cx="4392360" cy="3240000"/>
          </a:xfrm>
          <a:prstGeom prst="rect">
            <a:avLst/>
          </a:prstGeom>
          <a:ln w="9360">
            <a:noFill/>
          </a:ln>
        </p:spPr>
      </p:pic>
      <p:sp>
        <p:nvSpPr>
          <p:cNvPr id="158" name="CustomShape 1"/>
          <p:cNvSpPr/>
          <p:nvPr/>
        </p:nvSpPr>
        <p:spPr>
          <a:xfrm>
            <a:off x="4571640" y="2205000"/>
            <a:ext cx="4730380" cy="332253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Самостоятельное изучение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 нормативных правовых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документов в области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 гражданской обороны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70" name="Picture 2" descr="https://i0.wp.com/cranium-one.com/wp-content/uploads/2016/06/cooworkifdsj.png?fit=1382%2C822&amp;ssl=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40" y="404640"/>
            <a:ext cx="8482680" cy="619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539640" y="2967480"/>
            <a:ext cx="813672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3. Права и обязанности граждан РФ 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 области гражданской обороны.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74" name="Picture 5" descr="H:\Users\Андрей\Pictures\img1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2" name="CustomShape 1"/>
          <p:cNvSpPr/>
          <p:nvPr/>
        </p:nvSpPr>
        <p:spPr>
          <a:xfrm>
            <a:off x="323640" y="620640"/>
            <a:ext cx="8640720" cy="50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latin typeface="Arial" panose="020B0604020202020204"/>
              </a:rPr>
              <a:t>Территория, отнесенная к группе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latin typeface="Arial" panose="020B0604020202020204"/>
              </a:rPr>
              <a:t>по гражданской обороне </a:t>
            </a: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- территория,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на которой расположен город или иной населенный пункт, имеющий важное оборонное и экономическое значение,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 с находящимися в нем объектами, представляющий высокую степень опасности возникновения чрезвычайных ситуаций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 в военное и мирное время.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</a:rPr>
              <a:t>Федеральный закон от 12.02.1998 № 28-ФЗ</a:t>
            </a:r>
            <a:endParaRPr lang="ru-RU" sz="20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</a:rPr>
              <a:t> «О гражданской обороне»</a:t>
            </a:r>
            <a:endParaRPr lang="ru-RU" sz="20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76" name="Picture 2" descr="https://ds05.infourok.ru/uploads/ex/0e31/0004b598-94f18d2b/img1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78" name="Picture 2" descr="C:\Users\SPEC GO\Pictures\bga32-ru-Plakat-2017-God-G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80" name="Picture 2" descr="https://martvestnik.ru/wp-content/uploads/2021/02/koap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40" y="764640"/>
            <a:ext cx="4824000" cy="5328360"/>
          </a:xfrm>
          <a:prstGeom prst="rect">
            <a:avLst/>
          </a:prstGeom>
          <a:ln>
            <a:noFill/>
          </a:ln>
        </p:spPr>
      </p:pic>
      <p:sp>
        <p:nvSpPr>
          <p:cNvPr id="181" name="CustomShape 1"/>
          <p:cNvSpPr/>
          <p:nvPr/>
        </p:nvSpPr>
        <p:spPr>
          <a:xfrm>
            <a:off x="5076416" y="620688"/>
            <a:ext cx="4067584" cy="52307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2800" strike="noStrike" spc="-1" dirty="0">
                <a:solidFill>
                  <a:srgbClr val="C00000"/>
                </a:solidFill>
                <a:latin typeface="Arial" panose="020B0604020202020204"/>
              </a:rPr>
              <a:t>Ответственность </a:t>
            </a:r>
            <a:endParaRPr lang="ru-RU" sz="2800" strike="noStrike" spc="-1" dirty="0">
              <a:latin typeface="Arial" panose="020B0604020202020204"/>
            </a:endParaRPr>
          </a:p>
          <a:p>
            <a:r>
              <a:rPr lang="ru-RU" sz="2800" strike="noStrike" spc="-1" dirty="0">
                <a:solidFill>
                  <a:srgbClr val="C00000"/>
                </a:solidFill>
                <a:latin typeface="Arial" panose="020B0604020202020204"/>
              </a:rPr>
              <a:t>граждан РФ </a:t>
            </a:r>
            <a:r>
              <a:rPr lang="ru-RU" sz="2800" strike="noStrike" spc="-1" dirty="0" smtClean="0">
                <a:solidFill>
                  <a:srgbClr val="C00000"/>
                </a:solidFill>
                <a:latin typeface="Arial" panose="020B0604020202020204"/>
              </a:rPr>
              <a:t>определена </a:t>
            </a:r>
            <a:r>
              <a:rPr lang="ru-RU" sz="2800" strike="noStrike" spc="-1" dirty="0">
                <a:solidFill>
                  <a:srgbClr val="C00000"/>
                </a:solidFill>
                <a:latin typeface="Arial" panose="020B0604020202020204"/>
              </a:rPr>
              <a:t>в </a:t>
            </a:r>
            <a:endParaRPr lang="ru-RU" sz="2800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r>
              <a:rPr lang="ru-RU" sz="2800" strike="noStrike" spc="-1" dirty="0" smtClean="0">
                <a:solidFill>
                  <a:srgbClr val="C00000"/>
                </a:solidFill>
                <a:latin typeface="Arial" panose="020B0604020202020204"/>
              </a:rPr>
              <a:t>  </a:t>
            </a:r>
            <a:endParaRPr lang="ru-RU" sz="2800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r>
              <a:rPr lang="ru-RU" sz="2800" strike="noStrike" spc="-1" dirty="0" smtClean="0">
                <a:solidFill>
                  <a:srgbClr val="C00000"/>
                </a:solidFill>
                <a:latin typeface="Arial" panose="020B0604020202020204"/>
              </a:rPr>
              <a:t>статье 20.7. </a:t>
            </a:r>
            <a:r>
              <a:rPr lang="ru-RU" sz="2000" i="1" dirty="0"/>
              <a:t>Невыполнение требований и мероприятий в области гражданской обороны</a:t>
            </a:r>
            <a:endParaRPr lang="ru-RU" sz="2000" i="1" dirty="0"/>
          </a:p>
          <a:p>
            <a:endParaRPr lang="ru-RU" sz="2800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r>
              <a:rPr lang="ru-RU" sz="2800" strike="noStrike" spc="-1" dirty="0" smtClean="0">
                <a:solidFill>
                  <a:srgbClr val="C00000"/>
                </a:solidFill>
                <a:latin typeface="Arial" panose="020B0604020202020204"/>
              </a:rPr>
              <a:t>Кодекса РФ об </a:t>
            </a:r>
            <a:r>
              <a:rPr lang="ru-RU" sz="2800" strike="noStrike" spc="-1" dirty="0">
                <a:solidFill>
                  <a:srgbClr val="C00000"/>
                </a:solidFill>
                <a:latin typeface="Arial" panose="020B0604020202020204"/>
              </a:rPr>
              <a:t>административных </a:t>
            </a:r>
            <a:r>
              <a:rPr lang="ru-RU" sz="2800" strike="noStrike" spc="-1" dirty="0" smtClean="0">
                <a:solidFill>
                  <a:srgbClr val="C00000"/>
                </a:solidFill>
                <a:latin typeface="Arial" panose="020B0604020202020204"/>
              </a:rPr>
              <a:t>правонарушениях </a:t>
            </a:r>
            <a:endParaRPr lang="ru-RU" sz="2800" strike="noStrike" spc="-1" dirty="0">
              <a:latin typeface="Arial" panose="020B0604020202020204"/>
            </a:endParaRPr>
          </a:p>
          <a:p>
            <a:pPr>
              <a:lnSpc>
                <a:spcPct val="15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Arial" panose="020B0604020202020204"/>
              </a:rPr>
              <a:t>	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83" name="CustomShape 1"/>
          <p:cNvSpPr/>
          <p:nvPr/>
        </p:nvSpPr>
        <p:spPr>
          <a:xfrm>
            <a:off x="1152000" y="2967480"/>
            <a:ext cx="849672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4. Способы защиты работников организации от опасностей, возникающих 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при военных конфликтах.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85" name="Picture 2" descr="https://yk24.ru/wp-content/uploads/2021/10/75591172981764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332640"/>
            <a:ext cx="8640720" cy="626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87" name="Picture 2" descr="https://www.rosenergoatom.ru/upload/iblock/95f/95f442e1a033578d57cd93732b126bc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40" y="188640"/>
            <a:ext cx="8784720" cy="648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0" name="Picture 4" descr="https://mcsert.ru/wp-content/uploads/2021/09/sredstva-individualnoj-zashhit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260640"/>
            <a:ext cx="8712720" cy="6381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92" name="Picture 2" descr="http://900igr.net/up/datai/145125/0026-015-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260640"/>
            <a:ext cx="8640720" cy="6336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94" name="Picture 2" descr="https://b.radikal.ru/b37/1908/68/925900ef288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40" y="260640"/>
            <a:ext cx="8496720" cy="629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575280" y="2877840"/>
            <a:ext cx="842472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5. Способы доведения информации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 об опасностях присущих военным конфликтам, установленные в организации.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 descr="https://dreempics.com/img/picture/May/18/d84ded184330301c44db2c52f7b94bd5/5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4" name="CustomShape 1"/>
          <p:cNvSpPr/>
          <p:nvPr/>
        </p:nvSpPr>
        <p:spPr>
          <a:xfrm>
            <a:off x="1187640" y="5013000"/>
            <a:ext cx="7164000" cy="647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FFFF00"/>
                </a:solidFill>
                <a:latin typeface="Arial" panose="020B0604020202020204"/>
              </a:rPr>
              <a:t>Воронеж относится к первой группе* территорий по гражданской обороне</a:t>
            </a:r>
            <a:endParaRPr lang="ru-RU" sz="2800" b="0" strike="noStrike" spc="-1" dirty="0">
              <a:solidFill>
                <a:srgbClr val="FFFF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solidFill>
                <a:srgbClr val="FFFF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r>
              <a:rPr lang="ru-RU" sz="1800" b="0" i="1" strike="noStrike" spc="-1" dirty="0">
                <a:solidFill>
                  <a:srgbClr val="FFFF00"/>
                </a:solidFill>
                <a:latin typeface="Calibri" panose="020F0502020204030204"/>
              </a:rPr>
              <a:t>*Для территорий городов и иных населенных пунктов устанавливаются особая, первая и вторая группы по гражданской обороне.</a:t>
            </a:r>
            <a:endParaRPr lang="ru-RU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952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198" name="Picture 8" descr="01 jpg"/>
          <p:cNvPicPr/>
          <p:nvPr/>
        </p:nvPicPr>
        <p:blipFill>
          <a:blip r:embed="rId2" cstate="print"/>
          <a:srcRect l="38976" t="39471" r="38976" b="27284"/>
          <a:stretch>
            <a:fillRect/>
          </a:stretch>
        </p:blipFill>
        <p:spPr>
          <a:xfrm>
            <a:off x="6444360" y="0"/>
            <a:ext cx="2699280" cy="2512800"/>
          </a:xfrm>
          <a:prstGeom prst="rect">
            <a:avLst/>
          </a:prstGeom>
          <a:ln w="9360">
            <a:noFill/>
          </a:ln>
          <a:effectLst>
            <a:outerShdw dist="10742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9" name="CustomShape 1"/>
          <p:cNvSpPr/>
          <p:nvPr/>
        </p:nvSpPr>
        <p:spPr>
          <a:xfrm>
            <a:off x="29520" y="116640"/>
            <a:ext cx="6414840" cy="2676202"/>
          </a:xfrm>
          <a:prstGeom prst="rect">
            <a:avLst/>
          </a:prstGeom>
          <a:noFill/>
          <a:ln>
            <a:noFill/>
          </a:ln>
          <a:effectLst>
            <a:innerShdw blurRad="114300">
              <a:srgbClr val="000000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Calibri" panose="020F0502020204030204"/>
              </a:rPr>
              <a:t>ОПОВЕЩЕНИЕ </a:t>
            </a:r>
            <a:r>
              <a:rPr lang="ru-RU" sz="2800" b="0" strike="noStrike" spc="-1" dirty="0">
                <a:solidFill>
                  <a:srgbClr val="C00000"/>
                </a:solidFill>
                <a:latin typeface="Arial" panose="020B0604020202020204"/>
              </a:rPr>
              <a:t>-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ru-RU" sz="2800" b="0" i="1" strike="noStrike" spc="-1" dirty="0">
                <a:latin typeface="Arial" panose="020B0604020202020204"/>
              </a:rPr>
              <a:t>метод пассивной защиты населения, своевременное предупреждение его </a:t>
            </a:r>
            <a:r>
              <a:rPr lang="ru-RU" sz="2800" b="0" i="1" strike="noStrike" spc="-1" dirty="0" smtClean="0">
                <a:latin typeface="Arial" panose="020B0604020202020204"/>
              </a:rPr>
              <a:t>о надвигающейся </a:t>
            </a:r>
            <a:r>
              <a:rPr lang="ru-RU" sz="2800" b="0" i="1" strike="noStrike" spc="-1" dirty="0">
                <a:latin typeface="Arial" panose="020B0604020202020204"/>
              </a:rPr>
              <a:t>опасности, а также </a:t>
            </a:r>
            <a:r>
              <a:rPr lang="ru-RU" sz="2800" b="0" i="1" strike="noStrike" spc="-1" dirty="0" smtClean="0">
                <a:latin typeface="Arial" panose="020B0604020202020204"/>
              </a:rPr>
              <a:t>информирование о </a:t>
            </a:r>
            <a:r>
              <a:rPr lang="ru-RU" sz="2800" b="0" i="1" strike="noStrike" spc="-1" dirty="0">
                <a:latin typeface="Arial" panose="020B0604020202020204"/>
              </a:rPr>
              <a:t>порядке поведения в создавшихся </a:t>
            </a:r>
            <a:r>
              <a:rPr lang="ru-RU" sz="2800" b="0" i="1" strike="noStrike" spc="-1" dirty="0" smtClean="0">
                <a:latin typeface="Arial" panose="020B0604020202020204"/>
              </a:rPr>
              <a:t>условиях.</a:t>
            </a:r>
            <a:endParaRPr lang="ru-RU" sz="2800" b="0" strike="noStrike" spc="-1" dirty="0">
              <a:latin typeface="Arial" panose="020B0604020202020204"/>
            </a:endParaRPr>
          </a:p>
        </p:txBody>
      </p:sp>
      <p:pic>
        <p:nvPicPr>
          <p:cNvPr id="200" name="Picture 7" descr="4cd93a651dfc9"/>
          <p:cNvPicPr/>
          <p:nvPr/>
        </p:nvPicPr>
        <p:blipFill>
          <a:blip r:embed="rId3" cstate="print">
            <a:lum bright="16000"/>
          </a:blip>
          <a:stretch>
            <a:fillRect/>
          </a:stretch>
        </p:blipFill>
        <p:spPr>
          <a:xfrm rot="20497800">
            <a:off x="302760" y="4049640"/>
            <a:ext cx="2486880" cy="2324160"/>
          </a:xfrm>
          <a:prstGeom prst="rect">
            <a:avLst/>
          </a:prstGeom>
          <a:ln w="9360">
            <a:noFill/>
          </a:ln>
        </p:spPr>
      </p:pic>
      <p:sp>
        <p:nvSpPr>
          <p:cNvPr id="201" name="CustomShape 2"/>
          <p:cNvSpPr/>
          <p:nvPr/>
        </p:nvSpPr>
        <p:spPr>
          <a:xfrm>
            <a:off x="2771800" y="3716985"/>
            <a:ext cx="6371840" cy="2883255"/>
          </a:xfrm>
          <a:prstGeom prst="rect">
            <a:avLst/>
          </a:prstGeom>
          <a:noFill/>
          <a:ln>
            <a:noFill/>
          </a:ln>
          <a:effectLst>
            <a:innerShdw blurRad="114300">
              <a:srgbClr val="000000"/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175" indent="9525">
              <a:lnSpc>
                <a:spcPct val="100000"/>
              </a:lnSpc>
              <a:spcBef>
                <a:spcPts val="480"/>
              </a:spcBef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 panose="020B0604020202020204"/>
              </a:rPr>
              <a:t>СИСТЕМА ОПОВЕЩЕНИЯ</a:t>
            </a:r>
            <a:r>
              <a:rPr lang="en-US" sz="2800" b="0" strike="noStrike" spc="-1" dirty="0">
                <a:solidFill>
                  <a:srgbClr val="FFFF00"/>
                </a:solidFill>
                <a:latin typeface="Arial" panose="020B0604020202020204"/>
              </a:rPr>
              <a:t> </a:t>
            </a:r>
            <a:r>
              <a:rPr lang="en-US" sz="2800" b="1" strike="noStrike" spc="-1" dirty="0">
                <a:solidFill>
                  <a:srgbClr val="C00000"/>
                </a:solidFill>
                <a:latin typeface="Calibri" panose="020F0502020204030204"/>
              </a:rPr>
              <a:t>–</a:t>
            </a:r>
            <a:r>
              <a:rPr lang="ru-RU" sz="2800" b="0" strike="noStrike" spc="-1" dirty="0">
                <a:solidFill>
                  <a:srgbClr val="000000"/>
                </a:solidFill>
                <a:latin typeface="Calibri" panose="020F0502020204030204"/>
              </a:rPr>
              <a:t> </a:t>
            </a:r>
            <a:endParaRPr lang="ru-RU" sz="2800" b="0" strike="noStrike" spc="-1" dirty="0">
              <a:latin typeface="Arial" panose="020B0604020202020204"/>
            </a:endParaRPr>
          </a:p>
          <a:p>
            <a:pPr marL="3175" indent="9525">
              <a:lnSpc>
                <a:spcPct val="100000"/>
              </a:lnSpc>
              <a:spcBef>
                <a:spcPts val="440"/>
              </a:spcBef>
              <a:tabLst>
                <a:tab pos="0" algn="l"/>
              </a:tabLst>
            </a:pPr>
            <a:r>
              <a:rPr lang="ru-RU" sz="2800" b="0" i="1" strike="noStrike" spc="-1" dirty="0">
                <a:latin typeface="Arial" panose="020B0604020202020204"/>
              </a:rPr>
              <a:t>это совокупность средств и способов своевременного доведения информации и звуковых сигналов, предназначенных</a:t>
            </a:r>
            <a:endParaRPr lang="ru-RU" sz="2800" b="0" strike="noStrike" spc="-1" dirty="0">
              <a:latin typeface="Arial" panose="020B0604020202020204"/>
            </a:endParaRPr>
          </a:p>
          <a:p>
            <a:pPr marL="3175" indent="9525">
              <a:lnSpc>
                <a:spcPct val="100000"/>
              </a:lnSpc>
              <a:spcBef>
                <a:spcPts val="440"/>
              </a:spcBef>
              <a:tabLst>
                <a:tab pos="0" algn="l"/>
              </a:tabLst>
            </a:pPr>
            <a:r>
              <a:rPr lang="ru-RU" sz="2800" b="0" i="1" strike="noStrike" spc="-1" dirty="0">
                <a:latin typeface="Arial" panose="020B0604020202020204"/>
              </a:rPr>
              <a:t>для оповещения об </a:t>
            </a:r>
            <a:r>
              <a:rPr lang="ru-RU" sz="2800" b="0" i="1" strike="noStrike" spc="-1" dirty="0" smtClean="0">
                <a:latin typeface="Arial" panose="020B0604020202020204"/>
              </a:rPr>
              <a:t>опасности.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3924000" y="476640"/>
            <a:ext cx="5219640" cy="63910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270" indent="19050" algn="r">
              <a:lnSpc>
                <a:spcPct val="115000"/>
              </a:lnSpc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  <a:ea typeface="Times New Roman" panose="02020603050405020304"/>
              </a:rPr>
              <a:t>Системы оповещения населения создаются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  <a:ea typeface="Times New Roman" panose="02020603050405020304"/>
              </a:rPr>
              <a:t>:</a:t>
            </a:r>
            <a:endParaRPr lang="ru-RU" sz="2000" b="0" strike="noStrike" spc="-1" dirty="0">
              <a:latin typeface="Arial" panose="020B0604020202020204"/>
            </a:endParaRPr>
          </a:p>
          <a:p>
            <a:pPr marL="1270" indent="190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"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на региональном уровне 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- региональная система оповещения</a:t>
            </a:r>
            <a:endParaRPr lang="ru-RU" sz="2000" b="0" strike="noStrike" spc="-1" dirty="0">
              <a:latin typeface="Arial" panose="020B0604020202020204"/>
            </a:endParaRPr>
          </a:p>
          <a:p>
            <a:pPr marL="1270">
              <a:lnSpc>
                <a:spcPct val="150000"/>
              </a:lnSpc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 </a:t>
            </a:r>
            <a:r>
              <a:rPr lang="ru-RU" sz="1800" b="0" strike="noStrike" spc="-1" dirty="0">
                <a:latin typeface="Arial" panose="020B0604020202020204"/>
                <a:ea typeface="SimSun" panose="02010600030101010101" pitchFamily="2" charset="-122"/>
              </a:rPr>
              <a:t>(территории Воронежской области); </a:t>
            </a:r>
            <a:endParaRPr lang="ru-RU" sz="1800" b="0" strike="noStrike" spc="-1" dirty="0">
              <a:latin typeface="Arial" panose="020B0604020202020204"/>
            </a:endParaRPr>
          </a:p>
          <a:p>
            <a:pPr marL="1270">
              <a:lnSpc>
                <a:spcPct val="150000"/>
              </a:lnSpc>
              <a:tabLst>
                <a:tab pos="0" algn="l"/>
              </a:tabLst>
            </a:pPr>
            <a:endParaRPr lang="ru-RU" sz="1800" b="0" strike="noStrike" spc="-1" dirty="0">
              <a:latin typeface="Arial" panose="020B0604020202020204"/>
            </a:endParaRPr>
          </a:p>
          <a:p>
            <a:pPr marL="1270" indent="190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"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на муниципальном уровне 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– </a:t>
            </a:r>
            <a:endParaRPr lang="ru-RU" sz="2000" b="0" strike="noStrike" spc="-1" dirty="0">
              <a:latin typeface="Arial" panose="020B0604020202020204"/>
            </a:endParaRPr>
          </a:p>
          <a:p>
            <a:pPr marL="1270">
              <a:lnSpc>
                <a:spcPct val="150000"/>
              </a:lnSpc>
              <a:tabLst>
                <a:tab pos="0" algn="l"/>
              </a:tabLst>
            </a:pPr>
            <a:r>
              <a:rPr lang="ru-RU" sz="2000" b="1" i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местная система оповещения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  </a:t>
            </a:r>
            <a:endParaRPr lang="ru-RU" sz="2000" b="0" strike="noStrike" spc="-1" dirty="0">
              <a:latin typeface="Arial" panose="020B0604020202020204"/>
            </a:endParaRPr>
          </a:p>
          <a:p>
            <a:pPr marL="1270">
              <a:lnSpc>
                <a:spcPct val="150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Arial" panose="020B0604020202020204"/>
                <a:ea typeface="SimSun" panose="02010600030101010101" pitchFamily="2" charset="-122"/>
              </a:rPr>
              <a:t>(территория города Воронежа);</a:t>
            </a:r>
            <a:endParaRPr lang="ru-RU" sz="1800" b="0" strike="noStrike" spc="-1" dirty="0">
              <a:latin typeface="Arial" panose="020B0604020202020204"/>
            </a:endParaRPr>
          </a:p>
          <a:p>
            <a:pPr marL="1270">
              <a:lnSpc>
                <a:spcPct val="150000"/>
              </a:lnSpc>
              <a:tabLst>
                <a:tab pos="0" algn="l"/>
              </a:tabLst>
            </a:pPr>
            <a:endParaRPr lang="ru-RU" sz="1800" b="0" strike="noStrike" spc="-1" dirty="0">
              <a:latin typeface="Arial" panose="020B0604020202020204"/>
            </a:endParaRPr>
          </a:p>
          <a:p>
            <a:pPr marL="1270" indent="19050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"/>
              <a:tabLst>
                <a:tab pos="0" algn="l"/>
              </a:tabLst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на объектовом уровне 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– </a:t>
            </a:r>
            <a:endParaRPr lang="ru-RU" sz="2000" b="0" strike="noStrike" spc="-1" dirty="0">
              <a:latin typeface="Arial" panose="020B0604020202020204"/>
            </a:endParaRPr>
          </a:p>
          <a:p>
            <a:pPr marL="1270" indent="190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"/>
              <a:tabLst>
                <a:tab pos="0" algn="l"/>
              </a:tabLst>
            </a:pPr>
            <a:r>
              <a:rPr lang="ru-RU" sz="2000" b="1" i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локальная система оповещения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 </a:t>
            </a:r>
            <a:endParaRPr lang="ru-RU" sz="2000" b="0" strike="noStrike" spc="-1" dirty="0">
              <a:latin typeface="Arial" panose="020B0604020202020204"/>
            </a:endParaRPr>
          </a:p>
          <a:p>
            <a:pPr marL="1270">
              <a:lnSpc>
                <a:spcPct val="150000"/>
              </a:lnSpc>
              <a:tabLst>
                <a:tab pos="0" algn="l"/>
              </a:tabLst>
            </a:pPr>
            <a:r>
              <a:rPr lang="ru-RU" sz="1800" b="0" strike="noStrike" spc="-1" dirty="0">
                <a:latin typeface="Arial" panose="020B0604020202020204"/>
                <a:ea typeface="SimSun" panose="02010600030101010101" pitchFamily="2" charset="-122"/>
              </a:rPr>
              <a:t>(на  потенциально опасном объекте и в районе размещения ПОО).</a:t>
            </a:r>
            <a:endParaRPr lang="ru-RU" sz="1800" b="0" strike="noStrike" spc="-1" dirty="0">
              <a:latin typeface="Arial" panose="020B0604020202020204"/>
            </a:endParaRPr>
          </a:p>
        </p:txBody>
      </p:sp>
      <p:pic>
        <p:nvPicPr>
          <p:cNvPr id="204" name="Рисунок 7" descr="электросирена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40" y="404640"/>
            <a:ext cx="3671640" cy="2836440"/>
          </a:xfrm>
          <a:prstGeom prst="rect">
            <a:avLst/>
          </a:prstGeom>
          <a:ln w="25560">
            <a:noFill/>
          </a:ln>
          <a:scene3d>
            <a:camera prst="orthographicFront"/>
            <a:lightRig rig="threePt" dir="t"/>
          </a:scene3d>
          <a:sp3d/>
        </p:spPr>
      </p:pic>
      <p:pic>
        <p:nvPicPr>
          <p:cNvPr id="205" name="Picture 12" descr="P105045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640" y="3573000"/>
            <a:ext cx="3672000" cy="2928600"/>
          </a:xfrm>
          <a:prstGeom prst="rect">
            <a:avLst/>
          </a:prstGeom>
          <a:ln w="19080">
            <a:solidFill>
              <a:srgbClr val="FFCC0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07" name="Изображение 2" descr="Рисунок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0640"/>
            <a:ext cx="4760640" cy="6288120"/>
          </a:xfrm>
          <a:prstGeom prst="rect">
            <a:avLst/>
          </a:prstGeom>
          <a:ln w="9360"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4644008" y="476672"/>
            <a:ext cx="4499992" cy="67388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90170" indent="-90170">
              <a:lnSpc>
                <a:spcPct val="100000"/>
              </a:lnSpc>
              <a:tabLst>
                <a:tab pos="0" algn="l"/>
              </a:tabLst>
            </a:pPr>
            <a:r>
              <a:rPr lang="ru-RU" sz="2400" b="0" i="1" strike="noStrike" spc="-1" dirty="0" smtClean="0">
                <a:solidFill>
                  <a:srgbClr val="C00000"/>
                </a:solidFill>
                <a:latin typeface="Arial" panose="020B0604020202020204"/>
              </a:rPr>
              <a:t>М</a:t>
            </a:r>
            <a:r>
              <a:rPr lang="en-US" sz="2400" b="0" i="1" strike="noStrike" spc="-1" dirty="0" err="1">
                <a:solidFill>
                  <a:srgbClr val="C00000"/>
                </a:solidFill>
                <a:latin typeface="Arial" panose="020B0604020202020204"/>
              </a:rPr>
              <a:t>естная</a:t>
            </a:r>
            <a:r>
              <a:rPr lang="ru-RU" sz="2400" b="0" i="1" strike="noStrike" spc="-1" dirty="0">
                <a:solidFill>
                  <a:srgbClr val="C00000"/>
                </a:solidFill>
                <a:latin typeface="Arial" panose="020B0604020202020204"/>
              </a:rPr>
              <a:t>* </a:t>
            </a:r>
            <a:r>
              <a:rPr lang="en-US" sz="2400" b="0" i="1" strike="noStrike" spc="-1" dirty="0">
                <a:solidFill>
                  <a:srgbClr val="C00000"/>
                </a:solidFill>
                <a:latin typeface="Arial" panose="020B0604020202020204"/>
              </a:rPr>
              <a:t> </a:t>
            </a:r>
            <a:r>
              <a:rPr lang="en-US" sz="2400" b="0" i="1" strike="noStrike" spc="-1" dirty="0" err="1">
                <a:solidFill>
                  <a:srgbClr val="C00000"/>
                </a:solidFill>
                <a:latin typeface="Arial" panose="020B0604020202020204"/>
              </a:rPr>
              <a:t>система</a:t>
            </a:r>
            <a:r>
              <a:rPr lang="en-US" sz="2400" b="0" i="1" strike="noStrike" spc="-1" dirty="0">
                <a:solidFill>
                  <a:srgbClr val="C00000"/>
                </a:solidFill>
                <a:latin typeface="Arial" panose="020B0604020202020204"/>
              </a:rPr>
              <a:t> </a:t>
            </a:r>
            <a:r>
              <a:rPr lang="en-US" sz="2400" b="0" i="1" strike="noStrike" spc="-1" dirty="0" err="1">
                <a:solidFill>
                  <a:srgbClr val="C00000"/>
                </a:solidFill>
                <a:latin typeface="Arial" panose="020B0604020202020204"/>
              </a:rPr>
              <a:t>оповещения</a:t>
            </a:r>
            <a:endParaRPr lang="ru-RU" sz="2400" b="0" strike="noStrike" spc="-1" dirty="0">
              <a:latin typeface="Arial" panose="020B0604020202020204"/>
            </a:endParaRPr>
          </a:p>
          <a:p>
            <a:pPr marL="90170" indent="-90170" algn="r">
              <a:lnSpc>
                <a:spcPct val="100000"/>
              </a:lnSpc>
              <a:tabLst>
                <a:tab pos="0" algn="l"/>
              </a:tabLst>
            </a:pPr>
            <a:r>
              <a:rPr lang="ru-RU" sz="2400" b="0" i="1" strike="noStrike" spc="-1" dirty="0" smtClean="0">
                <a:solidFill>
                  <a:srgbClr val="C00000"/>
                </a:solidFill>
                <a:latin typeface="Arial" panose="020B0604020202020204"/>
              </a:rPr>
              <a:t>* </a:t>
            </a:r>
            <a:r>
              <a:rPr lang="ru-RU" sz="2400" b="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обеспечивает </a:t>
            </a:r>
            <a:r>
              <a:rPr lang="ru-RU" sz="2400" b="0" i="1" strike="noStrike" spc="-1" dirty="0">
                <a:solidFill>
                  <a:srgbClr val="000000"/>
                </a:solidFill>
                <a:latin typeface="Arial" panose="020B0604020202020204"/>
              </a:rPr>
              <a:t>доведения информации до населения, проживающего на территории города </a:t>
            </a:r>
            <a:r>
              <a:rPr lang="ru-RU" sz="2400" b="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Воронежа</a:t>
            </a:r>
            <a:endParaRPr lang="ru-RU" sz="24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400" b="0" i="1" strike="noStrike" spc="-1" dirty="0" smtClean="0">
                <a:solidFill>
                  <a:srgbClr val="C00000"/>
                </a:solidFill>
                <a:latin typeface="Arial" panose="020B0604020202020204"/>
              </a:rPr>
              <a:t>Л</a:t>
            </a:r>
            <a:r>
              <a:rPr lang="en-US" sz="2400" b="0" i="1" strike="noStrike" spc="-1" dirty="0" err="1">
                <a:solidFill>
                  <a:srgbClr val="C00000"/>
                </a:solidFill>
                <a:latin typeface="Arial" panose="020B0604020202020204"/>
              </a:rPr>
              <a:t>окальная</a:t>
            </a:r>
            <a:r>
              <a:rPr lang="ru-RU" sz="2400" b="0" i="1" strike="noStrike" spc="-1" dirty="0">
                <a:solidFill>
                  <a:srgbClr val="C00000"/>
                </a:solidFill>
                <a:latin typeface="Arial" panose="020B0604020202020204"/>
              </a:rPr>
              <a:t>* </a:t>
            </a:r>
            <a:r>
              <a:rPr lang="en-US" sz="2400" b="0" i="1" strike="noStrike" spc="-1" dirty="0" err="1">
                <a:solidFill>
                  <a:srgbClr val="C00000"/>
                </a:solidFill>
                <a:latin typeface="Arial" panose="020B0604020202020204"/>
              </a:rPr>
              <a:t>система</a:t>
            </a:r>
            <a:r>
              <a:rPr lang="en-US" sz="2400" b="0" i="1" strike="noStrike" spc="-1" dirty="0">
                <a:solidFill>
                  <a:srgbClr val="C00000"/>
                </a:solidFill>
                <a:latin typeface="Arial" panose="020B0604020202020204"/>
              </a:rPr>
              <a:t> </a:t>
            </a:r>
            <a:r>
              <a:rPr lang="en-US" sz="2400" b="0" i="1" strike="noStrike" spc="-1" dirty="0" err="1">
                <a:solidFill>
                  <a:srgbClr val="C00000"/>
                </a:solidFill>
                <a:latin typeface="Arial" panose="020B0604020202020204"/>
              </a:rPr>
              <a:t>оповещения</a:t>
            </a:r>
            <a:endParaRPr lang="ru-RU" sz="24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ru-RU" sz="24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* </a:t>
            </a:r>
            <a:r>
              <a:rPr lang="ru-RU" sz="2400" b="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своевременно </a:t>
            </a:r>
            <a:r>
              <a:rPr lang="ru-RU" sz="2400" b="0" i="1" strike="noStrike" spc="-1" dirty="0">
                <a:solidFill>
                  <a:srgbClr val="000000"/>
                </a:solidFill>
                <a:latin typeface="Arial" panose="020B0604020202020204"/>
              </a:rPr>
              <a:t>оповещает об опасностях, возникающих в ходе военного конфликта не только работников своей организации, но и организации находящиеся вблизи них, а также </a:t>
            </a:r>
            <a:r>
              <a:rPr lang="ru-RU" sz="2400" b="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население </a:t>
            </a:r>
            <a:endParaRPr lang="ru-RU" sz="24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9143640" cy="71697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</a:rPr>
              <a:t>В городе Воронеже установлено 157 оконечных средств оповещения, </a:t>
            </a: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latin typeface="Arial" panose="020B0604020202020204"/>
              </a:rPr>
              <a:t>из них 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</a:rPr>
              <a:t>75 - </a:t>
            </a:r>
            <a:r>
              <a:rPr lang="ru-RU" sz="2000" b="1" strike="noStrike" spc="-1" dirty="0" err="1">
                <a:solidFill>
                  <a:srgbClr val="C00000"/>
                </a:solidFill>
                <a:latin typeface="Arial" panose="020B0604020202020204"/>
              </a:rPr>
              <a:t>электросирен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</a:rPr>
              <a:t> и 82 выносных акустических устройства-ВАУ</a:t>
            </a: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FF0000"/>
                </a:solidFill>
                <a:latin typeface="Arial" panose="020B0604020202020204"/>
              </a:rPr>
              <a:t>ВАУ передают </a:t>
            </a:r>
            <a:r>
              <a:rPr lang="ru-RU" sz="2000" b="1" strike="noStrike" spc="-1" dirty="0">
                <a:solidFill>
                  <a:srgbClr val="000000"/>
                </a:solidFill>
                <a:latin typeface="Arial" panose="020B0604020202020204"/>
              </a:rPr>
              <a:t>как звуковой сигнал, так и речевую информацию</a:t>
            </a:r>
            <a:endParaRPr lang="ru-RU" sz="2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000" b="0" strike="noStrike" spc="-1" dirty="0">
              <a:latin typeface="Arial" panose="020B0604020202020204"/>
            </a:endParaRPr>
          </a:p>
        </p:txBody>
      </p:sp>
      <p:pic>
        <p:nvPicPr>
          <p:cNvPr id="210" name="Picture 10" descr="Покрытие оповещение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043608" y="1196640"/>
            <a:ext cx="7488832" cy="47743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" name="Изображение 1" descr="IMG_00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260350"/>
            <a:ext cx="8246745" cy="6184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14" name="Изображение 1" descr="Машина оповещения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6000" y="116640"/>
            <a:ext cx="4787640" cy="3356640"/>
          </a:xfrm>
          <a:prstGeom prst="rect">
            <a:avLst/>
          </a:prstGeom>
          <a:ln w="9360">
            <a:noFill/>
          </a:ln>
        </p:spPr>
      </p:pic>
      <p:pic>
        <p:nvPicPr>
          <p:cNvPr id="215" name="Изображение 1" descr="Тепловоз с гудком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01000"/>
            <a:ext cx="4355640" cy="3356640"/>
          </a:xfrm>
          <a:prstGeom prst="rect">
            <a:avLst/>
          </a:prstGeom>
          <a:ln w="9360">
            <a:noFill/>
          </a:ln>
        </p:spPr>
      </p:pic>
      <p:pic>
        <p:nvPicPr>
          <p:cNvPr id="216" name="Picture 2" descr="C:\Users\SPEC GO\Pictures\Рисунок2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6000" y="3501000"/>
            <a:ext cx="4787640" cy="3356640"/>
          </a:xfrm>
          <a:prstGeom prst="rect">
            <a:avLst/>
          </a:prstGeom>
          <a:ln>
            <a:noFill/>
          </a:ln>
        </p:spPr>
      </p:pic>
      <p:pic>
        <p:nvPicPr>
          <p:cNvPr id="217" name="Picture 3" descr="C:\Users\SPEC GO\Pictures\Рисунок21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355640" cy="350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6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19" name="Picture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6520" y="2233440"/>
            <a:ext cx="8130960" cy="4589280"/>
          </a:xfrm>
          <a:prstGeom prst="rect">
            <a:avLst/>
          </a:prstGeom>
          <a:ln w="9360">
            <a:noFill/>
          </a:ln>
        </p:spPr>
      </p:pic>
      <p:sp>
        <p:nvSpPr>
          <p:cNvPr id="220" name="CustomShape 1"/>
          <p:cNvSpPr/>
          <p:nvPr/>
        </p:nvSpPr>
        <p:spPr>
          <a:xfrm>
            <a:off x="11160" y="190440"/>
            <a:ext cx="9143640" cy="284111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39960">
            <a:spAutoFit/>
          </a:bodyPr>
          <a:lstStyle/>
          <a:p>
            <a:pPr algn="ctr">
              <a:lnSpc>
                <a:spcPts val="3325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Calibri" panose="020F0502020204030204"/>
              </a:rPr>
              <a:t>Май 2021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ts val="3325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Calibri" panose="020F0502020204030204"/>
              </a:rPr>
              <a:t>в системе ГО принят единый сигнал оповещения населения </a:t>
            </a:r>
            <a:r>
              <a:rPr lang="ru-RU" sz="2800" b="0" strike="noStrike" spc="-1" dirty="0">
                <a:solidFill>
                  <a:srgbClr val="C00000"/>
                </a:solidFill>
                <a:latin typeface="Calibri" panose="020F0502020204030204"/>
              </a:rPr>
              <a:t>«</a:t>
            </a:r>
            <a:r>
              <a:rPr lang="ru-RU" sz="2800" b="1" strike="noStrike" spc="-1" dirty="0">
                <a:solidFill>
                  <a:srgbClr val="C00000"/>
                </a:solidFill>
                <a:latin typeface="Calibri" panose="020F0502020204030204"/>
              </a:rPr>
              <a:t>ВНИМАНИЕ ВСЕМ!» 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 panose="020F0502020204030204"/>
              </a:rPr>
              <a:t>Он дает возможность сразу привлечь внимание всего населения города для последующей передачи речевой информации </a:t>
            </a: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0000"/>
                </a:solidFill>
                <a:latin typeface="Calibri" panose="020F0502020204030204"/>
              </a:rPr>
              <a:t>о возникшей опасности</a:t>
            </a: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ts val="3325"/>
              </a:lnSpc>
            </a:pPr>
            <a:endParaRPr lang="ru-RU" sz="2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1" descr="C:\Users\SPEC GO\Pictures\112 5.pn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667800" y="0"/>
            <a:ext cx="8008560" cy="530100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 rot="10800000" flipV="1">
            <a:off x="360" y="5229200"/>
            <a:ext cx="914364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0000"/>
                </a:solidFill>
                <a:latin typeface="Calibri" panose="020F0502020204030204"/>
              </a:rPr>
              <a:t>При невозможности ознакомления с речевой информацией гражданину следует обратиться в ЕДДС города </a:t>
            </a: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0000"/>
                </a:solidFill>
                <a:latin typeface="Calibri" panose="020F0502020204030204"/>
              </a:rPr>
              <a:t>по телефонам </a:t>
            </a:r>
            <a:r>
              <a:rPr lang="ru-RU" sz="2400" b="1" i="1" strike="noStrike" spc="-1" dirty="0">
                <a:solidFill>
                  <a:srgbClr val="FF0000"/>
                </a:solidFill>
                <a:latin typeface="Calibri" panose="020F0502020204030204"/>
              </a:rPr>
              <a:t>222-33-12 или 222-33-15 </a:t>
            </a:r>
            <a:endParaRPr lang="ru-RU" sz="2400" b="0" strike="noStrike" spc="-1" dirty="0">
              <a:solidFill>
                <a:srgbClr val="FF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400" b="0" i="1" strike="noStrike" spc="-1" dirty="0">
                <a:solidFill>
                  <a:srgbClr val="000000"/>
                </a:solidFill>
                <a:latin typeface="Calibri" panose="020F0502020204030204"/>
              </a:rPr>
              <a:t>по единому номеру вызова экстренных оперативных служб </a:t>
            </a:r>
            <a:r>
              <a:rPr lang="ru-RU" sz="2400" b="1" i="1" strike="noStrike" spc="-1" dirty="0">
                <a:solidFill>
                  <a:srgbClr val="FF0000"/>
                </a:solidFill>
                <a:latin typeface="Calibri" panose="020F0502020204030204"/>
              </a:rPr>
              <a:t>«112»</a:t>
            </a:r>
            <a:endParaRPr lang="ru-RU" sz="2400" b="0" strike="noStrike" spc="-1" dirty="0">
              <a:solidFill>
                <a:srgbClr val="FF0000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-7200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539640" y="2828880"/>
            <a:ext cx="8064360" cy="132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7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6.</a:t>
            </a:r>
            <a:r>
              <a:rPr lang="en-US" sz="2700" b="0" strike="noStrike" spc="-1">
                <a:solidFill>
                  <a:srgbClr val="000000"/>
                </a:solidFill>
                <a:latin typeface="Times New Roman" panose="02020603050405020304"/>
              </a:rPr>
              <a:t> </a:t>
            </a:r>
            <a:r>
              <a:rPr lang="en-US" sz="2700" b="1" strike="noStrike" spc="-1">
                <a:solidFill>
                  <a:srgbClr val="000000"/>
                </a:solidFill>
                <a:latin typeface="Times New Roman" panose="02020603050405020304"/>
              </a:rPr>
              <a:t>Порядок действий работников организации при получении </a:t>
            </a:r>
            <a:r>
              <a:rPr lang="en-US" sz="2700" b="1" strike="noStrike" spc="-1">
                <a:solidFill>
                  <a:srgbClr val="FF0000"/>
                </a:solidFill>
                <a:latin typeface="Times New Roman" panose="02020603050405020304"/>
              </a:rPr>
              <a:t>единого сигнала оповещения «Внимание всем!» </a:t>
            </a:r>
            <a:r>
              <a:rPr lang="en-US" sz="2700" b="1" strike="noStrike" spc="-1">
                <a:solidFill>
                  <a:srgbClr val="000000"/>
                </a:solidFill>
                <a:latin typeface="Times New Roman" panose="02020603050405020304"/>
              </a:rPr>
              <a:t>на рабочем месте.</a:t>
            </a:r>
            <a:endParaRPr lang="ru-RU" sz="27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216000" y="-7200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3348000" y="476640"/>
            <a:ext cx="5795640" cy="64926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Для оповещения населения будут использованы:</a:t>
            </a:r>
            <a:endParaRPr lang="ru-RU" sz="28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3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40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сигнальные </a:t>
            </a:r>
            <a:r>
              <a:rPr lang="ru-RU" sz="2400" i="1" strike="noStrike" spc="-1" dirty="0">
                <a:solidFill>
                  <a:srgbClr val="000000"/>
                </a:solidFill>
                <a:latin typeface="Arial" panose="020B0604020202020204"/>
              </a:rPr>
              <a:t>устройства предприятий и объектов экономики города; </a:t>
            </a:r>
            <a:endParaRPr lang="ru-RU" sz="2400" i="1" strike="noStrike" spc="-1" dirty="0" smtClean="0">
              <a:solidFill>
                <a:srgbClr val="000000"/>
              </a:solidFill>
              <a:latin typeface="Arial" panose="020B0604020202020204"/>
            </a:endParaRPr>
          </a:p>
          <a:p>
            <a:pPr marL="635">
              <a:lnSpc>
                <a:spcPct val="130000"/>
              </a:lnSpc>
              <a:buClr>
                <a:srgbClr val="000000"/>
              </a:buClr>
            </a:pPr>
            <a:endParaRPr lang="ru-RU" sz="24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3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40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локомотивы </a:t>
            </a:r>
            <a:r>
              <a:rPr lang="ru-RU" sz="2400" i="1" strike="noStrike" spc="-1" dirty="0">
                <a:solidFill>
                  <a:srgbClr val="000000"/>
                </a:solidFill>
                <a:latin typeface="Arial" panose="020B0604020202020204"/>
              </a:rPr>
              <a:t>на железнодорожных станциях начнут подавать прерывистые сигналы</a:t>
            </a:r>
            <a:r>
              <a:rPr lang="ru-RU" sz="240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;</a:t>
            </a:r>
            <a:endParaRPr lang="ru-RU" sz="2400" i="1" strike="noStrike" spc="-1" dirty="0" smtClean="0">
              <a:solidFill>
                <a:srgbClr val="000000"/>
              </a:solidFill>
              <a:latin typeface="Arial" panose="020B0604020202020204"/>
            </a:endParaRPr>
          </a:p>
          <a:p>
            <a:pPr marL="342900" indent="-342900">
              <a:lnSpc>
                <a:spcPct val="130000"/>
              </a:lnSpc>
              <a:buClr>
                <a:srgbClr val="000000"/>
              </a:buClr>
              <a:buFont typeface="StarSymbol"/>
              <a:buChar char="-"/>
            </a:pPr>
            <a:endParaRPr lang="ru-RU" sz="24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3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40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автомобили </a:t>
            </a:r>
            <a:r>
              <a:rPr lang="ru-RU" sz="2400" i="1" strike="noStrike" spc="-1" dirty="0">
                <a:solidFill>
                  <a:srgbClr val="000000"/>
                </a:solidFill>
                <a:latin typeface="Arial" panose="020B0604020202020204"/>
              </a:rPr>
              <a:t>с установленной на них звуковоспроизводящей аппаратурой.</a:t>
            </a:r>
            <a:endParaRPr lang="ru-RU" sz="2400" i="1" strike="noStrike" spc="-1" dirty="0">
              <a:latin typeface="Arial" panose="020B0604020202020204"/>
            </a:endParaRPr>
          </a:p>
        </p:txBody>
      </p:sp>
      <p:pic>
        <p:nvPicPr>
          <p:cNvPr id="228" name="Picture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31640" cy="2204640"/>
          </a:xfrm>
          <a:prstGeom prst="rect">
            <a:avLst/>
          </a:prstGeom>
          <a:ln>
            <a:noFill/>
          </a:ln>
        </p:spPr>
      </p:pic>
      <p:pic>
        <p:nvPicPr>
          <p:cNvPr id="229" name="Изображение 1" descr="Тепловоз с гудком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205000"/>
            <a:ext cx="3131640" cy="2282040"/>
          </a:xfrm>
          <a:prstGeom prst="rect">
            <a:avLst/>
          </a:prstGeom>
          <a:ln w="9360">
            <a:noFill/>
          </a:ln>
        </p:spPr>
      </p:pic>
      <p:pic>
        <p:nvPicPr>
          <p:cNvPr id="230" name="Изображение 1" descr="Машина оповещения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760" y="4509000"/>
            <a:ext cx="3089880" cy="2348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66" name="CustomShape 1"/>
          <p:cNvSpPr/>
          <p:nvPr/>
        </p:nvSpPr>
        <p:spPr>
          <a:xfrm>
            <a:off x="683640" y="4797000"/>
            <a:ext cx="784836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latin typeface="Arial" panose="020B0604020202020204"/>
              </a:rPr>
              <a:t>Гражданская оборона предусматривает выполнение</a:t>
            </a: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 15 задач</a:t>
            </a:r>
            <a:endParaRPr lang="ru-RU" sz="2800" b="0" strike="noStrike" spc="-1" dirty="0">
              <a:latin typeface="Arial" panose="020B0604020202020204"/>
            </a:endParaRPr>
          </a:p>
        </p:txBody>
      </p:sp>
      <p:sp>
        <p:nvSpPr>
          <p:cNvPr id="67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" name="Picture 2" descr="https://60.mchs.gov.ru/uploads/resize_cache/news/2021-10-06/pskovskaya-oblast-prinimaet-uchastie-v-shtabnoy-trenirovke-po-grazhdanskoy-oborone_1633528669758433069__2000x200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465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32" name="Picture 2" descr="https://seo-evolution.com.ua/storage/zWWI0GPVFMgA5InrWGeWVc4nLxaSpTw0hhhnDic9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33" name="CustomShape 1"/>
          <p:cNvSpPr/>
          <p:nvPr/>
        </p:nvSpPr>
        <p:spPr>
          <a:xfrm>
            <a:off x="359640" y="2939400"/>
            <a:ext cx="8604848" cy="26762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50000"/>
              </a:lnSpc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1. СМС-сообщения;</a:t>
            </a:r>
            <a:endParaRPr lang="ru-RU" sz="2800" b="0" strike="noStrike" spc="-1" dirty="0">
              <a:latin typeface="Arial" panose="020B0604020202020204"/>
            </a:endParaRPr>
          </a:p>
          <a:p>
            <a:pPr algn="just">
              <a:lnSpc>
                <a:spcPct val="150000"/>
              </a:lnSpc>
              <a:tabLst>
                <a:tab pos="0" algn="l"/>
              </a:tabLst>
            </a:pPr>
            <a:endParaRPr lang="ru-RU" sz="2800" b="0" strike="noStrike" spc="-1" dirty="0">
              <a:latin typeface="Arial" panose="020B0604020202020204"/>
            </a:endParaRPr>
          </a:p>
          <a:p>
            <a:pPr algn="just">
              <a:lnSpc>
                <a:spcPct val="150000"/>
              </a:lnSpc>
              <a:tabLst>
                <a:tab pos="0" algn="l"/>
              </a:tabLst>
            </a:pPr>
            <a:r>
              <a:rPr lang="ru-RU" sz="2800" b="1" strike="noStrike" spc="-1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2.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Плазменные панели</a:t>
            </a:r>
            <a:r>
              <a:rPr lang="ru-RU" sz="2800" b="1" strike="noStrike" spc="-1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, установленные в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различных районах </a:t>
            </a:r>
            <a:r>
              <a:rPr lang="ru-RU" sz="2800" b="1" strike="noStrike" spc="-1" dirty="0">
                <a:solidFill>
                  <a:srgbClr val="000000"/>
                </a:solidFill>
                <a:latin typeface="Arial" panose="020B0604020202020204"/>
                <a:ea typeface="SimSun" panose="02010600030101010101" pitchFamily="2" charset="-122"/>
              </a:rPr>
              <a:t>города.</a:t>
            </a:r>
            <a:endParaRPr lang="ru-RU" sz="2800" b="0" strike="noStrike" spc="-1" dirty="0">
              <a:latin typeface="Arial" panose="020B0604020202020204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1440000" y="504000"/>
            <a:ext cx="6922800" cy="8830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800" b="1" i="1" strike="noStrike" spc="-1" dirty="0" smtClean="0">
                <a:solidFill>
                  <a:srgbClr val="C9211E"/>
                </a:solidFill>
                <a:latin typeface="Arial" panose="020B0604020202020204"/>
              </a:rPr>
              <a:t>Для </a:t>
            </a:r>
            <a:r>
              <a:rPr lang="ru-RU" sz="2800" b="1" i="1" strike="noStrike" spc="-1" dirty="0">
                <a:solidFill>
                  <a:srgbClr val="C9211E"/>
                </a:solidFill>
                <a:latin typeface="Arial" panose="020B0604020202020204"/>
              </a:rPr>
              <a:t>оповещения могут быть </a:t>
            </a:r>
            <a:endParaRPr lang="ru-RU" sz="2800" b="1" i="1" strike="noStrike" spc="-1" dirty="0">
              <a:solidFill>
                <a:srgbClr val="C9211E"/>
              </a:solidFill>
              <a:latin typeface="Arial" panose="020B0604020202020204"/>
            </a:endParaRPr>
          </a:p>
          <a:p>
            <a:pPr algn="ctr"/>
            <a:r>
              <a:rPr lang="ru-RU" sz="2800" b="1" i="1" strike="noStrike" spc="-1" dirty="0">
                <a:solidFill>
                  <a:srgbClr val="C9211E"/>
                </a:solidFill>
                <a:latin typeface="Arial" panose="020B0604020202020204"/>
              </a:rPr>
              <a:t>использованы:</a:t>
            </a:r>
            <a:endParaRPr lang="ru-RU" sz="2800" b="1" i="1" strike="noStrike" spc="-1" dirty="0">
              <a:solidFill>
                <a:srgbClr val="C9211E"/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36" name="Picture 2" descr="C:\Users\SPEC GO\Pictures\img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640" y="1052640"/>
            <a:ext cx="3672000" cy="4536000"/>
          </a:xfrm>
          <a:prstGeom prst="rect">
            <a:avLst/>
          </a:prstGeom>
          <a:ln>
            <a:noFill/>
          </a:ln>
        </p:spPr>
      </p:pic>
      <p:sp>
        <p:nvSpPr>
          <p:cNvPr id="237" name="CustomShape 1"/>
          <p:cNvSpPr/>
          <p:nvPr/>
        </p:nvSpPr>
        <p:spPr>
          <a:xfrm>
            <a:off x="4284000" y="332640"/>
            <a:ext cx="4571640" cy="60001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Arial" panose="020B0604020202020204"/>
              </a:rPr>
              <a:t>Услышав звук </a:t>
            </a:r>
            <a:r>
              <a:rPr lang="ru-RU" sz="2400" b="1" strike="noStrike" spc="-1" dirty="0" err="1">
                <a:solidFill>
                  <a:srgbClr val="000000"/>
                </a:solidFill>
                <a:latin typeface="Arial" panose="020B0604020202020204"/>
              </a:rPr>
              <a:t>электросирены</a:t>
            </a:r>
            <a:r>
              <a:rPr lang="ru-RU" sz="2400" b="1" strike="noStrike" spc="-1" dirty="0">
                <a:solidFill>
                  <a:srgbClr val="000000"/>
                </a:solidFill>
                <a:latin typeface="Arial" panose="020B0604020202020204"/>
              </a:rPr>
              <a:t> дома или на рабочем месте </a:t>
            </a: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</a:rPr>
              <a:t>НЕОБХОДИМО: </a:t>
            </a:r>
            <a:endParaRPr lang="ru-RU" sz="20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i="1" strike="noStrike" spc="-1" dirty="0">
                <a:solidFill>
                  <a:srgbClr val="C00000"/>
                </a:solidFill>
                <a:latin typeface="Arial" panose="020B0604020202020204"/>
              </a:rPr>
              <a:t>включить </a:t>
            </a:r>
            <a:r>
              <a:rPr lang="ru-RU" sz="2400" i="1" strike="noStrike" spc="-1" dirty="0">
                <a:solidFill>
                  <a:srgbClr val="000000"/>
                </a:solidFill>
                <a:latin typeface="Arial" panose="020B0604020202020204"/>
              </a:rPr>
              <a:t>региональные телеканалы или радиостанции;</a:t>
            </a:r>
            <a:endParaRPr lang="ru-RU" sz="24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i="1" strike="noStrike" spc="-1" dirty="0">
                <a:solidFill>
                  <a:srgbClr val="C00000"/>
                </a:solidFill>
                <a:latin typeface="Arial" panose="020B0604020202020204"/>
              </a:rPr>
              <a:t>прослушать  </a:t>
            </a:r>
            <a:r>
              <a:rPr lang="ru-RU" sz="2400" i="1" strike="noStrike" spc="-1" dirty="0">
                <a:solidFill>
                  <a:srgbClr val="000000"/>
                </a:solidFill>
                <a:latin typeface="Arial" panose="020B0604020202020204"/>
              </a:rPr>
              <a:t>речевое сообщение; </a:t>
            </a:r>
            <a:endParaRPr lang="ru-RU" sz="24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i="1" strike="noStrike" spc="-1" dirty="0">
                <a:solidFill>
                  <a:srgbClr val="C00000"/>
                </a:solidFill>
                <a:latin typeface="Arial" panose="020B0604020202020204"/>
              </a:rPr>
              <a:t>действовать </a:t>
            </a:r>
            <a:r>
              <a:rPr lang="ru-RU" sz="2400" i="1" strike="noStrike" spc="-1" dirty="0">
                <a:solidFill>
                  <a:srgbClr val="000000"/>
                </a:solidFill>
                <a:latin typeface="Arial" panose="020B0604020202020204"/>
              </a:rPr>
              <a:t>согласно полученной информации.</a:t>
            </a:r>
            <a:endParaRPr lang="ru-RU" sz="2400" i="1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81720" y="-17136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251640" y="2205000"/>
            <a:ext cx="2761920" cy="86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3276000" y="2205000"/>
            <a:ext cx="2707920" cy="869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1" name="CustomShape 3"/>
          <p:cNvSpPr/>
          <p:nvPr/>
        </p:nvSpPr>
        <p:spPr>
          <a:xfrm>
            <a:off x="6300360" y="2205000"/>
            <a:ext cx="2638080" cy="867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2" name="Picture 15" descr="https://thumbs.dreamstime.com/b/%D0%B1%D0%BE%D1%81%D1%81-%D0%BE%D0%BA%D1%80%D1%83%D0%B6%D0%B0%D1%8E%D1%89%D0%B0%D1%8F-%D1%81%D1%80%D0%B5-%D0%B0-%D1%80%D0%B0%D0%B1%D0%BE%D1%82%D1%8B-%D0%B8%D1%80%D0%B5%D0%BA%D1%82%D0%BE%D1%80-%D0%B3-%D0%B0%D0%B2%D0%BD%D1%8B%D0%B9-%D0%B8%D1%81%D0%BF%D0%BE-%D0%BD%D0%B8%D1%82%D0%B5-%D1%8C%D0%BD%D1%8B%D0%B9-7797343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40" y="1268640"/>
            <a:ext cx="4392000" cy="4453200"/>
          </a:xfrm>
          <a:prstGeom prst="rect">
            <a:avLst/>
          </a:prstGeom>
          <a:ln w="9360">
            <a:noFill/>
          </a:ln>
        </p:spPr>
      </p:pic>
      <p:sp>
        <p:nvSpPr>
          <p:cNvPr id="243" name="CustomShape 4"/>
          <p:cNvSpPr/>
          <p:nvPr/>
        </p:nvSpPr>
        <p:spPr>
          <a:xfrm rot="10800000" flipV="1">
            <a:off x="4572360" y="1423549"/>
            <a:ext cx="4464000" cy="390038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strike="noStrike" spc="-1" dirty="0">
                <a:solidFill>
                  <a:srgbClr val="000000"/>
                </a:solidFill>
                <a:latin typeface="Arial" panose="020B0604020202020204"/>
              </a:rPr>
              <a:t>На рабочем месте работники организации могут получить информацию о возникшей опасности от своего непосредственного начальника или по локальной системе оповещения.</a:t>
            </a:r>
            <a:endParaRPr lang="ru-RU" sz="240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1340640"/>
            <a:ext cx="9143640" cy="5517000"/>
          </a:xfrm>
          <a:prstGeom prst="rect">
            <a:avLst/>
          </a:prstGeom>
          <a:ln>
            <a:noFill/>
          </a:ln>
        </p:spPr>
      </p:pic>
      <p:pic>
        <p:nvPicPr>
          <p:cNvPr id="245" name="Picture 1" descr="C:\Users\SPEC GO\Pictures\Памятка по эвакуации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702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47" name="CustomShape 1"/>
          <p:cNvSpPr/>
          <p:nvPr/>
        </p:nvSpPr>
        <p:spPr>
          <a:xfrm>
            <a:off x="1008000" y="2376000"/>
            <a:ext cx="8064360" cy="179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7. Порядок получения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 и использования работниками организации средств индивидуальной защиты органов дыхания.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49" name="Изображение 3" descr="IMG_25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476640"/>
            <a:ext cx="8713440" cy="6093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51" name="Picture 2" descr="https://images.ru.prom.st/854188845_w640_h640_sredstva-individualnoj-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640" y="188640"/>
            <a:ext cx="8640720" cy="640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53" name="Picture 2" descr="https://images.by.prom.st/15062073_w640_h640_sredstva-individualnoj-zaschity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908640"/>
            <a:ext cx="4360680" cy="4968360"/>
          </a:xfrm>
          <a:prstGeom prst="rect">
            <a:avLst/>
          </a:prstGeom>
          <a:ln>
            <a:noFill/>
          </a:ln>
        </p:spPr>
      </p:pic>
      <p:sp>
        <p:nvSpPr>
          <p:cNvPr id="254" name="CustomShape 1"/>
          <p:cNvSpPr/>
          <p:nvPr/>
        </p:nvSpPr>
        <p:spPr>
          <a:xfrm>
            <a:off x="4140000" y="116640"/>
            <a:ext cx="5003640" cy="6538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/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По принципу защиты </a:t>
            </a:r>
            <a:endParaRPr lang="ru-RU" sz="2800" b="1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pPr algn="ctr"/>
            <a:r>
              <a:rPr lang="ru-RU" sz="28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СИЗ </a:t>
            </a: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делятся на: </a:t>
            </a:r>
            <a:endParaRPr lang="ru-RU" sz="28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2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фильтрующие </a:t>
            </a:r>
            <a:r>
              <a:rPr lang="ru-RU" sz="2200" b="1" strike="noStrike" spc="-1" dirty="0">
                <a:solidFill>
                  <a:srgbClr val="C00000"/>
                </a:solidFill>
                <a:latin typeface="Arial" panose="020B0604020202020204"/>
              </a:rPr>
              <a:t>- </a:t>
            </a:r>
            <a:r>
              <a:rPr lang="ru-RU" sz="2200" b="0" i="1" strike="noStrike" spc="-1" dirty="0">
                <a:solidFill>
                  <a:srgbClr val="000000"/>
                </a:solidFill>
                <a:latin typeface="Arial" panose="020B0604020202020204"/>
              </a:rPr>
              <a:t>очищают воздух, необходимый для организма человека, от вредных примесей при прохождении через соответствующие фильтры.</a:t>
            </a:r>
            <a:endParaRPr lang="ru-RU" sz="22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5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2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изолирующие </a:t>
            </a:r>
            <a:r>
              <a:rPr lang="ru-RU" sz="2200" b="1" strike="noStrike" spc="-1" dirty="0">
                <a:solidFill>
                  <a:srgbClr val="C00000"/>
                </a:solidFill>
                <a:latin typeface="Arial" panose="020B0604020202020204"/>
              </a:rPr>
              <a:t>- </a:t>
            </a:r>
            <a:r>
              <a:rPr lang="ru-RU" sz="2200" b="0" i="1" strike="noStrike" spc="-1" dirty="0">
                <a:solidFill>
                  <a:srgbClr val="000000"/>
                </a:solidFill>
                <a:latin typeface="Arial" panose="020B0604020202020204"/>
              </a:rPr>
              <a:t>полностью изолируют организм человека от окружающей среды с помощью материалов, непроницаемых для воздуха и вредных веществ.</a:t>
            </a:r>
            <a:endParaRPr lang="ru-RU" sz="22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56" name="Picture 2"/>
          <p:cNvPicPr/>
          <p:nvPr/>
        </p:nvPicPr>
        <p:blipFill>
          <a:blip r:embed="rId2" cstate="print"/>
          <a:srcRect l="-32" t="-32" r="-32" b="-32"/>
          <a:stretch>
            <a:fillRect/>
          </a:stretch>
        </p:blipFill>
        <p:spPr>
          <a:xfrm>
            <a:off x="251640" y="0"/>
            <a:ext cx="3168000" cy="3428640"/>
          </a:xfrm>
          <a:prstGeom prst="rect">
            <a:avLst/>
          </a:prstGeom>
          <a:ln w="9360">
            <a:noFill/>
          </a:ln>
        </p:spPr>
      </p:pic>
      <p:pic>
        <p:nvPicPr>
          <p:cNvPr id="257" name="Picture 3"/>
          <p:cNvPicPr/>
          <p:nvPr/>
        </p:nvPicPr>
        <p:blipFill>
          <a:blip r:embed="rId3" cstate="print"/>
          <a:srcRect l="-37" t="-41" r="-37" b="-41"/>
          <a:stretch>
            <a:fillRect/>
          </a:stretch>
        </p:blipFill>
        <p:spPr>
          <a:xfrm>
            <a:off x="5653440" y="0"/>
            <a:ext cx="3238560" cy="3417120"/>
          </a:xfrm>
          <a:prstGeom prst="rect">
            <a:avLst/>
          </a:prstGeom>
          <a:ln w="9360">
            <a:noFill/>
          </a:ln>
        </p:spPr>
      </p:pic>
      <p:pic>
        <p:nvPicPr>
          <p:cNvPr id="258" name="Picture 4"/>
          <p:cNvPicPr/>
          <p:nvPr/>
        </p:nvPicPr>
        <p:blipFill>
          <a:blip r:embed="rId4" cstate="print"/>
          <a:srcRect l="-25" t="-25" r="-25" b="-25"/>
          <a:stretch>
            <a:fillRect/>
          </a:stretch>
        </p:blipFill>
        <p:spPr>
          <a:xfrm>
            <a:off x="251640" y="3501000"/>
            <a:ext cx="3168000" cy="3305520"/>
          </a:xfrm>
          <a:prstGeom prst="rect">
            <a:avLst/>
          </a:prstGeom>
          <a:ln w="9360">
            <a:noFill/>
          </a:ln>
        </p:spPr>
      </p:pic>
      <p:pic>
        <p:nvPicPr>
          <p:cNvPr id="259" name="Picture 5"/>
          <p:cNvPicPr/>
          <p:nvPr/>
        </p:nvPicPr>
        <p:blipFill>
          <a:blip r:embed="rId5" cstate="print"/>
          <a:srcRect l="-20" t="-15" r="-20" b="-15"/>
          <a:stretch>
            <a:fillRect/>
          </a:stretch>
        </p:blipFill>
        <p:spPr>
          <a:xfrm>
            <a:off x="5513760" y="3501000"/>
            <a:ext cx="3378600" cy="3305520"/>
          </a:xfrm>
          <a:prstGeom prst="rect">
            <a:avLst/>
          </a:prstGeom>
          <a:ln w="9360">
            <a:noFill/>
          </a:ln>
        </p:spPr>
      </p:pic>
      <p:pic>
        <p:nvPicPr>
          <p:cNvPr id="260" name="Picture 2"/>
          <p:cNvPicPr/>
          <p:nvPr/>
        </p:nvPicPr>
        <p:blipFill>
          <a:blip r:embed="rId6" cstate="print"/>
          <a:srcRect l="-22" t="-31" r="-22" b="-31"/>
          <a:stretch>
            <a:fillRect/>
          </a:stretch>
        </p:blipFill>
        <p:spPr>
          <a:xfrm>
            <a:off x="3132000" y="2253600"/>
            <a:ext cx="3312000" cy="232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62" name="Picture 1"/>
          <p:cNvPicPr/>
          <p:nvPr/>
        </p:nvPicPr>
        <p:blipFill>
          <a:blip r:embed="rId2" cstate="print"/>
          <a:srcRect l="-37" t="-50" r="-37" b="-50"/>
          <a:stretch>
            <a:fillRect/>
          </a:stretch>
        </p:blipFill>
        <p:spPr>
          <a:xfrm>
            <a:off x="0" y="404664"/>
            <a:ext cx="4600032" cy="5112568"/>
          </a:xfrm>
          <a:prstGeom prst="rect">
            <a:avLst/>
          </a:prstGeom>
          <a:ln w="9360">
            <a:noFill/>
          </a:ln>
        </p:spPr>
      </p:pic>
      <p:sp>
        <p:nvSpPr>
          <p:cNvPr id="263" name="CustomShape 1"/>
          <p:cNvSpPr/>
          <p:nvPr/>
        </p:nvSpPr>
        <p:spPr>
          <a:xfrm>
            <a:off x="4211960" y="302400"/>
            <a:ext cx="4931680" cy="593863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2900" indent="-342900">
              <a:lnSpc>
                <a:spcPct val="100000"/>
              </a:lnSpc>
              <a:tabLst>
                <a:tab pos="0" algn="l"/>
              </a:tabLst>
            </a:pPr>
            <a:r>
              <a:rPr lang="ru-RU" sz="1900" strike="noStrike" spc="-1" dirty="0">
                <a:latin typeface="Arial" panose="020B0604020202020204"/>
              </a:rPr>
              <a:t>1. </a:t>
            </a:r>
            <a:r>
              <a:rPr lang="ru-RU" sz="1900" i="1" strike="noStrike" spc="-1" dirty="0">
                <a:latin typeface="Arial" panose="020B0604020202020204"/>
              </a:rPr>
              <a:t>Снять головной убор и зажать его между коленями или положить рядом, закрыть </a:t>
            </a:r>
            <a:r>
              <a:rPr lang="ru-RU" sz="1900" i="1" strike="noStrike" spc="-1" dirty="0" smtClean="0">
                <a:latin typeface="Arial" panose="020B0604020202020204"/>
              </a:rPr>
              <a:t>глаза, задержать дыхание. </a:t>
            </a:r>
            <a:endParaRPr lang="ru-RU" sz="19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tabLst>
                <a:tab pos="0" algn="l"/>
              </a:tabLst>
            </a:pPr>
            <a:r>
              <a:rPr lang="ru-RU" sz="1900" i="1" strike="noStrike" spc="-1" dirty="0">
                <a:latin typeface="Arial" panose="020B0604020202020204"/>
              </a:rPr>
              <a:t>2. Вынуть шлем-маску из сумки, взять ее обеими руками</a:t>
            </a:r>
            <a:endParaRPr lang="ru-RU" sz="19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tabLst>
                <a:tab pos="0" algn="l"/>
              </a:tabLst>
            </a:pPr>
            <a:r>
              <a:rPr lang="ru-RU" sz="1900" i="1" strike="noStrike" spc="-1" dirty="0">
                <a:latin typeface="Arial" panose="020B0604020202020204"/>
              </a:rPr>
              <a:t>     за утолщенные края у нижней части так, чтобы большие пальцы рук были с наружной стороны, а остальные внутри.</a:t>
            </a:r>
            <a:endParaRPr lang="ru-RU" sz="19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tabLst>
                <a:tab pos="0" algn="l"/>
              </a:tabLst>
            </a:pPr>
            <a:r>
              <a:rPr lang="ru-RU" sz="1900" i="1" strike="noStrike" spc="-1" dirty="0" smtClean="0">
                <a:latin typeface="Arial" panose="020B0604020202020204"/>
              </a:rPr>
              <a:t>3</a:t>
            </a:r>
            <a:r>
              <a:rPr lang="ru-RU" sz="1900" i="1" strike="noStrike" spc="-1" dirty="0">
                <a:latin typeface="Arial" panose="020B0604020202020204"/>
              </a:rPr>
              <a:t>. </a:t>
            </a:r>
            <a:r>
              <a:rPr lang="ru-RU" sz="1900" i="1" strike="noStrike" spc="-1" dirty="0" smtClean="0">
                <a:latin typeface="Arial" panose="020B0604020202020204"/>
              </a:rPr>
              <a:t>Приложить нижнюю часть шлем-маску к </a:t>
            </a:r>
            <a:r>
              <a:rPr lang="ru-RU" sz="1900" i="1" strike="noStrike" spc="-1" dirty="0">
                <a:latin typeface="Arial" panose="020B0604020202020204"/>
              </a:rPr>
              <a:t>подбородку и резким движением рук вверх и назад натянуть ее </a:t>
            </a:r>
            <a:r>
              <a:rPr lang="ru-RU" sz="1900" i="1" strike="noStrike" spc="-1" dirty="0" smtClean="0">
                <a:latin typeface="Arial" panose="020B0604020202020204"/>
              </a:rPr>
              <a:t>на голову так, чтобы не было складок, а очковый узел пришелся напротив глаз.</a:t>
            </a:r>
            <a:endParaRPr lang="ru-RU" sz="1900" i="1" strike="noStrike" spc="-1" dirty="0" smtClean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tabLst>
                <a:tab pos="0" algn="l"/>
              </a:tabLst>
            </a:pPr>
            <a:r>
              <a:rPr lang="ru-RU" sz="1900" i="1" strike="noStrike" spc="-1" dirty="0" smtClean="0">
                <a:latin typeface="Arial" panose="020B0604020202020204"/>
              </a:rPr>
              <a:t> 4. Сделать </a:t>
            </a:r>
            <a:r>
              <a:rPr lang="ru-RU" sz="1900" i="1" strike="noStrike" spc="-1" dirty="0">
                <a:latin typeface="Arial" panose="020B0604020202020204"/>
              </a:rPr>
              <a:t>выдох, открыть </a:t>
            </a:r>
            <a:r>
              <a:rPr lang="ru-RU" sz="1900" i="1" strike="noStrike" spc="-1" dirty="0" smtClean="0">
                <a:latin typeface="Arial" panose="020B0604020202020204"/>
              </a:rPr>
              <a:t>глаза и возобновить дыхание.</a:t>
            </a:r>
            <a:endParaRPr lang="ru-RU" sz="19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tabLst>
                <a:tab pos="0" algn="l"/>
              </a:tabLst>
            </a:pPr>
            <a:r>
              <a:rPr lang="ru-RU" sz="1900" i="1" strike="noStrike" spc="-1" dirty="0" smtClean="0">
                <a:latin typeface="Arial" panose="020B0604020202020204"/>
              </a:rPr>
              <a:t>5. </a:t>
            </a:r>
            <a:r>
              <a:rPr lang="ru-RU" sz="1900" i="1" strike="noStrike" spc="-1" dirty="0">
                <a:latin typeface="Arial" panose="020B0604020202020204"/>
              </a:rPr>
              <a:t>Надеть головной убор, застегнуть сумку и закрепить ее на </a:t>
            </a:r>
            <a:r>
              <a:rPr lang="ru-RU" sz="1900" i="1" strike="noStrike" spc="-1" dirty="0" smtClean="0">
                <a:latin typeface="Arial" panose="020B0604020202020204"/>
              </a:rPr>
              <a:t>боку, </a:t>
            </a:r>
            <a:r>
              <a:rPr lang="ru-RU" sz="1900" i="1" strike="noStrike" spc="-1" dirty="0">
                <a:latin typeface="Arial" panose="020B0604020202020204"/>
              </a:rPr>
              <a:t>если </a:t>
            </a:r>
            <a:r>
              <a:rPr lang="ru-RU" sz="1900" i="1" strike="noStrike" spc="-1" dirty="0" smtClean="0">
                <a:latin typeface="Arial" panose="020B0604020202020204"/>
              </a:rPr>
              <a:t>это не </a:t>
            </a:r>
            <a:r>
              <a:rPr lang="ru-RU" sz="1900" i="1" strike="noStrike" spc="-1" dirty="0">
                <a:latin typeface="Arial" panose="020B0604020202020204"/>
              </a:rPr>
              <a:t>было сделано ранее.</a:t>
            </a:r>
            <a:endParaRPr lang="ru-RU" sz="1900" i="1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1" descr="D:\Для слайд шоу\30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1" name="CustomShape 1"/>
          <p:cNvSpPr/>
          <p:nvPr/>
        </p:nvSpPr>
        <p:spPr>
          <a:xfrm>
            <a:off x="683640" y="3105720"/>
            <a:ext cx="813672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Подготовка (обучение) населения в области гражданской обороны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65" name="CustomShape 1"/>
          <p:cNvSpPr/>
          <p:nvPr/>
        </p:nvSpPr>
        <p:spPr>
          <a:xfrm>
            <a:off x="791640" y="2736000"/>
            <a:ext cx="80643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8. Порядок действий работников организации при укрытии в защитных сооружения ГО.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67" name="Picture 2" descr="http://www.admbal.ru/zhitelyam/grazdanskaya_zashita/vidi_zashitnix_soorugen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69" name="Picture 2" descr="https://avatars.mds.yandex.net/get-zen_doc/1066925/pub_5afc0f69a936f497ded9bc44_5afc0f6e2f578cbf92d413b1/scale_120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71" name="Picture 2" descr="http://900igr.net/up/datai/123901/0017-022-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40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73" name="Picture 2" descr="C:\Users\SPEC GO\Pictures\Размещение в убежище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75" name="Picture 2" descr="https://fb.ru/media/i/2/2/0/0/9/2/3/i/220092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77" name="Picture 4" descr="https://www.ktovdome.ru/wp-content/uploads/2019/03/portland-home-energy-score-basement-1024x683-1024x68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42920" cy="3212640"/>
          </a:xfrm>
          <a:prstGeom prst="rect">
            <a:avLst/>
          </a:prstGeom>
          <a:ln w="9360">
            <a:noFill/>
          </a:ln>
        </p:spPr>
      </p:pic>
      <p:pic>
        <p:nvPicPr>
          <p:cNvPr id="278" name="Picture 6" descr="http://photos.wikimapia.org/p/00/04/77/49/07_full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280" y="0"/>
            <a:ext cx="4500360" cy="3284640"/>
          </a:xfrm>
          <a:prstGeom prst="rect">
            <a:avLst/>
          </a:prstGeom>
          <a:ln w="9360">
            <a:noFill/>
          </a:ln>
        </p:spPr>
      </p:pic>
      <p:pic>
        <p:nvPicPr>
          <p:cNvPr id="279" name="Picture 8" descr="https://travelata-a.akamaihd.net/thumbs/1920x1080/upload/2016_39/content_hotel_57ee235cee6882.96155829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213000"/>
            <a:ext cx="4643640" cy="3644640"/>
          </a:xfrm>
          <a:prstGeom prst="rect">
            <a:avLst/>
          </a:prstGeom>
          <a:ln w="9360">
            <a:noFill/>
          </a:ln>
        </p:spPr>
      </p:pic>
      <p:pic>
        <p:nvPicPr>
          <p:cNvPr id="280" name="Picture 10" descr="https://st.depositphotos.com/1048171/3059/i/950/depositphotos_30597343-stock-photo-underground-car-park-entrance-in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4000" y="3213000"/>
            <a:ext cx="4499640" cy="3644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82" name="Picture 2" descr="https://ds02.infourok.ru/uploads/ex/135f/00004df6-c36e51e7/img70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5640" cy="3554640"/>
          </a:xfrm>
          <a:prstGeom prst="rect">
            <a:avLst/>
          </a:prstGeom>
          <a:ln w="9360">
            <a:noFill/>
          </a:ln>
        </p:spPr>
      </p:pic>
      <p:pic>
        <p:nvPicPr>
          <p:cNvPr id="283" name="Picture 2" descr="https://ds02.infourok.ru/uploads/ex/135f/00004df6-c36e51e7/img8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5320" y="2898000"/>
            <a:ext cx="5368320" cy="3959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85" name="CustomShape 1"/>
          <p:cNvSpPr/>
          <p:nvPr/>
        </p:nvSpPr>
        <p:spPr>
          <a:xfrm>
            <a:off x="683640" y="2828880"/>
            <a:ext cx="7704360" cy="179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9. Правила эвакуации населения 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 случае военных конфликтов.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Порядок действий работников организации при проведении эвакуационных мероприятий.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>
            <a:noAutofit/>
          </a:bodyPr>
          <a:lstStyle/>
          <a:p>
            <a:pPr indent="-215900" algn="r">
              <a:lnSpc>
                <a:spcPct val="100000"/>
              </a:lnSpc>
              <a:buClr>
                <a:srgbClr val="FFFFFF"/>
              </a:buClr>
              <a:buFont typeface="Arial" panose="020B0604020202020204"/>
              <a:buChar char="•"/>
              <a:tabLst>
                <a:tab pos="0" algn="l"/>
                <a:tab pos="447675" algn="l"/>
                <a:tab pos="896620" algn="l"/>
                <a:tab pos="1345565" algn="l"/>
                <a:tab pos="1795145" algn="l"/>
                <a:tab pos="2244090" algn="l"/>
                <a:tab pos="2693670" algn="l"/>
                <a:tab pos="3142615" algn="l"/>
                <a:tab pos="3592195" algn="l"/>
                <a:tab pos="4041140" algn="l"/>
                <a:tab pos="4490720" algn="l"/>
                <a:tab pos="4939665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fld id="{E0572985-3E86-4EB0-A9D6-E10E9C5B5AF2}" type="slidenum">
              <a:rPr lang="ru-RU" sz="1400" b="0" strike="noStrike" spc="-1">
                <a:solidFill>
                  <a:srgbClr val="FFFFFF"/>
                </a:solidFill>
                <a:latin typeface="Arial" panose="020B0604020202020204"/>
              </a:rPr>
            </a:fld>
            <a:endParaRPr lang="ru-RU" sz="1400" b="0" strike="noStrike" spc="-1">
              <a:latin typeface="Times New Roman" panose="02020603050405020304"/>
            </a:endParaRPr>
          </a:p>
        </p:txBody>
      </p:sp>
      <p:pic>
        <p:nvPicPr>
          <p:cNvPr id="287" name="Рисунок 2" descr="http://retrofonoteka.ru/sovarch/go/13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24560" cy="6845040"/>
          </a:xfrm>
          <a:prstGeom prst="rect">
            <a:avLst/>
          </a:prstGeom>
          <a:ln w="9360">
            <a:noFill/>
          </a:ln>
        </p:spPr>
      </p:pic>
      <p:sp>
        <p:nvSpPr>
          <p:cNvPr id="288" name="CustomShape 2"/>
          <p:cNvSpPr/>
          <p:nvPr/>
        </p:nvSpPr>
        <p:spPr>
          <a:xfrm>
            <a:off x="108000" y="189000"/>
            <a:ext cx="9035640" cy="1553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C00000"/>
                </a:solidFill>
                <a:latin typeface="Arial" panose="020B0604020202020204"/>
              </a:rPr>
              <a:t>Эвакуация — организованное перемещение населения, материальных и культурных ценностей в безопасные районы из зон возможных опасностей</a:t>
            </a:r>
            <a:endParaRPr lang="ru-RU" sz="24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 panose="020B0604020202020204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23640" y="188640"/>
            <a:ext cx="8568720" cy="1151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C00000"/>
                </a:solidFill>
                <a:latin typeface="Arial" panose="020B0604020202020204"/>
              </a:rPr>
              <a:t>Эвакуация — </a:t>
            </a:r>
            <a:r>
              <a:rPr lang="ru-RU" sz="2000" i="1" strike="noStrike" spc="-1" dirty="0">
                <a:latin typeface="Arial" panose="020B0604020202020204"/>
              </a:rPr>
              <a:t>комплекс мероприятий по организованному выводу (вывозу) населения, материальных и культурных ценностей  в безопасные районы из зон возможных опасностей</a:t>
            </a:r>
            <a:endParaRPr lang="ru-RU" sz="2000" i="1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https://novostipmr.com/sites/default/files/filefield_paths/www.grani_.lv_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3" name="CustomShape 1"/>
          <p:cNvSpPr/>
          <p:nvPr/>
        </p:nvSpPr>
        <p:spPr>
          <a:xfrm>
            <a:off x="539640" y="2493000"/>
            <a:ext cx="80643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Arial" panose="020B0604020202020204"/>
              </a:rPr>
              <a:t>Оповещение населения об опасностях, возникающих при военных конфликтах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Arial" panose="020B0604020202020204"/>
              </a:rPr>
              <a:t> или вследствие этих конфликтов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91" name="Picture 2" descr="https://ural-meridian.ru/wp-content/uploads/2018/09/Punkt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421000"/>
            <a:ext cx="4686120" cy="4436640"/>
          </a:xfrm>
          <a:prstGeom prst="rect">
            <a:avLst/>
          </a:prstGeom>
          <a:ln w="9360">
            <a:noFill/>
          </a:ln>
        </p:spPr>
      </p:pic>
      <p:pic>
        <p:nvPicPr>
          <p:cNvPr id="292" name="Picture 17" descr="C:\Users\SPEC GO\Pictures\16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3280" y="2421000"/>
            <a:ext cx="4500360" cy="4436640"/>
          </a:xfrm>
          <a:prstGeom prst="rect">
            <a:avLst/>
          </a:prstGeom>
          <a:ln w="9360">
            <a:noFill/>
          </a:ln>
        </p:spPr>
      </p:pic>
      <p:sp>
        <p:nvSpPr>
          <p:cNvPr id="293" name="CustomShape 1"/>
          <p:cNvSpPr/>
          <p:nvPr/>
        </p:nvSpPr>
        <p:spPr>
          <a:xfrm>
            <a:off x="0" y="-167760"/>
            <a:ext cx="9143640" cy="265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latin typeface="Arial" panose="020B0604020202020204"/>
                <a:ea typeface="SimSun" panose="02010600030101010101" pitchFamily="2" charset="-122"/>
              </a:rPr>
              <a:t>В городе Воронеже сформированы эвакуационные органы: </a:t>
            </a:r>
            <a:endParaRPr lang="ru-RU" sz="2400" b="0" strike="noStrike" spc="-1" dirty="0">
              <a:latin typeface="Arial" panose="020B0604020202020204"/>
            </a:endParaRPr>
          </a:p>
          <a:p>
            <a:pPr marL="342900" indent="-342900" algn="r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b="1" i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эвакуационные комиссии - ЭК</a:t>
            </a:r>
            <a:endParaRPr lang="ru-RU" sz="2400" b="0" strike="noStrike" spc="-1" dirty="0">
              <a:latin typeface="Arial" panose="020B0604020202020204"/>
            </a:endParaRPr>
          </a:p>
          <a:p>
            <a:pPr marL="342900" indent="-342900" algn="r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b="1" i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сборные эвакуационные пункты - СЭП </a:t>
            </a:r>
            <a:endParaRPr lang="ru-RU" sz="2400" b="0" strike="noStrike" spc="-1" dirty="0">
              <a:latin typeface="Arial" panose="020B0604020202020204"/>
            </a:endParaRPr>
          </a:p>
          <a:p>
            <a:pPr marL="342900" indent="-342900" algn="r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b="1" i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пункты временного размещения – ПВР </a:t>
            </a:r>
            <a:endParaRPr lang="ru-RU" sz="2400" b="0" strike="noStrike" spc="-1" dirty="0">
              <a:latin typeface="Arial" panose="020B0604020202020204"/>
            </a:endParaRPr>
          </a:p>
          <a:p>
            <a:pPr marL="342900" indent="-342900" algn="r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b="1" i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приемные эвакуационные пункты – ПЭП</a:t>
            </a:r>
            <a:endParaRPr lang="ru-RU" sz="2400" b="0" strike="noStrike" spc="-1" dirty="0">
              <a:latin typeface="Arial" panose="020B0604020202020204"/>
            </a:endParaRPr>
          </a:p>
          <a:p>
            <a:pPr marL="342900" indent="-342900" algn="r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400" b="1" i="1" strike="noStrike" spc="-1" dirty="0">
                <a:solidFill>
                  <a:srgbClr val="C00000"/>
                </a:solidFill>
                <a:latin typeface="Arial" panose="020B0604020202020204"/>
                <a:ea typeface="SimSun" panose="02010600030101010101" pitchFamily="2" charset="-122"/>
              </a:rPr>
              <a:t>пункты посадки на транспорт – ПП</a:t>
            </a:r>
            <a:endParaRPr lang="ru-RU" sz="2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66780" y="36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95" name="Picture 2" descr="https://fb.ru/misc/i/gallery/12967/155113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05040" cy="3499920"/>
          </a:xfrm>
          <a:prstGeom prst="rect">
            <a:avLst/>
          </a:prstGeom>
          <a:ln w="9360">
            <a:noFill/>
          </a:ln>
        </p:spPr>
      </p:pic>
      <p:pic>
        <p:nvPicPr>
          <p:cNvPr id="296" name="Picture 4" descr="https://opt-1595300.ssl.1c-bitrix-cdn.ru/images/novosti/13.05.16_exercises/3.JPG?14634013586725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500280"/>
            <a:ext cx="4536720" cy="3357360"/>
          </a:xfrm>
          <a:prstGeom prst="rect">
            <a:avLst/>
          </a:prstGeom>
          <a:ln w="9360"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4505040" y="404664"/>
            <a:ext cx="4638600" cy="52615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C00000"/>
                </a:solidFill>
                <a:latin typeface="Arial" panose="020B0604020202020204"/>
              </a:rPr>
              <a:t>На территории Воронежа эвакуация может быть</a:t>
            </a:r>
            <a:r>
              <a:rPr lang="ru-RU" sz="2800" b="1" strike="noStrike" spc="-1" dirty="0" smtClean="0">
                <a:solidFill>
                  <a:srgbClr val="C00000"/>
                </a:solidFill>
                <a:latin typeface="Arial" panose="020B0604020202020204"/>
              </a:rPr>
              <a:t>:</a:t>
            </a:r>
            <a:endParaRPr lang="ru-RU" sz="2800" b="1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800" i="1" strike="noStrike" spc="-1" dirty="0" smtClean="0">
                <a:latin typeface="Arial" panose="020B0604020202020204"/>
              </a:rPr>
              <a:t>общей или </a:t>
            </a:r>
            <a:r>
              <a:rPr lang="ru-RU" sz="2800" i="1" strike="noStrike" spc="-1" dirty="0">
                <a:latin typeface="Arial" panose="020B0604020202020204"/>
              </a:rPr>
              <a:t>частичной</a:t>
            </a:r>
            <a:r>
              <a:rPr lang="ru-RU" sz="2800" i="1" strike="noStrike" spc="-1" dirty="0" smtClean="0">
                <a:latin typeface="Arial" panose="020B0604020202020204"/>
              </a:rPr>
              <a:t>;</a:t>
            </a:r>
            <a:endParaRPr lang="ru-RU" sz="2800" i="1" strike="noStrike" spc="-1" dirty="0" smtClean="0">
              <a:latin typeface="Arial" panose="020B0604020202020204"/>
            </a:endParaRPr>
          </a:p>
          <a:p>
            <a:pPr marL="635">
              <a:lnSpc>
                <a:spcPct val="100000"/>
              </a:lnSpc>
              <a:buClr>
                <a:srgbClr val="C00000"/>
              </a:buClr>
            </a:pPr>
            <a:endParaRPr lang="ru-RU" sz="28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800" i="1" strike="noStrike" spc="-1" dirty="0" smtClean="0">
                <a:latin typeface="Arial" panose="020B0604020202020204"/>
              </a:rPr>
              <a:t>локальной</a:t>
            </a:r>
            <a:r>
              <a:rPr lang="ru-RU" sz="2800" i="1" strike="noStrike" spc="-1" dirty="0">
                <a:latin typeface="Arial" panose="020B0604020202020204"/>
              </a:rPr>
              <a:t>, местной или региональной;</a:t>
            </a:r>
            <a:endParaRPr lang="ru-RU" sz="2800" i="1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2800" i="1" strike="noStrike" spc="-1" dirty="0">
              <a:latin typeface="Arial" panose="020B0604020202020204"/>
            </a:endParaRPr>
          </a:p>
          <a:p>
            <a:pPr marL="342900" indent="-342900">
              <a:lnSpc>
                <a:spcPct val="100000"/>
              </a:lnSpc>
              <a:buClr>
                <a:srgbClr val="C00000"/>
              </a:buClr>
              <a:buFont typeface="Arial" panose="020B0604020202020204"/>
              <a:buChar char="•"/>
            </a:pPr>
            <a:r>
              <a:rPr lang="ru-RU" sz="2800" i="1" strike="noStrike" spc="-1" dirty="0">
                <a:latin typeface="Arial" panose="020B0604020202020204"/>
              </a:rPr>
              <a:t>заблаговременной (упреждающая) </a:t>
            </a:r>
            <a:r>
              <a:rPr lang="ru-RU" sz="2800" i="1" strike="noStrike" spc="-1" dirty="0" smtClean="0">
                <a:latin typeface="Arial" panose="020B0604020202020204"/>
              </a:rPr>
              <a:t>или </a:t>
            </a:r>
            <a:r>
              <a:rPr lang="ru-RU" sz="2800" i="1" strike="noStrike" spc="-1" dirty="0">
                <a:latin typeface="Arial" panose="020B0604020202020204"/>
              </a:rPr>
              <a:t>экстренной (срочная).</a:t>
            </a:r>
            <a:endParaRPr lang="ru-RU" sz="2800" i="1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299" name="Picture 4" descr="http://xn----8sbehdcf8ckeqqn.xn--p1ai/tinybrowser/images/photo/pamyatka-deystviya-naseleniya-pri-e-vakuatcii/_full/_image00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33640"/>
            <a:ext cx="4427280" cy="4824000"/>
          </a:xfrm>
          <a:prstGeom prst="rect">
            <a:avLst/>
          </a:prstGeom>
          <a:ln w="9360">
            <a:noFill/>
          </a:ln>
        </p:spPr>
      </p:pic>
      <p:pic>
        <p:nvPicPr>
          <p:cNvPr id="300" name="Picture 18" descr="C:\Users\SPEC GO\Pictures\29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640" y="2060640"/>
            <a:ext cx="4716000" cy="4797000"/>
          </a:xfrm>
          <a:prstGeom prst="rect">
            <a:avLst/>
          </a:prstGeom>
          <a:ln w="9360">
            <a:noFill/>
          </a:ln>
        </p:spPr>
      </p:pic>
      <p:sp>
        <p:nvSpPr>
          <p:cNvPr id="301" name="CustomShape 1"/>
          <p:cNvSpPr/>
          <p:nvPr/>
        </p:nvSpPr>
        <p:spPr>
          <a:xfrm>
            <a:off x="0" y="504000"/>
            <a:ext cx="9503640" cy="13835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Основной принцип проведения эвакуации населения </a:t>
            </a:r>
            <a:endParaRPr lang="ru-RU" sz="2800" b="0" i="1" strike="noStrike" spc="-1" dirty="0" smtClean="0">
              <a:solidFill>
                <a:srgbClr val="C00000"/>
              </a:solidFill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0" i="1" strike="noStrike" spc="-1" dirty="0" smtClean="0">
                <a:solidFill>
                  <a:srgbClr val="C00000"/>
                </a:solidFill>
                <a:latin typeface="Arial" panose="020B0604020202020204"/>
              </a:rPr>
              <a:t>города </a:t>
            </a:r>
            <a:r>
              <a:rPr lang="ru-RU" sz="2800" b="0" i="1" strike="noStrike" spc="-1" dirty="0">
                <a:solidFill>
                  <a:srgbClr val="C00000"/>
                </a:solidFill>
                <a:latin typeface="Arial" panose="020B0604020202020204"/>
              </a:rPr>
              <a:t>Воронежа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i="1" strike="noStrike" spc="-1" dirty="0" smtClean="0">
                <a:latin typeface="Arial" panose="020B0604020202020204"/>
              </a:rPr>
              <a:t>территориально-производственный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03" name="Picture 2" descr="https://csn-tv.ru/storage/uploads/originals/6pmpltb1wpeuxbenzpti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05" name="Picture 2" descr="https://moi-goda.ru/images/opengraph/gradient_article_19576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07" name="Picture 2" descr="https://www.sb.by/upload/iblock/613/6132ef3019ece9d32cb06a40f73a97cc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1120" y="-12672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08" name="CustomShape 1"/>
          <p:cNvSpPr/>
          <p:nvPr/>
        </p:nvSpPr>
        <p:spPr>
          <a:xfrm>
            <a:off x="0" y="0"/>
            <a:ext cx="9092520" cy="6846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400" b="1" i="1" strike="noStrike" spc="-1" dirty="0">
                <a:solidFill>
                  <a:srgbClr val="C00000"/>
                </a:solidFill>
                <a:latin typeface="Arial" panose="020B0604020202020204"/>
              </a:rPr>
              <a:t>      ВНИМАНИЕ!!! ОБЯЗАТЕЛЬНО!!! </a:t>
            </a: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4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400" b="0" strike="noStrike" spc="-1" dirty="0">
              <a:latin typeface="Arial" panose="020B0604020202020204"/>
            </a:endParaRPr>
          </a:p>
          <a:p>
            <a:pPr algn="ctr"/>
            <a:endParaRPr lang="ru-RU" sz="2800" b="1" strike="noStrike" spc="-1" dirty="0" smtClean="0">
              <a:solidFill>
                <a:srgbClr val="000000"/>
              </a:solidFill>
              <a:latin typeface="Arial" panose="020B0604020202020204"/>
            </a:endParaRPr>
          </a:p>
          <a:p>
            <a:pPr algn="ctr"/>
            <a:r>
              <a:rPr lang="ru-RU" sz="2800" strike="noStrike" spc="-1" dirty="0" smtClean="0">
                <a:solidFill>
                  <a:srgbClr val="000000"/>
                </a:solidFill>
                <a:latin typeface="Arial" panose="020B0604020202020204"/>
              </a:rPr>
              <a:t>Перед </a:t>
            </a:r>
            <a:r>
              <a:rPr lang="ru-RU" sz="2800" strike="noStrike" spc="-1" dirty="0">
                <a:solidFill>
                  <a:srgbClr val="000000"/>
                </a:solidFill>
                <a:latin typeface="Arial" panose="020B0604020202020204"/>
              </a:rPr>
              <a:t>выходом с вещами необходимо  прочитать внимательно </a:t>
            </a:r>
            <a:r>
              <a:rPr lang="ru-RU" sz="2800" strike="noStrike" spc="-1" dirty="0">
                <a:solidFill>
                  <a:srgbClr val="FF0000"/>
                </a:solidFill>
                <a:latin typeface="Arial" panose="020B0604020202020204"/>
              </a:rPr>
              <a:t>объявление</a:t>
            </a:r>
            <a:r>
              <a:rPr lang="ru-RU" sz="2800" strike="noStrike" spc="-1" dirty="0">
                <a:solidFill>
                  <a:srgbClr val="000000"/>
                </a:solidFill>
                <a:latin typeface="Arial" panose="020B0604020202020204"/>
              </a:rPr>
              <a:t>, вывешенное на доме жилищно-коммунальными органами о месте расположения </a:t>
            </a:r>
            <a:r>
              <a:rPr lang="ru-RU" sz="2800" strike="noStrike" spc="-1" dirty="0" err="1">
                <a:solidFill>
                  <a:srgbClr val="FF0000"/>
                </a:solidFill>
                <a:latin typeface="Arial" panose="020B0604020202020204"/>
              </a:rPr>
              <a:t>СЭПа</a:t>
            </a:r>
            <a:r>
              <a:rPr lang="ru-RU" sz="2800" strike="noStrike" spc="-1" dirty="0">
                <a:solidFill>
                  <a:srgbClr val="FF0000"/>
                </a:solidFill>
                <a:latin typeface="Arial" panose="020B0604020202020204"/>
              </a:rPr>
              <a:t>.</a:t>
            </a:r>
            <a:endParaRPr lang="ru-RU" sz="2800" strike="noStrike" spc="-1" dirty="0">
              <a:latin typeface="Arial" panose="020B0604020202020204"/>
            </a:endParaRPr>
          </a:p>
          <a:p>
            <a:pPr algn="ctr"/>
            <a:r>
              <a:rPr lang="ru-RU" sz="2800" strike="noStrike" spc="-1" dirty="0">
                <a:solidFill>
                  <a:srgbClr val="FF0000"/>
                </a:solidFill>
                <a:latin typeface="Arial" panose="020B0604020202020204"/>
              </a:rPr>
              <a:t>Записать адрес </a:t>
            </a:r>
            <a:r>
              <a:rPr lang="ru-RU" sz="2800" strike="noStrike" spc="-1" dirty="0" err="1">
                <a:solidFill>
                  <a:srgbClr val="FF0000"/>
                </a:solidFill>
                <a:latin typeface="Arial" panose="020B0604020202020204"/>
              </a:rPr>
              <a:t>СЭПа</a:t>
            </a:r>
            <a:r>
              <a:rPr lang="ru-RU" sz="2800" strike="noStrike" spc="-1" dirty="0">
                <a:solidFill>
                  <a:srgbClr val="FF0000"/>
                </a:solidFill>
                <a:latin typeface="Arial" panose="020B0604020202020204"/>
              </a:rPr>
              <a:t>, маршрут следования </a:t>
            </a:r>
            <a:endParaRPr lang="ru-RU" sz="2800" strike="noStrike" spc="-1" dirty="0" smtClean="0">
              <a:solidFill>
                <a:srgbClr val="FF0000"/>
              </a:solidFill>
              <a:latin typeface="Arial" panose="020B0604020202020204"/>
            </a:endParaRPr>
          </a:p>
          <a:p>
            <a:pPr algn="ctr"/>
            <a:r>
              <a:rPr lang="ru-RU" sz="2800" strike="noStrike" spc="-1" dirty="0" smtClean="0">
                <a:solidFill>
                  <a:srgbClr val="FF0000"/>
                </a:solidFill>
                <a:latin typeface="Arial" panose="020B0604020202020204"/>
              </a:rPr>
              <a:t>к </a:t>
            </a:r>
            <a:r>
              <a:rPr lang="ru-RU" sz="2800" strike="noStrike" spc="-1" dirty="0">
                <a:solidFill>
                  <a:srgbClr val="FF0000"/>
                </a:solidFill>
                <a:latin typeface="Arial" panose="020B0604020202020204"/>
              </a:rPr>
              <a:t>нему, </a:t>
            </a:r>
            <a:r>
              <a:rPr lang="ru-RU" sz="2800" strike="noStrike" spc="-1" dirty="0" smtClean="0">
                <a:solidFill>
                  <a:srgbClr val="FF0000"/>
                </a:solidFill>
                <a:latin typeface="Arial" panose="020B0604020202020204"/>
              </a:rPr>
              <a:t>срок </a:t>
            </a:r>
            <a:r>
              <a:rPr lang="ru-RU" sz="2800" strike="noStrike" spc="-1" dirty="0">
                <a:solidFill>
                  <a:srgbClr val="FF0000"/>
                </a:solidFill>
                <a:latin typeface="Arial" panose="020B0604020202020204"/>
              </a:rPr>
              <a:t>прибытия на СЭП. </a:t>
            </a:r>
            <a:endParaRPr lang="ru-RU" sz="280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10" name="Picture 2" descr="http://xn----8sbehdcf8ckeqqn.xn--p1ai/tinybrowser/images/photo/pamyatka-deystviya-naseleniya-pri-e-vakuatcii/_full/_image00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12" name="Picture 2" descr="https://rostovgazeta.ru/attachments/e84648fa1b1b7d092df6629b0464d78da70c7b59/store/fill/1200/630/1845add520cae63148359482f035f4fd1f18f202b115e86f6983a1b67488/ap5_referenc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84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251640" y="188640"/>
            <a:ext cx="8712720" cy="65541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strike="noStrike" spc="-1" dirty="0">
                <a:solidFill>
                  <a:srgbClr val="C9211E"/>
                </a:solidFill>
                <a:latin typeface="Arial" panose="020B0604020202020204"/>
              </a:rPr>
              <a:t>ПОМНИТЕ!!!</a:t>
            </a: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0" strike="noStrike" spc="-1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ru-RU" sz="2800" b="0" strike="noStrike" spc="-1" dirty="0">
                <a:solidFill>
                  <a:srgbClr val="000000"/>
                </a:solidFill>
                <a:latin typeface="Arial" panose="020B0604020202020204"/>
              </a:rPr>
              <a:t>В</a:t>
            </a:r>
            <a:r>
              <a:rPr lang="ru-RU" sz="2800" b="0" i="1" strike="noStrike" spc="-1" dirty="0">
                <a:solidFill>
                  <a:srgbClr val="000000"/>
                </a:solidFill>
                <a:latin typeface="Arial" panose="020B0604020202020204"/>
              </a:rPr>
              <a:t> период эвакуации </a:t>
            </a:r>
            <a:r>
              <a:rPr lang="ru-RU" sz="2800" b="1" i="1" strike="noStrike" spc="-1" dirty="0">
                <a:solidFill>
                  <a:srgbClr val="FF0000"/>
                </a:solidFill>
                <a:latin typeface="Arial" panose="020B0604020202020204"/>
              </a:rPr>
              <a:t>паника</a:t>
            </a:r>
            <a:r>
              <a:rPr lang="ru-RU" sz="2800" b="0" i="1" strike="noStrike" spc="-1" dirty="0">
                <a:solidFill>
                  <a:srgbClr val="000000"/>
                </a:solidFill>
                <a:latin typeface="Arial" panose="020B0604020202020204"/>
              </a:rPr>
              <a:t>, может привести к образованию людских пробок, </a:t>
            </a:r>
            <a:r>
              <a:rPr lang="ru-RU" sz="2800" b="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к травмам </a:t>
            </a:r>
            <a:endParaRPr lang="ru-RU" sz="2800" b="0" i="1" strike="noStrike" spc="-1" dirty="0" smtClean="0">
              <a:solidFill>
                <a:srgbClr val="000000"/>
              </a:solidFill>
              <a:latin typeface="Arial" panose="020B0604020202020204"/>
            </a:endParaRPr>
          </a:p>
          <a:p>
            <a:pPr algn="ctr">
              <a:lnSpc>
                <a:spcPct val="150000"/>
              </a:lnSpc>
            </a:pPr>
            <a:r>
              <a:rPr lang="ru-RU" sz="2800" b="0" i="1" strike="noStrike" spc="-1" dirty="0" smtClean="0">
                <a:solidFill>
                  <a:srgbClr val="000000"/>
                </a:solidFill>
                <a:latin typeface="Arial" panose="020B0604020202020204"/>
              </a:rPr>
              <a:t>и </a:t>
            </a:r>
            <a:r>
              <a:rPr lang="ru-RU" sz="2800" b="0" i="1" strike="noStrike" spc="-1" dirty="0">
                <a:solidFill>
                  <a:srgbClr val="000000"/>
                </a:solidFill>
                <a:latin typeface="Arial" panose="020B0604020202020204"/>
              </a:rPr>
              <a:t>гибели людей!</a:t>
            </a:r>
            <a:endParaRPr lang="ru-RU" sz="28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15" name="CustomShape 1"/>
          <p:cNvSpPr/>
          <p:nvPr/>
        </p:nvSpPr>
        <p:spPr>
          <a:xfrm>
            <a:off x="1007640" y="2733840"/>
            <a:ext cx="78483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Times New Roman" panose="02020603050405020304"/>
              </a:rPr>
              <a:t>Вопрос № 10. Правила оказания первой помощи себе и пострадавшим в условиях военного времени.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9" name="Picture 5" descr="C:\Users\SPEC GO\Pictures\Первая помощь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http://donmintrans.ru/images/2/15-05-mer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75" name="CustomShape 1"/>
          <p:cNvSpPr/>
          <p:nvPr/>
        </p:nvSpPr>
        <p:spPr>
          <a:xfrm>
            <a:off x="611640" y="2637000"/>
            <a:ext cx="80643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Arial" panose="020B0604020202020204"/>
              </a:rPr>
              <a:t>Эвакуация населения, материальных </a:t>
            </a:r>
            <a:endParaRPr lang="ru-RU" sz="2800" b="0" strike="noStrike" spc="-1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C00000"/>
                </a:solidFill>
                <a:latin typeface="Arial" panose="020B0604020202020204"/>
              </a:rPr>
              <a:t>и культурных ценностей в безопасные районы</a:t>
            </a:r>
            <a:endParaRPr lang="ru-RU" sz="2800" b="0" strike="noStrike" spc="-1"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5122" name="Picture 2" descr="https://avatars.mds.yandex.net/get-zen_doc/61795/pub_5bc05b12e9c19900aad6ca1a_5bc05bee782b5d00aed4f3f4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67944" cy="3645024"/>
          </a:xfrm>
          <a:prstGeom prst="rect">
            <a:avLst/>
          </a:prstGeom>
          <a:noFill/>
        </p:spPr>
      </p:pic>
      <p:pic>
        <p:nvPicPr>
          <p:cNvPr id="5123" name="Picture 3" descr="C:\Users\SPEC GO\Pictures\Цель первой помощ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0" y="3644664"/>
            <a:ext cx="9144000" cy="3212976"/>
          </a:xfrm>
          <a:prstGeom prst="rect">
            <a:avLst/>
          </a:prstGeom>
          <a:noFill/>
        </p:spPr>
      </p:pic>
      <p:pic>
        <p:nvPicPr>
          <p:cNvPr id="5125" name="Picture 5" descr="https://etrain.ru/wp-content/uploads/2021/02/img-sg-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0"/>
            <a:ext cx="5148064" cy="364502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21" descr="https://st3.depositphotos.com/1002944/17509/v/950/depositphotos_175090054-stock-illustration-blue-compass-vector-background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pic>
        <p:nvPicPr>
          <p:cNvPr id="323" name="Picture 2" descr="https://image.winudf.com/v2/image/cHJpbWVyb3NhdXhpbGlvcy5yY3AudHV0b3JpYWxzYWx1ZF9zY3JlZW5fMF8xNTM1MjMwNTM5XzA4Ng/screen-0.jpg?fakeurl=1&amp;type=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https://st3.depositphotos.com/1002944/17509/v/950/depositphotos_175090054-stock-illustration-blue-compass-vector-background.jp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2706" name="Picture 2" descr="http://may-ekb.ru/wp-content/uploads/2019/04/1004092709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https://st3.depositphotos.com/1002944/17509/v/950/depositphotos_175090054-stock-illustration-blue-compass-vector-background.jp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3730" name="Picture 2" descr="https://pbs.twimg.com/media/D_eKQ2jUwAAjEqC.jpg:larg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https://st3.depositphotos.com/1002944/17509/v/950/depositphotos_175090054-stock-illustration-blue-compass-vector-background.jpg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www.atomic-energy.ru/files/images/2019/02/6305.salem_hope_cr_areva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4" descr="http://900igr.net/datas/obschestvoznanie/Rossijskaja-gosudarstvennost/0019-019-Spasibo-za-vnimanie.jpg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-57240" y="0"/>
            <a:ext cx="9258120" cy="6857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9764</Words>
  <Application>WPS Presentation</Application>
  <PresentationFormat>Экран (4:3)</PresentationFormat>
  <Paragraphs>320</Paragraphs>
  <Slides>95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95</vt:i4>
      </vt:variant>
    </vt:vector>
  </HeadingPairs>
  <TitlesOfParts>
    <vt:vector size="107" baseType="lpstr">
      <vt:lpstr>Arial</vt:lpstr>
      <vt:lpstr>SimSun</vt:lpstr>
      <vt:lpstr>Wingdings</vt:lpstr>
      <vt:lpstr>Calibri</vt:lpstr>
      <vt:lpstr>Times New Roman</vt:lpstr>
      <vt:lpstr>Symbol</vt:lpstr>
      <vt:lpstr>Arial</vt:lpstr>
      <vt:lpstr>Microsoft YaHei</vt:lpstr>
      <vt:lpstr>Arial Unicode MS</vt:lpstr>
      <vt:lpstr>StarSymbol</vt:lpstr>
      <vt:lpstr>PostIndex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SPEC GO</dc:creator>
  <cp:lastModifiedBy>Яна Ткачева</cp:lastModifiedBy>
  <cp:revision>154</cp:revision>
  <dcterms:created xsi:type="dcterms:W3CDTF">2022-02-04T06:21:00Z</dcterms:created>
  <dcterms:modified xsi:type="dcterms:W3CDTF">2022-02-11T07:44:15Z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96</vt:i4>
  </property>
  <property fmtid="{D5CDD505-2E9C-101B-9397-08002B2CF9AE}" pid="13" name="ICV">
    <vt:lpwstr>D8FBFFB657FF474990203FA58656A78F</vt:lpwstr>
  </property>
  <property fmtid="{D5CDD505-2E9C-101B-9397-08002B2CF9AE}" pid="14" name="KSOProductBuildVer">
    <vt:lpwstr>1049-11.2.0.10463</vt:lpwstr>
  </property>
</Properties>
</file>