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5" r:id="rId1"/>
  </p:sldMasterIdLst>
  <p:sldIdLst>
    <p:sldId id="256" r:id="rId2"/>
    <p:sldId id="257" r:id="rId3"/>
    <p:sldId id="269" r:id="rId4"/>
    <p:sldId id="258" r:id="rId5"/>
    <p:sldId id="259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317"/>
    <a:srgbClr val="923A92"/>
    <a:srgbClr val="399368"/>
    <a:srgbClr val="CEA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001000" cy="6552728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182880" indent="0" algn="ctr">
              <a:buNone/>
            </a:pPr>
            <a:r>
              <a:rPr lang="ru-RU" sz="16600" b="1" dirty="0" smtClean="0">
                <a:solidFill>
                  <a:srgbClr val="CEA408"/>
                </a:solidFill>
                <a:latin typeface="Gabriola" panose="04040605051002020D02" pitchFamily="82" charset="0"/>
              </a:rPr>
              <a:t>Клуб  ЖКХ </a:t>
            </a:r>
            <a:r>
              <a:rPr lang="ru-RU" sz="8000" b="1" dirty="0">
                <a:solidFill>
                  <a:srgbClr val="CEA408"/>
                </a:solidFill>
                <a:latin typeface="Gabriola" panose="04040605051002020D02" pitchFamily="82" charset="0"/>
              </a:rPr>
              <a:t>К</a:t>
            </a:r>
            <a:r>
              <a:rPr lang="ru-RU" sz="8000" b="1" dirty="0" smtClean="0">
                <a:solidFill>
                  <a:srgbClr val="CEA408"/>
                </a:solidFill>
                <a:latin typeface="Gabriola" panose="04040605051002020D02" pitchFamily="82" charset="0"/>
              </a:rPr>
              <a:t>оминтерновского  района</a:t>
            </a:r>
            <a:br>
              <a:rPr lang="ru-RU" sz="8000" b="1" dirty="0" smtClean="0">
                <a:solidFill>
                  <a:srgbClr val="CEA408"/>
                </a:solidFill>
                <a:latin typeface="Gabriola" panose="04040605051002020D02" pitchFamily="82" charset="0"/>
              </a:rPr>
            </a:br>
            <a:r>
              <a:rPr lang="ru-RU" sz="8000" b="1" dirty="0" smtClean="0">
                <a:solidFill>
                  <a:srgbClr val="CEA408"/>
                </a:solidFill>
                <a:latin typeface="Gabriola" panose="04040605051002020D02" pitchFamily="82" charset="0"/>
              </a:rPr>
              <a:t>Нам  1  год</a:t>
            </a:r>
            <a:endParaRPr lang="ru-RU" sz="9600" b="1" dirty="0">
              <a:solidFill>
                <a:srgbClr val="CEA408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7533455"/>
            <a:ext cx="5904655" cy="216024"/>
          </a:xfrm>
        </p:spPr>
        <p:txBody>
          <a:bodyPr>
            <a:noAutofit/>
          </a:bodyPr>
          <a:lstStyle/>
          <a:p>
            <a:pPr algn="ctr"/>
            <a:endParaRPr lang="ru-RU" sz="6600" b="1" dirty="0">
              <a:solidFill>
                <a:srgbClr val="CEA408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69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– нам 1 год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Обсуждаем правила пожарной безопасности в МКД.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 descr="C:\Users\JJJ\Desktop\2014\Коминт. управа\6 марта\IMG_1523.jpg"/>
          <p:cNvPicPr/>
          <p:nvPr/>
        </p:nvPicPr>
        <p:blipFill>
          <a:blip r:embed="rId2" cstate="print"/>
          <a:srcRect t="9921"/>
          <a:stretch>
            <a:fillRect/>
          </a:stretch>
        </p:blipFill>
        <p:spPr bwMode="auto">
          <a:xfrm>
            <a:off x="1691680" y="1628800"/>
            <a:ext cx="57606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7155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– нам 1 год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400" b="1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52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Семинар «</a:t>
            </a:r>
            <a:r>
              <a:rPr lang="ru-RU" sz="5200" b="1" dirty="0">
                <a:solidFill>
                  <a:srgbClr val="7030A0"/>
                </a:solidFill>
                <a:latin typeface="Gabriola" panose="04040605051002020D02" pitchFamily="82" charset="0"/>
              </a:rPr>
              <a:t>Наркотики – что это такое?»</a:t>
            </a:r>
          </a:p>
        </p:txBody>
      </p:sp>
      <p:pic>
        <p:nvPicPr>
          <p:cNvPr id="4" name="Рисунок 3" descr="D:\Сохранов\Отчеты\4 квартал\КЛУБ\30.10.2014\фото коминтерновский район 30.10.2014 г\IMG_5081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201" y="1268760"/>
            <a:ext cx="2592288" cy="1790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D:\Сохранов\Отчеты\4 квартал\КЛУБ\30.10.2014\фото коминтерновский район 30.10.2014 г\IMG_5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72144"/>
            <a:ext cx="2940174" cy="2189104"/>
          </a:xfrm>
          <a:prstGeom prst="rect">
            <a:avLst/>
          </a:prstGeom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Рисунок 5" descr="D:\Сохранов\Отчеты\4 квартал\КЛУБ\30.10.2014\фото коминтерновский район 30.10.2014 г\IMG_5059.JPG"/>
          <p:cNvPicPr/>
          <p:nvPr/>
        </p:nvPicPr>
        <p:blipFill>
          <a:blip r:embed="rId4" cstate="print"/>
          <a:srcRect t="4179"/>
          <a:stretch>
            <a:fillRect/>
          </a:stretch>
        </p:blipFill>
        <p:spPr bwMode="auto">
          <a:xfrm>
            <a:off x="5053918" y="3501008"/>
            <a:ext cx="3118482" cy="216024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300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6" name="Объект 5" descr="D:\Сохранов\Отчеты\3 квартал\Тулинова\фото 3 квартал\управа\03.07\DSCF1229.JPG"/>
          <p:cNvPicPr>
            <a:picLocks noGrp="1"/>
          </p:cNvPicPr>
          <p:nvPr>
            <p:ph idx="1"/>
          </p:nvPr>
        </p:nvPicPr>
        <p:blipFill>
          <a:blip r:embed="rId2" cstate="print"/>
          <a:srcRect t="3085"/>
          <a:stretch>
            <a:fillRect/>
          </a:stretch>
        </p:blipFill>
        <p:spPr bwMode="auto">
          <a:xfrm>
            <a:off x="467544" y="332656"/>
            <a:ext cx="4077393" cy="295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C:\Users\1\Desktop\фото общ.совет\Новая папка (2)\22.05.2014\DSCF11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33223"/>
            <a:ext cx="464947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 descr="C:\Users\1\Desktop\фото общ.совет\Новая папка (2)\17.04.2014\DSCF09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0227"/>
            <a:ext cx="42120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JJJ\Desktop\2014\Коминт. управа\Коминт управа\P1150492.JPG"/>
          <p:cNvPicPr/>
          <p:nvPr/>
        </p:nvPicPr>
        <p:blipFill rotWithShape="1">
          <a:blip r:embed="rId5" cstate="print"/>
          <a:srcRect l="14141" t="-1200" r="221" b="1200"/>
          <a:stretch/>
        </p:blipFill>
        <p:spPr bwMode="auto">
          <a:xfrm>
            <a:off x="5040000" y="3292227"/>
            <a:ext cx="3240000" cy="29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2287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53972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Благодарю за внимание!</a:t>
            </a: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Постоянно действующий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модератор «Клуба ЖКХ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»</a:t>
            </a: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Лариса Тулинова</a:t>
            </a: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240-27-70</a:t>
            </a: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E-mail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larisatulinova12@mail.ru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нам 1 год</a:t>
            </a:r>
            <a:endParaRPr lang="ru-RU" sz="66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400" b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2400" b="1" dirty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2400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2400" b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2400" b="1" dirty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23</a:t>
            </a:r>
            <a:r>
              <a:rPr lang="ru-RU" sz="48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.01.2014г</a:t>
            </a:r>
            <a:r>
              <a:rPr lang="ru-RU" sz="4800" b="1" dirty="0">
                <a:solidFill>
                  <a:srgbClr val="0070C0"/>
                </a:solidFill>
                <a:latin typeface="Gabriola" panose="04040605051002020D02" pitchFamily="82" charset="0"/>
              </a:rPr>
              <a:t>.</a:t>
            </a:r>
            <a:r>
              <a:rPr lang="ru-RU" sz="3900" b="1" dirty="0">
                <a:latin typeface="Gabriola" panose="04040605051002020D02" pitchFamily="82" charset="0"/>
              </a:rPr>
              <a:t> </a:t>
            </a:r>
            <a:r>
              <a:rPr lang="ru-RU" sz="3900" b="1" dirty="0" smtClean="0">
                <a:latin typeface="Gabriola" panose="04040605051002020D02" pitchFamily="82" charset="0"/>
              </a:rPr>
              <a:t> </a:t>
            </a:r>
            <a:r>
              <a:rPr lang="ru-RU" sz="4000" b="1" dirty="0" smtClean="0">
                <a:latin typeface="Gabriola" panose="04040605051002020D02" pitchFamily="82" charset="0"/>
              </a:rPr>
              <a:t>по  инициативе  Общественного </a:t>
            </a:r>
            <a:r>
              <a:rPr lang="ru-RU" sz="4000" b="1" dirty="0">
                <a:latin typeface="Gabriola" panose="04040605051002020D02" pitchFamily="82" charset="0"/>
              </a:rPr>
              <a:t>Совета </a:t>
            </a:r>
            <a:r>
              <a:rPr lang="ru-RU" sz="4000" b="1" dirty="0" smtClean="0">
                <a:latin typeface="Gabriola" panose="04040605051002020D02" pitchFamily="82" charset="0"/>
              </a:rPr>
              <a:t> по  вопросам  </a:t>
            </a:r>
            <a:r>
              <a:rPr lang="ru-RU" sz="4000" b="1" dirty="0">
                <a:latin typeface="Gabriola" panose="04040605051002020D02" pitchFamily="82" charset="0"/>
              </a:rPr>
              <a:t>ЖКХ </a:t>
            </a:r>
            <a:r>
              <a:rPr lang="ru-RU" sz="4000" b="1" dirty="0" smtClean="0">
                <a:latin typeface="Gabriola" panose="04040605051002020D02" pitchFamily="82" charset="0"/>
              </a:rPr>
              <a:t> при  главе  городского </a:t>
            </a:r>
            <a:r>
              <a:rPr lang="ru-RU" sz="4000" b="1" dirty="0">
                <a:latin typeface="Gabriola" panose="04040605051002020D02" pitchFamily="82" charset="0"/>
              </a:rPr>
              <a:t>округа </a:t>
            </a:r>
            <a:r>
              <a:rPr lang="ru-RU" sz="4000" b="1" dirty="0" smtClean="0">
                <a:latin typeface="Gabriola" panose="04040605051002020D02" pitchFamily="82" charset="0"/>
              </a:rPr>
              <a:t> город  Воронеж  принято решение о создании «Клуба ЖКХ» в Коминтерновском районе.</a:t>
            </a:r>
            <a:endParaRPr lang="ru-RU" sz="3900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 descr="D:\Сохранов\Отчеты\4 квартал\КЛУБ\02.10.2014\DSCF1465-1.JPG"/>
          <p:cNvPicPr/>
          <p:nvPr/>
        </p:nvPicPr>
        <p:blipFill>
          <a:blip r:embed="rId2" cstate="print"/>
          <a:srcRect l="2374"/>
          <a:stretch>
            <a:fillRect/>
          </a:stretch>
        </p:blipFill>
        <p:spPr bwMode="auto">
          <a:xfrm>
            <a:off x="3131840" y="1215829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5" name="Рисунок 4" descr="C:\Users\nvsoboleva\Desktop\клуб жкх 22.01.2015 г\DSCF1397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346"/>
            <a:ext cx="1857251" cy="279796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001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– нам 1 год</a:t>
            </a:r>
            <a:endParaRPr lang="ru-RU" sz="60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Девиз 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Клуба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:</a:t>
            </a: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АКТИВНЫЙ  СОБСТВЕННИК 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                                                                                            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ЛУЧШИЙ 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ДРУГ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УПРАВДОМА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!»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                                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«НИ  ОДИН  ДОМ  БЕЗ  ВНИМАНИЯ»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3" name="Объект 7" descr="В Коминтерновском районе возобновил работу клуб обслуживающих организаци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47" y="2780928"/>
            <a:ext cx="41763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Рисунок 13" descr="C:\Documents and Settings\oefrolova.CITYHALL\Рабочий стол\Сохранов\Отчеты\2014\Коминт. управа\20.02.2014\IMG_13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65" y="3645024"/>
            <a:ext cx="4104005" cy="29519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9948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нам 1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 февраля 2014г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проведено первое заседание.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</a:t>
            </a:r>
            <a:r>
              <a:rPr lang="ru-RU" sz="4400" b="1" dirty="0">
                <a:latin typeface="Gabriola" panose="04040605051002020D02" pitchFamily="82" charset="0"/>
              </a:rPr>
              <a:t>П</a:t>
            </a:r>
            <a:r>
              <a:rPr lang="ru-RU" sz="4400" b="1" dirty="0" smtClean="0">
                <a:latin typeface="Gabriola" panose="04040605051002020D02" pitchFamily="82" charset="0"/>
              </a:rPr>
              <a:t>о </a:t>
            </a:r>
            <a:r>
              <a:rPr lang="ru-RU" sz="4400" b="1" dirty="0">
                <a:latin typeface="Gabriola" panose="04040605051002020D02" pitchFamily="82" charset="0"/>
              </a:rPr>
              <a:t>результатам проведенного «круглого стола» с председателями Советов МКД было принято решение сформировать постоянно действующую  рабочую группу – по 2-3 представителя Советов по каждой управляющей компании, </a:t>
            </a:r>
            <a:r>
              <a:rPr lang="ru-RU" sz="4400" b="1" dirty="0" smtClean="0">
                <a:latin typeface="Gabriola" panose="04040605051002020D02" pitchFamily="82" charset="0"/>
              </a:rPr>
              <a:t>работающей </a:t>
            </a:r>
            <a:r>
              <a:rPr lang="ru-RU" sz="4400" b="1" dirty="0">
                <a:latin typeface="Gabriola" panose="04040605051002020D02" pitchFamily="82" charset="0"/>
              </a:rPr>
              <a:t>на территории района</a:t>
            </a:r>
            <a:r>
              <a:rPr lang="ru-RU" sz="4400" b="1" dirty="0" smtClean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73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– нам 1 год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700" b="1" dirty="0">
                <a:solidFill>
                  <a:srgbClr val="0070C0"/>
                </a:solidFill>
                <a:latin typeface="Gabriola" panose="04040605051002020D02" pitchFamily="82" charset="0"/>
              </a:rPr>
              <a:t>В планах рабочей группы: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700" b="1" dirty="0">
                <a:latin typeface="Gabriola" panose="04040605051002020D02" pitchFamily="82" charset="0"/>
              </a:rPr>
              <a:t>осуществление организационно-методической деятельности;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700" b="1" dirty="0">
                <a:latin typeface="Gabriola" panose="04040605051002020D02" pitchFamily="82" charset="0"/>
              </a:rPr>
              <a:t>приведение договоров управления МКД в соответствие с действующим законодательством;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700" b="1" dirty="0">
                <a:latin typeface="Gabriola" panose="04040605051002020D02" pitchFamily="82" charset="0"/>
              </a:rPr>
              <a:t>Выстраивание эффективной системы общественного контроля в сфере ЖКХ.</a:t>
            </a:r>
            <a:r>
              <a:rPr lang="ru-RU" sz="5200" b="1" dirty="0">
                <a:latin typeface="Gabriola" panose="04040605051002020D02" pitchFamily="82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26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– нам 1 год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Постоянно действующий модератор «Клуба ЖКХ» </a:t>
            </a:r>
            <a:r>
              <a:rPr lang="ru-RU" sz="2400" b="1" dirty="0">
                <a:latin typeface="Gabriola" panose="04040605051002020D02" pitchFamily="82" charset="0"/>
              </a:rPr>
              <a:t>- </a:t>
            </a:r>
            <a:r>
              <a:rPr lang="ru-RU" sz="2800" b="1" dirty="0">
                <a:latin typeface="Gabriola" panose="04040605051002020D02" pitchFamily="82" charset="0"/>
              </a:rPr>
              <a:t>координатор  Общественного Совета по Коминтерновскому району Лариса Тулинова (председатель Совета МКД № 8 по ул. Елецкой, председатель Правления ВРОО «Центр общественного контроля в сфере ЖКХ»).</a:t>
            </a:r>
          </a:p>
          <a:p>
            <a:endParaRPr lang="ru-RU" dirty="0"/>
          </a:p>
        </p:txBody>
      </p:sp>
      <p:pic>
        <p:nvPicPr>
          <p:cNvPr id="4" name="Рисунок 3" descr="C:\Documents and Settings\oefrolova.CITYHALL\Рабочий стол\Сохранов\Отчеты\2014\2 квартал\РГ\Прием\прием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573016"/>
            <a:ext cx="507562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  <a:softEdge rad="317500"/>
          </a:effectLst>
          <a:scene3d>
            <a:camera prst="orthographicFront">
              <a:rot lat="0" lon="21599983" rev="0"/>
            </a:camera>
            <a:lightRig rig="twoPt" dir="t"/>
          </a:scene3d>
          <a:sp3d prstMaterial="softEdge"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79886"/>
              </p:ext>
            </p:extLst>
          </p:nvPr>
        </p:nvGraphicFramePr>
        <p:xfrm>
          <a:off x="5796135" y="3104548"/>
          <a:ext cx="2304257" cy="323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4" imgW="7611480" imgH="10668600" progId="AcroExch.Document.11">
                  <p:embed/>
                </p:oleObj>
              </mc:Choice>
              <mc:Fallback>
                <p:oleObj name="Acrobat Document" r:id="rId4" imgW="7611480" imgH="10668600" progId="AcroExch.Document.11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5" y="3104548"/>
                        <a:ext cx="2304257" cy="3237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86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Активисты «Клуба ЖКХ»</a:t>
            </a:r>
            <a:endParaRPr lang="ru-RU" sz="7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7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Межонова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Анна Михайловна</a:t>
            </a:r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                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Гробовенко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Вера Ивановна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                         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Гусева Надежда Викторовна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D:\Сохранов\Отчеты\4 квартал\ФОТО\ФОТО\2\IMG_50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1"/>
            <a:ext cx="1589646" cy="2177901"/>
          </a:xfrm>
          <a:prstGeom prst="rect">
            <a:avLst/>
          </a:prstGeom>
          <a:ln w="1270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</p:spPr>
      </p:pic>
      <p:pic>
        <p:nvPicPr>
          <p:cNvPr id="9" name="Рисунок 8" descr="D:\Сохранов\Отчеты\4 квартал\ФОТО\ФОТО\2\IMG_51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/>
          <a:stretch>
            <a:fillRect/>
          </a:stretch>
        </p:blipFill>
        <p:spPr bwMode="auto">
          <a:xfrm>
            <a:off x="3781973" y="4093291"/>
            <a:ext cx="1584176" cy="20277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</p:spPr>
      </p:pic>
      <p:pic>
        <p:nvPicPr>
          <p:cNvPr id="10" name="Рисунок 9" descr="C:\Users\nvsoboleva\Desktop\фотографии\члены совета\IMG_51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479560" cy="21926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</p:spPr>
      </p:pic>
      <p:pic>
        <p:nvPicPr>
          <p:cNvPr id="20" name="Рисунок 19" descr="D:\Сохранов\Отчеты\3 квартал\Тулинова\фото 3 квартал\управа\07.08\DSCF1289.JPG"/>
          <p:cNvPicPr/>
          <p:nvPr/>
        </p:nvPicPr>
        <p:blipFill>
          <a:blip r:embed="rId5" cstate="print"/>
          <a:srcRect t="10930"/>
          <a:stretch>
            <a:fillRect/>
          </a:stretch>
        </p:blipFill>
        <p:spPr bwMode="auto">
          <a:xfrm>
            <a:off x="2411760" y="1244615"/>
            <a:ext cx="4536503" cy="28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854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– нам 1 год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Gabriola" panose="04040605051002020D02" pitchFamily="82" charset="0"/>
              </a:rPr>
              <a:t>Проведено  </a:t>
            </a:r>
            <a:r>
              <a:rPr lang="ru-RU" sz="60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19</a:t>
            </a:r>
            <a:r>
              <a:rPr lang="ru-RU" sz="4800" b="1" dirty="0" smtClean="0">
                <a:latin typeface="Gabriola" panose="04040605051002020D02" pitchFamily="82" charset="0"/>
              </a:rPr>
              <a:t> заседаний</a:t>
            </a:r>
            <a:r>
              <a:rPr lang="ru-RU" sz="4800" b="1" dirty="0">
                <a:latin typeface="Gabriola" panose="04040605051002020D02" pitchFamily="82" charset="0"/>
              </a:rPr>
              <a:t>, </a:t>
            </a:r>
            <a:r>
              <a:rPr lang="ru-RU" sz="6000" b="1" dirty="0">
                <a:solidFill>
                  <a:srgbClr val="7030A0"/>
                </a:solidFill>
                <a:latin typeface="Gabriola" panose="04040605051002020D02" pitchFamily="82" charset="0"/>
              </a:rPr>
              <a:t>661</a:t>
            </a: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 smtClean="0">
                <a:latin typeface="Gabriola" panose="04040605051002020D02" pitchFamily="82" charset="0"/>
              </a:rPr>
              <a:t>участник. </a:t>
            </a:r>
          </a:p>
          <a:p>
            <a:pPr marL="0" indent="0">
              <a:buNone/>
            </a:pPr>
            <a:r>
              <a:rPr lang="ru-RU" sz="4800" b="1" dirty="0" smtClean="0">
                <a:latin typeface="Gabriola" panose="04040605051002020D02" pitchFamily="82" charset="0"/>
              </a:rPr>
              <a:t>Основные темы: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Контролируем  управляющие компании и планируем создать ТСЖ.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взаимодействии советов МКД с управляющими компаниями.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Лицензирование УК.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Региональная программа капитального ремонта общего имущества в многоквартирных домах Воронежской области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 взаимодействии советов МКД с представителями ОАО «Воронежэнерго» по выявлению фактов несанкционированного потребления электроэнергии .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Заключение договоров управления с Управляющими компаниями.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7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«Клуб ЖКХ» – нам 1 год</a:t>
            </a:r>
            <a:endParaRPr lang="ru-RU" sz="6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Советы </a:t>
            </a:r>
            <a:r>
              <a:rPr lang="ru-RU" sz="4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МКД Коминтерновского района знакомятся со своими </a:t>
            </a:r>
            <a:r>
              <a:rPr lang="ru-RU" sz="4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участковыми.</a:t>
            </a:r>
            <a:endParaRPr lang="ru-RU" sz="4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 descr="C:\Users\JJJ\Desktop\2014\Коминт. управа\20.03.2014\20140320_1503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204282" cy="367240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9942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355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Acrobat Document</vt:lpstr>
      <vt:lpstr>Клуб  ЖКХ Коминтерновского  района Нам  1  год</vt:lpstr>
      <vt:lpstr>«Клуб ЖКХ» – нам 1 год</vt:lpstr>
      <vt:lpstr>«Клуб ЖКХ» – нам 1 год</vt:lpstr>
      <vt:lpstr>«Клуб ЖКХ» – нам 1 год</vt:lpstr>
      <vt:lpstr>«Клуб ЖКХ» – нам 1 год</vt:lpstr>
      <vt:lpstr>«Клуб ЖКХ» – нам 1 год</vt:lpstr>
      <vt:lpstr>Презентация PowerPoint</vt:lpstr>
      <vt:lpstr>«Клуб ЖКХ» – нам 1 год</vt:lpstr>
      <vt:lpstr>«Клуб ЖКХ» – нам 1 год</vt:lpstr>
      <vt:lpstr>«Клуб ЖКХ» – нам 1 год</vt:lpstr>
      <vt:lpstr>«Клуб ЖКХ» – нам 1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Соболева Н.В.</dc:creator>
  <cp:lastModifiedBy>Соболева Н.В.</cp:lastModifiedBy>
  <cp:revision>31</cp:revision>
  <dcterms:created xsi:type="dcterms:W3CDTF">2015-01-20T13:00:12Z</dcterms:created>
  <dcterms:modified xsi:type="dcterms:W3CDTF">2015-01-22T10:40:24Z</dcterms:modified>
</cp:coreProperties>
</file>