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86" r:id="rId2"/>
    <p:sldId id="287" r:id="rId3"/>
    <p:sldId id="288" r:id="rId4"/>
    <p:sldId id="289" r:id="rId5"/>
    <p:sldId id="290" r:id="rId6"/>
    <p:sldId id="334" r:id="rId7"/>
    <p:sldId id="257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32" r:id="rId31"/>
    <p:sldId id="314" r:id="rId32"/>
    <p:sldId id="315" r:id="rId33"/>
    <p:sldId id="316" r:id="rId34"/>
    <p:sldId id="317" r:id="rId35"/>
    <p:sldId id="318" r:id="rId36"/>
    <p:sldId id="260" r:id="rId37"/>
    <p:sldId id="319" r:id="rId38"/>
    <p:sldId id="320" r:id="rId39"/>
    <p:sldId id="261" r:id="rId40"/>
    <p:sldId id="321" r:id="rId41"/>
    <p:sldId id="322" r:id="rId42"/>
    <p:sldId id="264" r:id="rId43"/>
    <p:sldId id="335" r:id="rId44"/>
    <p:sldId id="338" r:id="rId45"/>
    <p:sldId id="336" r:id="rId46"/>
    <p:sldId id="339" r:id="rId47"/>
    <p:sldId id="337" r:id="rId48"/>
    <p:sldId id="331" r:id="rId49"/>
    <p:sldId id="323" r:id="rId50"/>
    <p:sldId id="324" r:id="rId51"/>
    <p:sldId id="325" r:id="rId52"/>
    <p:sldId id="326" r:id="rId53"/>
    <p:sldId id="327" r:id="rId54"/>
    <p:sldId id="285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81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54F3F-6446-496E-A729-0395AF20506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6F76B-F75E-471A-8D8A-58485A9935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48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Заметки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zh-CN" smtClean="0"/>
          </a:p>
        </p:txBody>
      </p:sp>
      <p:sp>
        <p:nvSpPr>
          <p:cNvPr id="76804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90160D-3641-4256-8B66-8AA1D3647022}" type="slidenum">
              <a:rPr lang="ru-RU" altLang="zh-CN" smtClean="0"/>
              <a:pPr/>
              <a:t>8</a:t>
            </a:fld>
            <a:endParaRPr lang="ru-RU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мещающий 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щающий текст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Заметки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altLang="zh-CN" smtClean="0">
              <a:latin typeface="Antigoni"/>
            </a:endParaRPr>
          </a:p>
        </p:txBody>
      </p:sp>
      <p:sp>
        <p:nvSpPr>
          <p:cNvPr id="73732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4B9CF33-9485-49EA-BFFB-F2AC2BCC20DC}" type="slidenum">
              <a:rPr lang="ru-RU" altLang="en-US" smtClean="0"/>
              <a:pPr/>
              <a:t>31</a:t>
            </a:fld>
            <a:endParaRPr lang="ru-RU" altLang="en-US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6F76B-F75E-471A-8D8A-58485A99356E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42568-BA2E-4FB1-AA5E-197EC24D0FA3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0A5F0-77B6-4AE1-91F1-41F34D45C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D:\ФОТО\Препод. 23.09.10г\Общий вид здания УМ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928688" y="1428750"/>
            <a:ext cx="7286625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>
                <a:effectLst>
                  <a:outerShdw blurRad="38100" dist="38100" dir="2700000" algn="tl">
                    <a:srgbClr val="FFFFFF"/>
                  </a:outerShdw>
                </a:effectLst>
              </a:rPr>
              <a:t>КУРСЫ   ГО </a:t>
            </a:r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2071688" y="5934075"/>
            <a:ext cx="4572000" cy="633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noProof="1">
                <a:effectLst>
                  <a:outerShdw blurRad="38100" dist="38100" dir="2700000" algn="tl">
                    <a:srgbClr val="FFFFFF"/>
                  </a:outerShdw>
                </a:effectLst>
              </a:rPr>
              <a:t>Воронеж, Ворошилова 36. </a:t>
            </a:r>
          </a:p>
          <a:p>
            <a:pPr algn="ctr">
              <a:defRPr/>
            </a:pPr>
            <a:r>
              <a:rPr lang="ru-RU" sz="1600" b="1" noProof="1">
                <a:effectLst>
                  <a:outerShdw blurRad="38100" dist="38100" dir="2700000" algn="tl">
                    <a:srgbClr val="FFFFFF"/>
                  </a:outerShdw>
                </a:effectLst>
              </a:rPr>
              <a:t>Тел.: 247-43-04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C7FB58-ED2E-4C24-AD0B-8E0A4406C4D0}" type="slidenum">
              <a:rPr lang="ru-RU" altLang="zh-CN">
                <a:effectLst>
                  <a:outerShdw blurRad="38100" dist="38100" dir="2700000" algn="tl">
                    <a:srgbClr val="000000"/>
                  </a:outerShdw>
                </a:effectLst>
              </a:rPr>
              <a:pPr>
                <a:defRPr/>
              </a:pPr>
              <a:t>1</a:t>
            </a:fld>
            <a:endParaRPr lang="ru-RU" altLang="zh-CN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Picture 2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810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Замещающее содержимо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952500"/>
            <a:ext cx="7572375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Текстовое поле 3"/>
          <p:cNvSpPr txBox="1">
            <a:spLocks noChangeArrowheads="1"/>
          </p:cNvSpPr>
          <p:nvPr/>
        </p:nvSpPr>
        <p:spPr bwMode="auto">
          <a:xfrm>
            <a:off x="214313" y="285750"/>
            <a:ext cx="8750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altLang="ru-RU" b="1">
                <a:solidFill>
                  <a:srgbClr val="C00000"/>
                </a:solidFill>
              </a:rPr>
              <a:t>  </a:t>
            </a:r>
            <a:r>
              <a:rPr lang="ru-RU" altLang="ru-RU" sz="3600" b="1">
                <a:solidFill>
                  <a:srgbClr val="C00000"/>
                </a:solidFill>
              </a:rPr>
              <a:t>Подготовка населения в области ГО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071563"/>
            <a:ext cx="757237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Текстовое поле 3"/>
          <p:cNvSpPr txBox="1">
            <a:spLocks noChangeArrowheads="1"/>
          </p:cNvSpPr>
          <p:nvPr/>
        </p:nvSpPr>
        <p:spPr bwMode="auto">
          <a:xfrm>
            <a:off x="-101600" y="214313"/>
            <a:ext cx="9245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altLang="ru-RU" sz="3600" b="1">
                <a:solidFill>
                  <a:srgbClr val="FFFF00"/>
                </a:solidFill>
              </a:rPr>
              <a:t> </a:t>
            </a:r>
            <a:r>
              <a:rPr lang="ru-RU" altLang="ru-RU" sz="3600" b="1">
                <a:solidFill>
                  <a:srgbClr val="C00000"/>
                </a:solidFill>
              </a:rPr>
              <a:t>Оповещение населения об опасностях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157288"/>
            <a:ext cx="7358063" cy="542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Текстовое поле 2"/>
          <p:cNvSpPr txBox="1">
            <a:spLocks noChangeArrowheads="1"/>
          </p:cNvSpPr>
          <p:nvPr/>
        </p:nvSpPr>
        <p:spPr bwMode="auto">
          <a:xfrm>
            <a:off x="0" y="214313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ru-RU" sz="2800" b="1">
                <a:solidFill>
                  <a:srgbClr val="C00000"/>
                </a:solidFill>
              </a:rPr>
              <a:t>Эвакуация населения, материальных и культурных ценностей в безопасные районы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857250"/>
            <a:ext cx="7643813" cy="579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C00000"/>
                </a:solidFill>
              </a:rPr>
              <a:t>Предоставление населению средств</a:t>
            </a:r>
          </a:p>
          <a:p>
            <a:pPr algn="ctr"/>
            <a:r>
              <a:rPr lang="ru-RU" altLang="ru-RU" sz="2800" b="1">
                <a:solidFill>
                  <a:srgbClr val="C00000"/>
                </a:solidFill>
              </a:rPr>
              <a:t> индивидуальной и коллективной защиты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Изображение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071563"/>
            <a:ext cx="7469187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Текстовое поле 3"/>
          <p:cNvSpPr txBox="1">
            <a:spLocks noChangeArrowheads="1"/>
          </p:cNvSpPr>
          <p:nvPr/>
        </p:nvSpPr>
        <p:spPr bwMode="auto">
          <a:xfrm>
            <a:off x="0" y="142875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ru-RU" sz="2800" b="1">
                <a:solidFill>
                  <a:srgbClr val="C00000"/>
                </a:solidFill>
              </a:rPr>
              <a:t>Проведение мероприятий по световой маскировке и другим видам маскировки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071563"/>
            <a:ext cx="7358062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ru-RU" sz="3200" b="1">
                <a:solidFill>
                  <a:srgbClr val="C00000"/>
                </a:solidFill>
              </a:rPr>
              <a:t>Проведение аварийно-спасательных </a:t>
            </a:r>
          </a:p>
          <a:p>
            <a:pPr marL="342900" indent="-342900" algn="ctr"/>
            <a:r>
              <a:rPr lang="ru-RU" altLang="ru-RU" sz="3200" b="1">
                <a:solidFill>
                  <a:srgbClr val="C00000"/>
                </a:solidFill>
              </a:rPr>
              <a:t>и других неотложных работ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000125"/>
            <a:ext cx="750093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080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ru-RU" sz="3200" b="1">
                <a:solidFill>
                  <a:srgbClr val="C00000"/>
                </a:solidFill>
              </a:rPr>
              <a:t>Первоочередное  жизнеобеспечение </a:t>
            </a:r>
          </a:p>
          <a:p>
            <a:pPr marL="342900" indent="-342900" algn="ctr"/>
            <a:r>
              <a:rPr lang="ru-RU" altLang="ru-RU" sz="3200" b="1">
                <a:solidFill>
                  <a:srgbClr val="C00000"/>
                </a:solidFill>
              </a:rPr>
              <a:t>пострадавшего населения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642938"/>
            <a:ext cx="80010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Текстовое поле 2"/>
          <p:cNvSpPr txBox="1">
            <a:spLocks noChangeArrowheads="1"/>
          </p:cNvSpPr>
          <p:nvPr/>
        </p:nvSpPr>
        <p:spPr bwMode="auto">
          <a:xfrm>
            <a:off x="2428875" y="0"/>
            <a:ext cx="4330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C00000"/>
                </a:solidFill>
              </a:rPr>
              <a:t> Б</a:t>
            </a:r>
            <a:r>
              <a:rPr lang="ru-RU" altLang="zh-CN" sz="3200" b="1">
                <a:solidFill>
                  <a:srgbClr val="C00000"/>
                </a:solidFill>
              </a:rPr>
              <a:t>орьба с пожарами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285875"/>
            <a:ext cx="7143750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zh-CN" sz="2800" b="1">
                <a:solidFill>
                  <a:srgbClr val="C00000"/>
                </a:solidFill>
              </a:rPr>
              <a:t>Обнаружение и обозначение районов, </a:t>
            </a:r>
          </a:p>
          <a:p>
            <a:pPr marL="342900" indent="-342900" algn="ctr"/>
            <a:r>
              <a:rPr lang="ru-RU" altLang="zh-CN" sz="2800" b="1">
                <a:solidFill>
                  <a:srgbClr val="C00000"/>
                </a:solidFill>
              </a:rPr>
              <a:t>подвергшихся радиоактивному, химическому,</a:t>
            </a:r>
          </a:p>
          <a:p>
            <a:pPr marL="342900" indent="-342900" algn="ctr"/>
            <a:r>
              <a:rPr lang="ru-RU" altLang="zh-CN" sz="2800" b="1">
                <a:solidFill>
                  <a:srgbClr val="C00000"/>
                </a:solidFill>
              </a:rPr>
              <a:t> биологическому или иному заражению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57313"/>
            <a:ext cx="7000875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zh-CN" sz="2800" b="1">
                <a:solidFill>
                  <a:srgbClr val="C00000"/>
                </a:solidFill>
              </a:rPr>
              <a:t> Санитарная обработка населения, </a:t>
            </a:r>
          </a:p>
          <a:p>
            <a:pPr marL="342900" indent="-342900" algn="ctr"/>
            <a:r>
              <a:rPr lang="ru-RU" altLang="zh-CN" sz="2800" b="1">
                <a:solidFill>
                  <a:srgbClr val="C00000"/>
                </a:solidFill>
              </a:rPr>
              <a:t>обеззараживание зданий и сооружений, </a:t>
            </a:r>
          </a:p>
          <a:p>
            <a:pPr marL="342900" indent="-342900" algn="ctr"/>
            <a:r>
              <a:rPr lang="ru-RU" altLang="zh-CN" sz="2800" b="1">
                <a:solidFill>
                  <a:srgbClr val="C00000"/>
                </a:solidFill>
              </a:rPr>
              <a:t>специальная обработка техники и территорий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70418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Современное состояние организации ГО, защиты населения 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территорий от ЧС в Российской Федерации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Требования региональных и муниципальных нормативных правовых актов в области ГО ЧС.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Режимы функционирования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объектового звена РСЧС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214438"/>
            <a:ext cx="7286625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Восстановление и поддержание </a:t>
            </a:r>
          </a:p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порядка</a:t>
            </a:r>
            <a:endParaRPr lang="ru-RU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519238"/>
            <a:ext cx="6715125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zh-CN" sz="3200" b="1">
                <a:solidFill>
                  <a:srgbClr val="FFFF00"/>
                </a:solidFill>
              </a:rPr>
              <a:t> </a:t>
            </a:r>
            <a:r>
              <a:rPr lang="ru-RU" altLang="zh-CN" sz="3200" b="1">
                <a:solidFill>
                  <a:srgbClr val="C00000"/>
                </a:solidFill>
              </a:rPr>
              <a:t>Срочное восстановление</a:t>
            </a:r>
          </a:p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 функционирования необходимых коммунальных служб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714375"/>
            <a:ext cx="7858125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 Срочное захоронение трупов</a:t>
            </a:r>
            <a:endParaRPr lang="ru-RU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Изображение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071563"/>
            <a:ext cx="7453313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Обеспечение устойчивости</a:t>
            </a:r>
          </a:p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 функционирования организаций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000125"/>
            <a:ext cx="7572375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Текстовое поле 2"/>
          <p:cNvSpPr txBox="1"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Обеспечение постоянной готовности </a:t>
            </a:r>
          </a:p>
          <a:p>
            <a:pPr marL="342900" indent="-342900" algn="ctr"/>
            <a:r>
              <a:rPr lang="ru-RU" altLang="zh-CN" sz="3200" b="1">
                <a:solidFill>
                  <a:srgbClr val="C00000"/>
                </a:solidFill>
              </a:rPr>
              <a:t>сил и средств ГО</a:t>
            </a:r>
            <a:endParaRPr lang="ru-RU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vologda-oblast.ru/upload/iblock/172/%D0%93%D0%9E-%D0%B8-%D0%A7%D0%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араллелограмм 10"/>
          <p:cNvSpPr/>
          <p:nvPr/>
        </p:nvSpPr>
        <p:spPr>
          <a:xfrm>
            <a:off x="98424" y="447675"/>
            <a:ext cx="3973509" cy="280035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>
              <a:buFontTx/>
              <a:buNone/>
              <a:defRPr/>
            </a:pPr>
            <a:endParaRPr lang="ru-RU" altLang="en-US" sz="2000">
              <a:effectLst>
                <a:outerShdw blurRad="38100" dist="38100" dir="2700000" algn="tl">
                  <a:srgbClr val="00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" name="Параллелограмм 3"/>
          <p:cNvSpPr/>
          <p:nvPr/>
        </p:nvSpPr>
        <p:spPr>
          <a:xfrm>
            <a:off x="4572000" y="428604"/>
            <a:ext cx="4232278" cy="2933701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>
              <a:buFontTx/>
              <a:buNone/>
              <a:defRPr/>
            </a:pPr>
            <a:endParaRPr lang="ru-RU" altLang="en-US" sz="2000">
              <a:effectLst>
                <a:outerShdw blurRad="38100" dist="38100" dir="2700000" algn="tl">
                  <a:srgbClr val="00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Параллелограмм 4"/>
          <p:cNvSpPr/>
          <p:nvPr/>
        </p:nvSpPr>
        <p:spPr>
          <a:xfrm>
            <a:off x="2114549" y="3608386"/>
            <a:ext cx="4457714" cy="3189288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>
              <a:buFontTx/>
              <a:buNone/>
              <a:defRPr/>
            </a:pPr>
            <a:endParaRPr lang="ru-RU" altLang="en-US" sz="2000">
              <a:effectLst>
                <a:outerShdw blurRad="38100" dist="38100" dir="2700000" algn="tl">
                  <a:srgbClr val="00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0187" name="Текстовое поле 5"/>
          <p:cNvSpPr txBox="1">
            <a:spLocks noChangeArrowheads="1"/>
          </p:cNvSpPr>
          <p:nvPr/>
        </p:nvSpPr>
        <p:spPr bwMode="auto">
          <a:xfrm>
            <a:off x="695325" y="571500"/>
            <a:ext cx="25400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sym typeface="Arial" pitchFamily="34" charset="0"/>
              </a:rPr>
              <a:t>Постановление Совета Министра РСФСР  от 27.12.1990 №606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sym typeface="Arial" pitchFamily="34" charset="0"/>
              </a:rPr>
              <a:t>«Об образовании российского корпуса спасателей»</a:t>
            </a:r>
            <a:endParaRPr lang="ru-RU" altLang="en-US" sz="2000">
              <a:solidFill>
                <a:srgbClr val="C00000"/>
              </a:solidFill>
            </a:endParaRPr>
          </a:p>
        </p:txBody>
      </p:sp>
      <p:sp>
        <p:nvSpPr>
          <p:cNvPr id="50188" name="Текстовое поле 13"/>
          <p:cNvSpPr txBox="1">
            <a:spLocks noChangeArrowheads="1"/>
          </p:cNvSpPr>
          <p:nvPr/>
        </p:nvSpPr>
        <p:spPr bwMode="auto">
          <a:xfrm>
            <a:off x="5072063" y="500063"/>
            <a:ext cx="358775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b="1">
                <a:solidFill>
                  <a:srgbClr val="C00000"/>
                </a:solidFill>
              </a:rPr>
              <a:t>Постановление Президиума</a:t>
            </a:r>
          </a:p>
          <a:p>
            <a:pPr algn="ctr"/>
            <a:r>
              <a:rPr lang="ru-RU" altLang="en-US" b="1">
                <a:solidFill>
                  <a:srgbClr val="C00000"/>
                </a:solidFill>
              </a:rPr>
              <a:t> ВС РСФСР от 30.07.1991 №1617-1 </a:t>
            </a:r>
          </a:p>
          <a:p>
            <a:pPr algn="ctr"/>
            <a:r>
              <a:rPr lang="ru-RU" altLang="en-US" b="1">
                <a:solidFill>
                  <a:srgbClr val="C00000"/>
                </a:solidFill>
              </a:rPr>
              <a:t>«О внесении изменений в перечень республиканских министерств и государственных</a:t>
            </a:r>
          </a:p>
          <a:p>
            <a:pPr algn="ctr"/>
            <a:r>
              <a:rPr lang="ru-RU" altLang="en-US" b="1">
                <a:solidFill>
                  <a:srgbClr val="C00000"/>
                </a:solidFill>
              </a:rPr>
              <a:t> комитетов РСФСР» </a:t>
            </a:r>
          </a:p>
          <a:p>
            <a:pPr algn="ctr"/>
            <a:r>
              <a:rPr lang="ru-RU" altLang="en-US" b="1">
                <a:solidFill>
                  <a:srgbClr val="C00000"/>
                </a:solidFill>
              </a:rPr>
              <a:t>(ГКЧС РСФСР)</a:t>
            </a:r>
          </a:p>
        </p:txBody>
      </p:sp>
      <p:sp>
        <p:nvSpPr>
          <p:cNvPr id="50189" name="Текстовое поле 12"/>
          <p:cNvSpPr txBox="1">
            <a:spLocks noChangeArrowheads="1"/>
          </p:cNvSpPr>
          <p:nvPr/>
        </p:nvSpPr>
        <p:spPr bwMode="auto">
          <a:xfrm>
            <a:off x="2786063" y="3643313"/>
            <a:ext cx="34655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sym typeface="Arial" pitchFamily="34" charset="0"/>
              </a:rPr>
              <a:t>Указ Президента РСФСР от 19.11.1991 №221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sym typeface="Arial" pitchFamily="34" charset="0"/>
              </a:rPr>
              <a:t>«</a:t>
            </a:r>
            <a:r>
              <a:rPr lang="ru-RU" altLang="en-US" sz="2000" b="1">
                <a:solidFill>
                  <a:srgbClr val="C00000"/>
                </a:solidFill>
              </a:rPr>
              <a:t>О Государственном комитете по делам ГО,ЧС и ликвидации последствий стихийных бедствий при 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</a:rPr>
              <a:t>Президенте РСФСР»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</a:rPr>
              <a:t>(ГКЧС)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1249678" y="4718685"/>
            <a:ext cx="796925" cy="83185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342900" indent="-342900">
              <a:buFontTx/>
              <a:buNone/>
              <a:defRPr/>
            </a:pPr>
            <a:endParaRPr lang="ru-RU" altLang="en-US" noProof="1">
              <a:effectLst>
                <a:outerShdw blurRad="38100" dist="38100" dir="2700000">
                  <a:srgbClr val="C0C0C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000496" y="1500172"/>
            <a:ext cx="796925" cy="83185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342900" indent="-342900">
              <a:buFontTx/>
              <a:buNone/>
              <a:defRPr/>
            </a:pPr>
            <a:endParaRPr lang="ru-RU" altLang="en-US" noProof="1">
              <a:effectLst>
                <a:outerShdw blurRad="38100" dist="38100" dir="2700000">
                  <a:srgbClr val="C0C0C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7310119" y="4715510"/>
            <a:ext cx="796925" cy="83185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342900" indent="-342900">
              <a:buFontTx/>
              <a:buNone/>
              <a:defRPr/>
            </a:pPr>
            <a:endParaRPr lang="ru-RU" altLang="en-US" noProof="1">
              <a:effectLst>
                <a:outerShdw blurRad="38100" dist="38100" dir="2700000">
                  <a:srgbClr val="C0C0C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араллелограмм 15"/>
          <p:cNvSpPr/>
          <p:nvPr/>
        </p:nvSpPr>
        <p:spPr>
          <a:xfrm>
            <a:off x="135890" y="85090"/>
            <a:ext cx="3747770" cy="277876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>
              <a:buFontTx/>
              <a:buNone/>
              <a:defRPr/>
            </a:pPr>
            <a:endParaRPr lang="ru-RU" altLang="en-US" sz="1300" noProof="1">
              <a:effectLst>
                <a:outerShdw blurRad="38100" dist="38100" dir="2700000">
                  <a:srgbClr val="C0C0C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5" name="Текстовое поле 14"/>
          <p:cNvSpPr txBox="1">
            <a:spLocks noChangeArrowheads="1"/>
          </p:cNvSpPr>
          <p:nvPr/>
        </p:nvSpPr>
        <p:spPr bwMode="auto">
          <a:xfrm>
            <a:off x="736600" y="3175"/>
            <a:ext cx="2713038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2000" b="1">
                <a:solidFill>
                  <a:srgbClr val="C00000"/>
                </a:solidFill>
              </a:rPr>
              <a:t>ПП РФ от 18.04.1992 №261 «О создании </a:t>
            </a:r>
            <a:r>
              <a:rPr lang="ru-RU" altLang="en-US" sz="2000" b="1">
                <a:solidFill>
                  <a:schemeClr val="bg1"/>
                </a:solidFill>
              </a:rPr>
              <a:t>Р</a:t>
            </a:r>
            <a:r>
              <a:rPr lang="ru-RU" altLang="en-US" sz="2000" b="1">
                <a:solidFill>
                  <a:srgbClr val="C00000"/>
                </a:solidFill>
              </a:rPr>
              <a:t>оссийской</a:t>
            </a:r>
            <a:r>
              <a:rPr lang="ru-RU" altLang="en-US" sz="2000" b="1"/>
              <a:t> </a:t>
            </a:r>
            <a:r>
              <a:rPr lang="ru-RU" altLang="en-US" sz="2000" b="1">
                <a:solidFill>
                  <a:schemeClr val="bg1"/>
                </a:solidFill>
              </a:rPr>
              <a:t>с</a:t>
            </a:r>
            <a:r>
              <a:rPr lang="ru-RU" altLang="en-US" sz="2000" b="1">
                <a:solidFill>
                  <a:srgbClr val="C00000"/>
                </a:solidFill>
              </a:rPr>
              <a:t>истемы</a:t>
            </a:r>
            <a:r>
              <a:rPr lang="ru-RU" altLang="en-US" sz="2000" b="1"/>
              <a:t> </a:t>
            </a:r>
            <a:r>
              <a:rPr lang="ru-RU" altLang="en-US" sz="2000" b="1">
                <a:solidFill>
                  <a:srgbClr val="C00000"/>
                </a:solidFill>
              </a:rPr>
              <a:t>предупреждения 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</a:rPr>
              <a:t>и действий в </a:t>
            </a:r>
            <a:r>
              <a:rPr lang="ru-RU" altLang="en-US" sz="2000" b="1">
                <a:solidFill>
                  <a:schemeClr val="bg1"/>
                </a:solidFill>
              </a:rPr>
              <a:t>ч</a:t>
            </a:r>
            <a:r>
              <a:rPr lang="ru-RU" altLang="en-US" sz="2000" b="1">
                <a:solidFill>
                  <a:srgbClr val="C00000"/>
                </a:solidFill>
              </a:rPr>
              <a:t>резвычайных </a:t>
            </a:r>
            <a:r>
              <a:rPr lang="ru-RU" altLang="en-US" sz="2000" b="1">
                <a:solidFill>
                  <a:schemeClr val="bg1"/>
                </a:solidFill>
              </a:rPr>
              <a:t>с</a:t>
            </a:r>
            <a:r>
              <a:rPr lang="ru-RU" altLang="en-US" sz="2000" b="1">
                <a:solidFill>
                  <a:srgbClr val="C00000"/>
                </a:solidFill>
              </a:rPr>
              <a:t>итуациях»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</a:rPr>
              <a:t>(РСЧС)</a:t>
            </a:r>
          </a:p>
        </p:txBody>
      </p:sp>
      <p:sp>
        <p:nvSpPr>
          <p:cNvPr id="20481" name="Параллелограмм 18"/>
          <p:cNvSpPr/>
          <p:nvPr/>
        </p:nvSpPr>
        <p:spPr>
          <a:xfrm>
            <a:off x="5357494" y="84455"/>
            <a:ext cx="3625216" cy="2779395"/>
          </a:xfrm>
          <a:prstGeom prst="parallelogram">
            <a:avLst>
              <a:gd name="adj" fmla="val 24985"/>
            </a:avLst>
          </a:prstGeom>
          <a:solidFill>
            <a:schemeClr val="bg1">
              <a:lumMod val="75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342900" indent="-342900" algn="ctr">
              <a:buFontTx/>
              <a:buNone/>
              <a:defRPr/>
            </a:pPr>
            <a:endParaRPr lang="ru-RU" altLang="en-US" sz="1400" b="1" noProof="1"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9" name="Текстовое поле 17"/>
          <p:cNvSpPr txBox="1">
            <a:spLocks noChangeArrowheads="1"/>
          </p:cNvSpPr>
          <p:nvPr/>
        </p:nvSpPr>
        <p:spPr bwMode="auto">
          <a:xfrm>
            <a:off x="5961063" y="157163"/>
            <a:ext cx="2881312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sym typeface="Arial" pitchFamily="34" charset="0"/>
              </a:rPr>
              <a:t>Указ Президента РФ от 10.01.1994 №66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  <a:sym typeface="Arial" pitchFamily="34" charset="0"/>
              </a:rPr>
              <a:t> «О структуре федеральных органов исполнительной власти»</a:t>
            </a:r>
          </a:p>
          <a:p>
            <a:pPr algn="ctr"/>
            <a:r>
              <a:rPr lang="ru-RU" altLang="en-US" sz="2000" b="1">
                <a:solidFill>
                  <a:srgbClr val="C00000"/>
                </a:solidFill>
              </a:rPr>
              <a:t>(МЧС России)</a:t>
            </a:r>
          </a:p>
        </p:txBody>
      </p:sp>
      <p:sp>
        <p:nvSpPr>
          <p:cNvPr id="20" name="Параллелограмм 19"/>
          <p:cNvSpPr/>
          <p:nvPr/>
        </p:nvSpPr>
        <p:spPr>
          <a:xfrm>
            <a:off x="2467609" y="3917950"/>
            <a:ext cx="3493768" cy="2708275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>
              <a:buFontTx/>
              <a:buNone/>
              <a:defRPr/>
            </a:pPr>
            <a:endParaRPr lang="ru-RU" altLang="en-US" sz="1300" b="1" noProof="1"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>
              <a:buFontTx/>
              <a:buNone/>
              <a:defRPr/>
            </a:pPr>
            <a:endParaRPr lang="ru-RU" altLang="en-US" sz="1300" noProof="1">
              <a:effectLst>
                <a:outerShdw blurRad="38100" dist="38100" dir="2700000">
                  <a:srgbClr val="C0C0C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13" name="Текстовое поле 1"/>
          <p:cNvSpPr txBox="1">
            <a:spLocks noChangeArrowheads="1"/>
          </p:cNvSpPr>
          <p:nvPr/>
        </p:nvSpPr>
        <p:spPr bwMode="auto">
          <a:xfrm>
            <a:off x="2835275" y="3841750"/>
            <a:ext cx="3125788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2000" b="1">
                <a:solidFill>
                  <a:srgbClr val="C00000"/>
                </a:solidFill>
                <a:sym typeface="Arial" pitchFamily="34" charset="0"/>
              </a:rPr>
              <a:t>ПП РФ от 30.12.2003 №794 «О единой государственной системе предупреждения и ликвидации чрезвычайных ситуаций»</a:t>
            </a:r>
          </a:p>
          <a:p>
            <a:pPr algn="ctr"/>
            <a:r>
              <a:rPr lang="ru-RU" altLang="en-US" sz="2000" b="1">
                <a:solidFill>
                  <a:schemeClr val="bg1"/>
                </a:solidFill>
                <a:sym typeface="Arial" pitchFamily="34" charset="0"/>
              </a:rPr>
              <a:t>(РСЧС)</a:t>
            </a:r>
            <a:endParaRPr lang="ru-RU" altLang="en-US" sz="2000">
              <a:solidFill>
                <a:schemeClr val="bg1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4222114" y="1045209"/>
            <a:ext cx="796925" cy="83185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342900" indent="-342900">
              <a:buFontTx/>
              <a:buNone/>
              <a:defRPr/>
            </a:pPr>
            <a:endParaRPr lang="ru-RU" altLang="en-US" noProof="1">
              <a:effectLst>
                <a:outerShdw blurRad="38100" dist="38100" dir="2700000">
                  <a:srgbClr val="C0C0C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1249678" y="4718685"/>
            <a:ext cx="796925" cy="83185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342900" indent="-342900">
              <a:buFontTx/>
              <a:buNone/>
              <a:defRPr/>
            </a:pPr>
            <a:endParaRPr lang="ru-RU" altLang="en-US" noProof="1">
              <a:effectLst>
                <a:outerShdw blurRad="38100" dist="38100" dir="2700000">
                  <a:srgbClr val="C0C0C0"/>
                </a:outerShdw>
              </a:effectLst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Изображе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814388"/>
            <a:ext cx="36671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Текстовое поле 2"/>
          <p:cNvSpPr txBox="1">
            <a:spLocks noChangeArrowheads="1"/>
          </p:cNvSpPr>
          <p:nvPr/>
        </p:nvSpPr>
        <p:spPr bwMode="auto">
          <a:xfrm>
            <a:off x="3851920" y="117475"/>
            <a:ext cx="5376862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1600" b="1" dirty="0">
                <a:latin typeface="Times New Roman" pitchFamily="18" charset="0"/>
              </a:rPr>
              <a:t>РОССИЙСКАЯ ФЕДЕРАЦИЯ</a:t>
            </a: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 ФЕДЕРАЛЬНЫЙ ЗАКОН N 68-ФЗ</a:t>
            </a:r>
          </a:p>
          <a:p>
            <a:pPr algn="ctr"/>
            <a:endParaRPr lang="ru-RU" altLang="en-US" sz="1600" b="1" dirty="0">
              <a:latin typeface="Times New Roman" pitchFamily="18" charset="0"/>
            </a:endParaRP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 21 декабря 1994 года</a:t>
            </a:r>
          </a:p>
          <a:p>
            <a:pPr algn="ctr"/>
            <a:endParaRPr lang="ru-RU" altLang="en-US" sz="1600" b="1" dirty="0">
              <a:latin typeface="Times New Roman" pitchFamily="18" charset="0"/>
            </a:endParaRP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О ЗАЩИТЕ НАСЕЛЕНИЯ И ТЕРРИТОРИЙ</a:t>
            </a: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ОТ ЧРЕЗВЫЧАЙНЫХ СИТУАЦИЙ ПРИРОДНОГО</a:t>
            </a: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И ТЕХНОГЕННОГО ХАРАКТЕРА</a:t>
            </a:r>
          </a:p>
          <a:p>
            <a:pPr algn="ctr"/>
            <a:endParaRPr lang="ru-RU" altLang="en-US" sz="1600" dirty="0">
              <a:latin typeface="Times New Roman" pitchFamily="18" charset="0"/>
            </a:endParaRP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Принят</a:t>
            </a: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Государственной Думой</a:t>
            </a:r>
          </a:p>
          <a:p>
            <a:pPr algn="ctr"/>
            <a:r>
              <a:rPr lang="ru-RU" altLang="en-US" sz="1600" b="1" dirty="0">
                <a:latin typeface="Times New Roman" pitchFamily="18" charset="0"/>
              </a:rPr>
              <a:t>11 ноября 1994 года</a:t>
            </a:r>
          </a:p>
          <a:p>
            <a:pPr algn="ctr"/>
            <a:endParaRPr lang="ru-RU" altLang="en-US" sz="1600" b="1" dirty="0">
              <a:latin typeface="Times New Roman" pitchFamily="18" charset="0"/>
            </a:endParaRPr>
          </a:p>
          <a:p>
            <a:pPr algn="ctr"/>
            <a:r>
              <a:rPr lang="ru-RU" altLang="en-US" sz="1600" dirty="0">
                <a:latin typeface="Times New Roman" pitchFamily="18" charset="0"/>
              </a:rPr>
              <a:t>(с изменениями)</a:t>
            </a:r>
            <a:endParaRPr lang="ru-RU" altLang="en-US" sz="1600" b="1" dirty="0">
              <a:latin typeface="Times New Roman" pitchFamily="18" charset="0"/>
            </a:endParaRPr>
          </a:p>
          <a:p>
            <a:r>
              <a:rPr lang="ru-RU" altLang="en-US" sz="1600" dirty="0">
                <a:latin typeface="Times New Roman" pitchFamily="18" charset="0"/>
              </a:rPr>
              <a:t>от 22.08.2004 N 122-ФЗ, от 04.12.2006 N 206-ФЗ,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18.12.2006 N 232-ФЗ, от 30.10.2007 N 241-ФЗ,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30.12.2008 N 309-ФЗ, от 07.05.2009 N 84-ФЗ,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25.11.2009 N 267-ФЗ, от 19.05.2010 N 91-ФЗ,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27.07.2010 N 223-ФЗ, от 28.12.2010 N 412-ФЗ,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29.12.2010 N 442-ФЗ, от 01.04.2012 N 23-ФЗ,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11.02.2013 N 9-ФЗ, от 02.07.2013 N 158-ФЗ,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02.07.2013 N 185-ФЗ, от 28.12.2013 N 404-ФЗ,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21.07.2014 N 271-ФЗ, от 14.10.2014 N 307-ФЗ,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08.03.2015 N 38-ФЗ, от 02.05.2015 N 119-ФЗ,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28.11.2015 N 357-ФЗ, от 30.12.2015 N 448-ФЗ,</a:t>
            </a:r>
          </a:p>
          <a:p>
            <a:r>
              <a:rPr lang="ru-RU" altLang="en-US" sz="1600" dirty="0">
                <a:latin typeface="Times New Roman" pitchFamily="18" charset="0"/>
              </a:rPr>
              <a:t>от 15.02.2016 N 31-ФЗ, от 23.06.2016 N 218-ФЗ</a:t>
            </a:r>
          </a:p>
          <a:p>
            <a:r>
              <a:rPr lang="ru-RU" altLang="en-US" sz="1600" dirty="0">
                <a:solidFill>
                  <a:srgbClr val="FF0000"/>
                </a:solidFill>
                <a:latin typeface="Times New Roman" pitchFamily="18" charset="0"/>
              </a:rPr>
              <a:t>от 03.07.2019 № 159-ФЗ</a:t>
            </a:r>
            <a:r>
              <a:rPr lang="ru-RU" altLang="en-US" sz="1600" dirty="0"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Номер слайда 5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01BE54C-5CFD-49DF-8BF7-BD1401C5A9FB}" type="slidenum">
              <a:rPr lang="ru-RU" altLang="zh-CN" smtClean="0"/>
              <a:pPr/>
              <a:t>29</a:t>
            </a:fld>
            <a:endParaRPr lang="ru-RU" altLang="zh-CN" smtClean="0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179388" y="142875"/>
            <a:ext cx="8785225" cy="6453188"/>
            <a:chOff x="113" y="90"/>
            <a:chExt cx="5534" cy="4065"/>
          </a:xfrm>
        </p:grpSpPr>
        <p:sp>
          <p:nvSpPr>
            <p:cNvPr id="54276" name="Rectangle 25"/>
            <p:cNvSpPr>
              <a:spLocks noChangeArrowheads="1"/>
            </p:cNvSpPr>
            <p:nvPr/>
          </p:nvSpPr>
          <p:spPr bwMode="auto">
            <a:xfrm>
              <a:off x="113" y="890"/>
              <a:ext cx="1043" cy="1678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altLang="zh-CN" sz="1400" b="1"/>
            </a:p>
            <a:p>
              <a:pPr algn="ctr"/>
              <a:r>
                <a:rPr lang="ru-RU" altLang="zh-CN" sz="1400" b="1"/>
                <a:t>Глава 1</a:t>
              </a:r>
            </a:p>
            <a:p>
              <a:pPr algn="ctr"/>
              <a:endParaRPr lang="ru-RU" altLang="zh-CN" sz="1400" b="1"/>
            </a:p>
            <a:p>
              <a:pPr algn="ctr"/>
              <a:r>
                <a:rPr lang="ru-RU" altLang="zh-CN" sz="1300" b="1"/>
                <a:t>Общие положения. </a:t>
              </a:r>
            </a:p>
            <a:p>
              <a:pPr algn="ctr"/>
              <a:r>
                <a:rPr lang="ru-RU" altLang="zh-CN" sz="1300" b="1"/>
                <a:t>Определения ЧС.</a:t>
              </a:r>
            </a:p>
            <a:p>
              <a:pPr algn="ctr"/>
              <a:r>
                <a:rPr lang="ru-RU" altLang="zh-CN" sz="1300" b="1"/>
                <a:t>Задачи РСЧС.</a:t>
              </a:r>
            </a:p>
            <a:p>
              <a:pPr algn="ctr"/>
              <a:r>
                <a:rPr lang="ru-RU" altLang="zh-CN" sz="1300" b="1"/>
                <a:t>Принципы защиты</a:t>
              </a:r>
            </a:p>
            <a:p>
              <a:pPr algn="ctr"/>
              <a:r>
                <a:rPr lang="ru-RU" altLang="zh-CN" sz="1300" b="1"/>
                <a:t>населения и </a:t>
              </a:r>
            </a:p>
            <a:p>
              <a:pPr algn="ctr"/>
              <a:r>
                <a:rPr lang="ru-RU" altLang="zh-CN" sz="1300" b="1"/>
                <a:t>территорий </a:t>
              </a:r>
            </a:p>
            <a:p>
              <a:pPr algn="ctr"/>
              <a:r>
                <a:rPr lang="ru-RU" altLang="zh-CN" sz="1300" b="1"/>
                <a:t>от ЧС</a:t>
              </a:r>
            </a:p>
            <a:p>
              <a:pPr algn="ctr"/>
              <a:endParaRPr lang="ru-RU" altLang="zh-CN" sz="1300" b="1"/>
            </a:p>
            <a:p>
              <a:pPr algn="ctr"/>
              <a:endParaRPr lang="ru-RU" altLang="zh-CN" sz="1400" b="1"/>
            </a:p>
            <a:p>
              <a:pPr algn="ctr"/>
              <a:endParaRPr lang="ru-RU" altLang="zh-CN" sz="1200" b="1"/>
            </a:p>
          </p:txBody>
        </p:sp>
        <p:sp>
          <p:nvSpPr>
            <p:cNvPr id="54277" name="Rectangle 26"/>
            <p:cNvSpPr>
              <a:spLocks noChangeArrowheads="1"/>
            </p:cNvSpPr>
            <p:nvPr/>
          </p:nvSpPr>
          <p:spPr bwMode="auto">
            <a:xfrm>
              <a:off x="703" y="2659"/>
              <a:ext cx="953" cy="1496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altLang="zh-CN" sz="1400" b="1"/>
                <a:t>Глава 6</a:t>
              </a:r>
            </a:p>
            <a:p>
              <a:pPr algn="ctr"/>
              <a:endParaRPr lang="ru-RU" altLang="zh-CN" sz="1400" b="1"/>
            </a:p>
            <a:p>
              <a:pPr algn="ctr"/>
              <a:r>
                <a:rPr lang="ru-RU" altLang="zh-CN" sz="1300" b="1"/>
                <a:t>Порядок </a:t>
              </a:r>
            </a:p>
            <a:p>
              <a:pPr algn="ctr"/>
              <a:r>
                <a:rPr lang="ru-RU" altLang="zh-CN" sz="1300" b="1"/>
                <a:t>финансового и</a:t>
              </a:r>
            </a:p>
            <a:p>
              <a:pPr algn="ctr"/>
              <a:r>
                <a:rPr lang="ru-RU" altLang="zh-CN" sz="1300" b="1"/>
                <a:t> материального</a:t>
              </a:r>
            </a:p>
            <a:p>
              <a:pPr algn="ctr"/>
              <a:r>
                <a:rPr lang="ru-RU" altLang="zh-CN" sz="1300" b="1"/>
                <a:t> обеспечения </a:t>
              </a:r>
            </a:p>
            <a:p>
              <a:pPr algn="ctr"/>
              <a:r>
                <a:rPr lang="ru-RU" altLang="zh-CN" sz="1300" b="1"/>
                <a:t>мероприятий по </a:t>
              </a:r>
            </a:p>
            <a:p>
              <a:pPr algn="ctr"/>
              <a:r>
                <a:rPr lang="ru-RU" altLang="zh-CN" sz="1300" b="1"/>
                <a:t>защите населения</a:t>
              </a:r>
            </a:p>
            <a:p>
              <a:pPr algn="ctr"/>
              <a:r>
                <a:rPr lang="ru-RU" altLang="zh-CN" sz="1300" b="1"/>
                <a:t> и территорий </a:t>
              </a:r>
            </a:p>
            <a:p>
              <a:pPr algn="ctr"/>
              <a:r>
                <a:rPr lang="ru-RU" altLang="zh-CN" sz="1300" b="1"/>
                <a:t>от ЧС</a:t>
              </a:r>
              <a:endParaRPr lang="ru-RU" altLang="zh-CN" sz="1300"/>
            </a:p>
          </p:txBody>
        </p:sp>
        <p:sp>
          <p:nvSpPr>
            <p:cNvPr id="54278" name="Rectangle 27"/>
            <p:cNvSpPr>
              <a:spLocks noChangeArrowheads="1"/>
            </p:cNvSpPr>
            <p:nvPr/>
          </p:nvSpPr>
          <p:spPr bwMode="auto">
            <a:xfrm>
              <a:off x="1882" y="2659"/>
              <a:ext cx="953" cy="1496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altLang="zh-CN" sz="1400" b="1"/>
                <a:t>Глава 7</a:t>
              </a:r>
            </a:p>
            <a:p>
              <a:pPr algn="ctr"/>
              <a:endParaRPr lang="ru-RU" altLang="zh-CN" sz="1400" b="1"/>
            </a:p>
            <a:p>
              <a:pPr algn="ctr"/>
              <a:r>
                <a:rPr lang="ru-RU" altLang="zh-CN" sz="1300" b="1"/>
                <a:t>Гос. экспертиза, </a:t>
              </a:r>
            </a:p>
            <a:p>
              <a:pPr algn="ctr"/>
              <a:r>
                <a:rPr lang="ru-RU" altLang="zh-CN" sz="1300" b="1"/>
                <a:t>надзор</a:t>
              </a:r>
            </a:p>
            <a:p>
              <a:pPr algn="ctr"/>
              <a:r>
                <a:rPr lang="ru-RU" altLang="zh-CN" sz="1300" b="1"/>
                <a:t> и контроль в </a:t>
              </a:r>
            </a:p>
            <a:p>
              <a:pPr algn="ctr"/>
              <a:r>
                <a:rPr lang="ru-RU" altLang="zh-CN" sz="1300" b="1"/>
                <a:t>области защиты </a:t>
              </a:r>
            </a:p>
            <a:p>
              <a:pPr algn="ctr"/>
              <a:r>
                <a:rPr lang="ru-RU" altLang="zh-CN" sz="1300" b="1"/>
                <a:t>населения</a:t>
              </a:r>
            </a:p>
            <a:p>
              <a:pPr algn="ctr"/>
              <a:r>
                <a:rPr lang="ru-RU" altLang="zh-CN" sz="1300" b="1"/>
                <a:t> и территорий </a:t>
              </a:r>
            </a:p>
            <a:p>
              <a:pPr algn="ctr"/>
              <a:r>
                <a:rPr lang="ru-RU" altLang="zh-CN" sz="1300" b="1"/>
                <a:t>от ЧС</a:t>
              </a:r>
            </a:p>
            <a:p>
              <a:pPr algn="ctr"/>
              <a:endParaRPr lang="ru-RU" altLang="zh-CN" sz="1200"/>
            </a:p>
          </p:txBody>
        </p:sp>
        <p:sp>
          <p:nvSpPr>
            <p:cNvPr id="54279" name="Rectangle 28"/>
            <p:cNvSpPr>
              <a:spLocks noChangeArrowheads="1"/>
            </p:cNvSpPr>
            <p:nvPr/>
          </p:nvSpPr>
          <p:spPr bwMode="auto">
            <a:xfrm>
              <a:off x="3016" y="2659"/>
              <a:ext cx="953" cy="1496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altLang="zh-CN" sz="1400" b="1"/>
                <a:t>Глава 8</a:t>
              </a:r>
            </a:p>
            <a:p>
              <a:pPr algn="ctr"/>
              <a:endParaRPr lang="ru-RU" altLang="zh-CN" sz="1400" b="1"/>
            </a:p>
            <a:p>
              <a:pPr algn="ctr"/>
              <a:r>
                <a:rPr lang="ru-RU" altLang="zh-CN" sz="1300" b="1"/>
                <a:t>Международные</a:t>
              </a:r>
            </a:p>
            <a:p>
              <a:pPr algn="ctr"/>
              <a:r>
                <a:rPr lang="ru-RU" altLang="zh-CN" sz="1300" b="1"/>
                <a:t>Договоры РФ в</a:t>
              </a:r>
            </a:p>
            <a:p>
              <a:pPr algn="ctr"/>
              <a:r>
                <a:rPr lang="ru-RU" altLang="zh-CN" sz="1300" b="1"/>
                <a:t>области защиты</a:t>
              </a:r>
            </a:p>
            <a:p>
              <a:pPr algn="ctr"/>
              <a:r>
                <a:rPr lang="ru-RU" altLang="zh-CN" sz="1300" b="1"/>
                <a:t> населения</a:t>
              </a:r>
            </a:p>
            <a:p>
              <a:pPr algn="ctr"/>
              <a:r>
                <a:rPr lang="ru-RU" altLang="zh-CN" sz="1300" b="1"/>
                <a:t> и территорий </a:t>
              </a:r>
            </a:p>
            <a:p>
              <a:pPr algn="ctr"/>
              <a:r>
                <a:rPr lang="ru-RU" altLang="zh-CN" sz="1300" b="1"/>
                <a:t>от ЧС</a:t>
              </a:r>
            </a:p>
            <a:p>
              <a:pPr algn="ctr"/>
              <a:endParaRPr lang="ru-RU" altLang="zh-CN" sz="1300" b="1"/>
            </a:p>
            <a:p>
              <a:pPr algn="ctr"/>
              <a:endParaRPr lang="ru-RU" altLang="zh-CN" sz="1200"/>
            </a:p>
          </p:txBody>
        </p:sp>
        <p:sp>
          <p:nvSpPr>
            <p:cNvPr id="54280" name="Rectangle 29"/>
            <p:cNvSpPr>
              <a:spLocks noChangeArrowheads="1"/>
            </p:cNvSpPr>
            <p:nvPr/>
          </p:nvSpPr>
          <p:spPr bwMode="auto">
            <a:xfrm>
              <a:off x="4241" y="2659"/>
              <a:ext cx="953" cy="1496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altLang="zh-CN" sz="1400" b="1"/>
                <a:t>Глава 9</a:t>
              </a:r>
            </a:p>
            <a:p>
              <a:pPr algn="ctr"/>
              <a:endParaRPr lang="ru-RU" altLang="zh-CN" sz="1400" b="1"/>
            </a:p>
            <a:p>
              <a:pPr algn="ctr"/>
              <a:r>
                <a:rPr lang="ru-RU" altLang="zh-CN" sz="1300" b="1"/>
                <a:t>Заключительные</a:t>
              </a:r>
            </a:p>
            <a:p>
              <a:pPr algn="ctr"/>
              <a:r>
                <a:rPr lang="ru-RU" altLang="zh-CN" sz="1300" b="1"/>
                <a:t>   положения</a:t>
              </a:r>
            </a:p>
            <a:p>
              <a:pPr algn="ctr"/>
              <a:endParaRPr lang="ru-RU" altLang="zh-CN" sz="1300" b="1"/>
            </a:p>
            <a:p>
              <a:pPr algn="ctr"/>
              <a:endParaRPr lang="ru-RU" altLang="zh-CN" sz="1300" b="1"/>
            </a:p>
            <a:p>
              <a:pPr algn="ctr"/>
              <a:endParaRPr lang="ru-RU" altLang="zh-CN" sz="1400"/>
            </a:p>
            <a:p>
              <a:pPr algn="ctr"/>
              <a:endParaRPr lang="ru-RU" altLang="zh-CN" sz="1400"/>
            </a:p>
            <a:p>
              <a:pPr algn="ctr"/>
              <a:endParaRPr lang="ru-RU" altLang="zh-CN" sz="1200"/>
            </a:p>
            <a:p>
              <a:pPr algn="ctr"/>
              <a:endParaRPr lang="ru-RU" altLang="zh-CN" sz="1200"/>
            </a:p>
          </p:txBody>
        </p:sp>
        <p:sp>
          <p:nvSpPr>
            <p:cNvPr id="54281" name="Rectangle 30"/>
            <p:cNvSpPr>
              <a:spLocks noChangeArrowheads="1"/>
            </p:cNvSpPr>
            <p:nvPr/>
          </p:nvSpPr>
          <p:spPr bwMode="auto">
            <a:xfrm>
              <a:off x="1292" y="890"/>
              <a:ext cx="1044" cy="1678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altLang="zh-CN" sz="800" b="1"/>
            </a:p>
            <a:p>
              <a:pPr algn="ctr"/>
              <a:r>
                <a:rPr lang="ru-RU" altLang="zh-CN" sz="1400" b="1"/>
                <a:t>Глава 2</a:t>
              </a:r>
            </a:p>
            <a:p>
              <a:pPr algn="ctr"/>
              <a:endParaRPr lang="ru-RU" altLang="zh-CN" sz="800" b="1"/>
            </a:p>
            <a:p>
              <a:pPr algn="ctr"/>
              <a:r>
                <a:rPr lang="ru-RU" altLang="zh-CN" sz="1300" b="1"/>
                <a:t>Полномочия </a:t>
              </a:r>
            </a:p>
            <a:p>
              <a:pPr algn="ctr"/>
              <a:r>
                <a:rPr lang="ru-RU" altLang="zh-CN" sz="1300" b="1"/>
                <a:t>органов гос. власти</a:t>
              </a:r>
            </a:p>
            <a:p>
              <a:pPr algn="ctr"/>
              <a:r>
                <a:rPr lang="ru-RU" altLang="zh-CN" sz="1300" b="1"/>
                <a:t> РФ, органов гос.</a:t>
              </a:r>
            </a:p>
            <a:p>
              <a:pPr algn="ctr"/>
              <a:r>
                <a:rPr lang="ru-RU" altLang="zh-CN" sz="1300" b="1"/>
                <a:t>власти субъектов </a:t>
              </a:r>
            </a:p>
            <a:p>
              <a:pPr algn="ctr"/>
              <a:r>
                <a:rPr lang="ru-RU" altLang="zh-CN" sz="1300" b="1"/>
                <a:t>РФ и органов </a:t>
              </a:r>
            </a:p>
            <a:p>
              <a:pPr algn="ctr"/>
              <a:r>
                <a:rPr lang="ru-RU" altLang="zh-CN" sz="1300" b="1"/>
                <a:t>местного </a:t>
              </a:r>
            </a:p>
            <a:p>
              <a:pPr algn="ctr"/>
              <a:r>
                <a:rPr lang="ru-RU" altLang="zh-CN" sz="1300" b="1"/>
                <a:t>самоуправления в</a:t>
              </a:r>
            </a:p>
            <a:p>
              <a:pPr algn="ctr"/>
              <a:r>
                <a:rPr lang="ru-RU" altLang="zh-CN" sz="1300" b="1"/>
                <a:t> области защиты </a:t>
              </a:r>
            </a:p>
            <a:p>
              <a:pPr algn="ctr"/>
              <a:r>
                <a:rPr lang="ru-RU" altLang="zh-CN" sz="1300" b="1"/>
                <a:t>населения и </a:t>
              </a:r>
            </a:p>
            <a:p>
              <a:pPr algn="ctr"/>
              <a:r>
                <a:rPr lang="ru-RU" altLang="zh-CN" sz="1300" b="1"/>
                <a:t>территорий от ЧС</a:t>
              </a:r>
            </a:p>
          </p:txBody>
        </p:sp>
        <p:sp>
          <p:nvSpPr>
            <p:cNvPr id="54282" name="Rectangle 31"/>
            <p:cNvSpPr>
              <a:spLocks noChangeArrowheads="1"/>
            </p:cNvSpPr>
            <p:nvPr/>
          </p:nvSpPr>
          <p:spPr bwMode="auto">
            <a:xfrm>
              <a:off x="2426" y="890"/>
              <a:ext cx="1044" cy="1678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altLang="zh-CN" sz="1200"/>
            </a:p>
            <a:p>
              <a:pPr algn="ctr"/>
              <a:r>
                <a:rPr lang="ru-RU" altLang="zh-CN" sz="1400" b="1"/>
                <a:t>Глава 3</a:t>
              </a:r>
            </a:p>
            <a:p>
              <a:pPr algn="ctr"/>
              <a:endParaRPr lang="ru-RU" altLang="zh-CN" sz="1400" b="1"/>
            </a:p>
            <a:p>
              <a:pPr algn="ctr"/>
              <a:r>
                <a:rPr lang="ru-RU" altLang="zh-CN" sz="1300" b="1"/>
                <a:t>Государственное</a:t>
              </a:r>
            </a:p>
            <a:p>
              <a:pPr algn="ctr"/>
              <a:r>
                <a:rPr lang="ru-RU" altLang="zh-CN" sz="1300" b="1"/>
                <a:t> самоуправление </a:t>
              </a:r>
            </a:p>
            <a:p>
              <a:pPr algn="ctr"/>
              <a:r>
                <a:rPr lang="ru-RU" altLang="zh-CN" sz="1300" b="1"/>
                <a:t>в обл.  защиты </a:t>
              </a:r>
            </a:p>
            <a:p>
              <a:pPr algn="ctr"/>
              <a:r>
                <a:rPr lang="ru-RU" altLang="zh-CN" sz="1300" b="1"/>
                <a:t>населения и </a:t>
              </a:r>
            </a:p>
            <a:p>
              <a:pPr algn="ctr"/>
              <a:r>
                <a:rPr lang="ru-RU" altLang="zh-CN" sz="1300" b="1"/>
                <a:t>территорий </a:t>
              </a:r>
            </a:p>
            <a:p>
              <a:pPr algn="ctr"/>
              <a:r>
                <a:rPr lang="ru-RU" altLang="zh-CN" sz="1300" b="1"/>
                <a:t>от ЧС</a:t>
              </a:r>
            </a:p>
            <a:p>
              <a:pPr algn="ctr"/>
              <a:endParaRPr lang="ru-RU" altLang="zh-CN" sz="1300" b="1"/>
            </a:p>
            <a:p>
              <a:pPr algn="ctr"/>
              <a:endParaRPr lang="ru-RU" altLang="zh-CN" sz="1300" b="1"/>
            </a:p>
            <a:p>
              <a:pPr algn="ctr"/>
              <a:endParaRPr lang="ru-RU" altLang="zh-CN" sz="1200"/>
            </a:p>
            <a:p>
              <a:pPr algn="ctr"/>
              <a:endParaRPr lang="ru-RU" altLang="zh-CN" sz="1200"/>
            </a:p>
          </p:txBody>
        </p:sp>
        <p:sp>
          <p:nvSpPr>
            <p:cNvPr id="54283" name="Rectangle 32"/>
            <p:cNvSpPr>
              <a:spLocks noChangeArrowheads="1"/>
            </p:cNvSpPr>
            <p:nvPr/>
          </p:nvSpPr>
          <p:spPr bwMode="auto">
            <a:xfrm>
              <a:off x="3606" y="890"/>
              <a:ext cx="998" cy="1678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altLang="zh-CN" sz="1400" b="1"/>
                <a:t>Глава 4</a:t>
              </a:r>
            </a:p>
            <a:p>
              <a:pPr algn="ctr"/>
              <a:endParaRPr lang="ru-RU" altLang="zh-CN" sz="1300" b="1"/>
            </a:p>
            <a:p>
              <a:pPr algn="ctr"/>
              <a:r>
                <a:rPr lang="ru-RU" altLang="zh-CN" sz="1300" b="1"/>
                <a:t>Права и </a:t>
              </a:r>
            </a:p>
            <a:p>
              <a:pPr algn="ctr"/>
              <a:r>
                <a:rPr lang="ru-RU" altLang="zh-CN" sz="1300" b="1"/>
                <a:t>обязанности</a:t>
              </a:r>
            </a:p>
            <a:p>
              <a:pPr algn="ctr"/>
              <a:r>
                <a:rPr lang="ru-RU" altLang="zh-CN" sz="1300" b="1"/>
                <a:t>граждан РФ в обл.</a:t>
              </a:r>
            </a:p>
            <a:p>
              <a:pPr algn="ctr"/>
              <a:r>
                <a:rPr lang="ru-RU" altLang="zh-CN" sz="1300" b="1"/>
                <a:t>защиты населения</a:t>
              </a:r>
            </a:p>
            <a:p>
              <a:pPr algn="ctr"/>
              <a:r>
                <a:rPr lang="ru-RU" altLang="zh-CN" sz="1300" b="1"/>
                <a:t> и территорий </a:t>
              </a:r>
            </a:p>
            <a:p>
              <a:pPr algn="ctr"/>
              <a:r>
                <a:rPr lang="ru-RU" altLang="zh-CN" sz="1300" b="1"/>
                <a:t>от ЧС</a:t>
              </a:r>
            </a:p>
            <a:p>
              <a:pPr algn="ctr"/>
              <a:r>
                <a:rPr lang="ru-RU" altLang="zh-CN" sz="1300" b="1"/>
                <a:t> и социальная </a:t>
              </a:r>
            </a:p>
            <a:p>
              <a:pPr algn="ctr"/>
              <a:r>
                <a:rPr lang="ru-RU" altLang="zh-CN" sz="1300" b="1"/>
                <a:t>защита </a:t>
              </a:r>
            </a:p>
            <a:p>
              <a:pPr algn="ctr"/>
              <a:r>
                <a:rPr lang="ru-RU" altLang="zh-CN" sz="1300" b="1"/>
                <a:t>пострадавших</a:t>
              </a:r>
            </a:p>
          </p:txBody>
        </p:sp>
        <p:sp>
          <p:nvSpPr>
            <p:cNvPr id="54284" name="Rectangle 33"/>
            <p:cNvSpPr>
              <a:spLocks noChangeArrowheads="1"/>
            </p:cNvSpPr>
            <p:nvPr/>
          </p:nvSpPr>
          <p:spPr bwMode="auto">
            <a:xfrm>
              <a:off x="4694" y="890"/>
              <a:ext cx="953" cy="1678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altLang="zh-CN" sz="1400" b="1"/>
            </a:p>
            <a:p>
              <a:pPr algn="ctr"/>
              <a:r>
                <a:rPr lang="ru-RU" altLang="zh-CN" sz="1400" b="1"/>
                <a:t>Глава 5</a:t>
              </a:r>
            </a:p>
            <a:p>
              <a:pPr algn="ctr"/>
              <a:endParaRPr lang="ru-RU" altLang="zh-CN" sz="1400" b="1"/>
            </a:p>
            <a:p>
              <a:pPr algn="ctr"/>
              <a:r>
                <a:rPr lang="ru-RU" altLang="zh-CN" sz="1300" b="1"/>
                <a:t>Подготовка </a:t>
              </a:r>
            </a:p>
            <a:p>
              <a:pPr algn="ctr"/>
              <a:r>
                <a:rPr lang="ru-RU" altLang="zh-CN" sz="1300" b="1"/>
                <a:t>населения в </a:t>
              </a:r>
            </a:p>
            <a:p>
              <a:pPr algn="ctr"/>
              <a:r>
                <a:rPr lang="ru-RU" altLang="zh-CN" sz="1300" b="1"/>
                <a:t>области </a:t>
              </a:r>
            </a:p>
            <a:p>
              <a:pPr algn="ctr"/>
              <a:r>
                <a:rPr lang="ru-RU" altLang="zh-CN" sz="1300" b="1"/>
                <a:t>защиты от ЧС</a:t>
              </a:r>
              <a:r>
                <a:rPr lang="ru-RU" altLang="zh-CN" sz="1400"/>
                <a:t> </a:t>
              </a:r>
            </a:p>
            <a:p>
              <a:pPr algn="ctr"/>
              <a:endParaRPr lang="ru-RU" altLang="zh-CN" sz="1400"/>
            </a:p>
            <a:p>
              <a:pPr algn="ctr"/>
              <a:endParaRPr lang="ru-RU" altLang="zh-CN" sz="1400"/>
            </a:p>
            <a:p>
              <a:pPr algn="ctr"/>
              <a:endParaRPr lang="ru-RU" altLang="zh-CN" sz="1400"/>
            </a:p>
            <a:p>
              <a:pPr algn="ctr"/>
              <a:endParaRPr lang="ru-RU" altLang="zh-CN" sz="1200"/>
            </a:p>
            <a:p>
              <a:pPr algn="ctr"/>
              <a:endParaRPr lang="ru-RU" altLang="zh-CN" sz="1200"/>
            </a:p>
            <a:p>
              <a:pPr algn="ctr"/>
              <a:endParaRPr lang="ru-RU" altLang="zh-CN" sz="1200"/>
            </a:p>
          </p:txBody>
        </p:sp>
        <p:sp>
          <p:nvSpPr>
            <p:cNvPr id="54285" name="Line 34"/>
            <p:cNvSpPr>
              <a:spLocks noChangeShapeType="1"/>
            </p:cNvSpPr>
            <p:nvPr/>
          </p:nvSpPr>
          <p:spPr bwMode="auto">
            <a:xfrm flipV="1">
              <a:off x="113" y="1162"/>
              <a:ext cx="10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6" name="Line 35"/>
            <p:cNvSpPr>
              <a:spLocks noChangeShapeType="1"/>
            </p:cNvSpPr>
            <p:nvPr/>
          </p:nvSpPr>
          <p:spPr bwMode="auto">
            <a:xfrm>
              <a:off x="1292" y="1162"/>
              <a:ext cx="10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7" name="Line 36"/>
            <p:cNvSpPr>
              <a:spLocks noChangeShapeType="1"/>
            </p:cNvSpPr>
            <p:nvPr/>
          </p:nvSpPr>
          <p:spPr bwMode="auto">
            <a:xfrm>
              <a:off x="2426" y="1162"/>
              <a:ext cx="10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8" name="Line 37"/>
            <p:cNvSpPr>
              <a:spLocks noChangeShapeType="1"/>
            </p:cNvSpPr>
            <p:nvPr/>
          </p:nvSpPr>
          <p:spPr bwMode="auto">
            <a:xfrm>
              <a:off x="3606" y="1162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9" name="Line 38"/>
            <p:cNvSpPr>
              <a:spLocks noChangeShapeType="1"/>
            </p:cNvSpPr>
            <p:nvPr/>
          </p:nvSpPr>
          <p:spPr bwMode="auto">
            <a:xfrm>
              <a:off x="4694" y="1162"/>
              <a:ext cx="9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90" name="Line 39"/>
            <p:cNvSpPr>
              <a:spLocks noChangeShapeType="1"/>
            </p:cNvSpPr>
            <p:nvPr/>
          </p:nvSpPr>
          <p:spPr bwMode="auto">
            <a:xfrm>
              <a:off x="703" y="2931"/>
              <a:ext cx="9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91" name="Line 40"/>
            <p:cNvSpPr>
              <a:spLocks noChangeShapeType="1"/>
            </p:cNvSpPr>
            <p:nvPr/>
          </p:nvSpPr>
          <p:spPr bwMode="auto">
            <a:xfrm>
              <a:off x="1882" y="2931"/>
              <a:ext cx="9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92" name="Line 41"/>
            <p:cNvSpPr>
              <a:spLocks noChangeShapeType="1"/>
            </p:cNvSpPr>
            <p:nvPr/>
          </p:nvSpPr>
          <p:spPr bwMode="auto">
            <a:xfrm>
              <a:off x="3016" y="2931"/>
              <a:ext cx="9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93" name="Line 42"/>
            <p:cNvSpPr>
              <a:spLocks noChangeShapeType="1"/>
            </p:cNvSpPr>
            <p:nvPr/>
          </p:nvSpPr>
          <p:spPr bwMode="auto">
            <a:xfrm>
              <a:off x="4241" y="2931"/>
              <a:ext cx="9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5" name="Text Box 44"/>
            <p:cNvSpPr txBox="1">
              <a:spLocks noChangeArrowheads="1"/>
            </p:cNvSpPr>
            <p:nvPr/>
          </p:nvSpPr>
          <p:spPr bwMode="auto">
            <a:xfrm>
              <a:off x="225" y="90"/>
              <a:ext cx="5376" cy="756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chemeClr val="tx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altLang="zh-CN" sz="2400" b="1" noProof="1">
                  <a:solidFill>
                    <a:srgbClr val="C00000"/>
                  </a:solidFill>
                  <a:latin typeface="Times New Roman" panose="02020603050405020304" pitchFamily="18" charset="0"/>
                </a:rPr>
                <a:t>Структура закона от 21.12.1994 </a:t>
              </a:r>
              <a:r>
                <a:rPr lang="ru-RU" altLang="zh-CN" sz="2400" b="1" noProof="1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 № </a:t>
              </a:r>
              <a:r>
                <a:rPr lang="ru-RU" altLang="zh-CN" sz="2400" b="1" noProof="1">
                  <a:solidFill>
                    <a:srgbClr val="C00000"/>
                  </a:solidFill>
                  <a:latin typeface="Times New Roman" panose="02020603050405020304" pitchFamily="18" charset="0"/>
                </a:rPr>
                <a:t>68-ФЗ </a:t>
              </a:r>
              <a:r>
                <a:rPr lang="ru-RU" altLang="zh-CN" sz="2400" b="1" noProof="1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«О </a:t>
              </a:r>
              <a:r>
                <a:rPr lang="ru-RU" altLang="zh-CN" sz="2400" b="1" noProof="1">
                  <a:solidFill>
                    <a:srgbClr val="C00000"/>
                  </a:solidFill>
                  <a:latin typeface="Times New Roman" panose="02020603050405020304" pitchFamily="18" charset="0"/>
                </a:rPr>
                <a:t>защите населения и территорий  от ЧС природного </a:t>
              </a:r>
              <a:endParaRPr lang="ru-RU" altLang="zh-CN" sz="2400" b="1" noProof="1" smtClean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ru-RU" altLang="zh-CN" sz="2400" b="1" noProof="1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и </a:t>
              </a:r>
              <a:r>
                <a:rPr lang="ru-RU" altLang="zh-CN" sz="2400" b="1" noProof="1">
                  <a:solidFill>
                    <a:srgbClr val="C00000"/>
                  </a:solidFill>
                  <a:latin typeface="Times New Roman" panose="02020603050405020304" pitchFamily="18" charset="0"/>
                </a:rPr>
                <a:t>техногенного </a:t>
              </a:r>
              <a:r>
                <a:rPr lang="ru-RU" altLang="zh-CN" sz="2400" b="1" noProof="1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характера»</a:t>
              </a:r>
              <a:endParaRPr lang="ru-RU" altLang="zh-CN" sz="2400" b="1" noProof="1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мещающий 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A4EC88-5451-4CE6-A4B3-C3A1C959FFED}" type="slidenum">
              <a:rPr lang="ru-RU" altLang="en-US" smtClean="0"/>
              <a:pPr/>
              <a:t>3</a:t>
            </a:fld>
            <a:endParaRPr lang="ru-RU" altLang="en-US" smtClean="0"/>
          </a:p>
        </p:txBody>
      </p:sp>
      <p:pic>
        <p:nvPicPr>
          <p:cNvPr id="11267" name="Изображение 2" descr="guerra civ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447800"/>
            <a:ext cx="3657600" cy="268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268" name="Изображение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419600"/>
            <a:ext cx="3784600" cy="222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269" name="Изображение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427388"/>
            <a:ext cx="37338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270" name="Изображение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4343400"/>
            <a:ext cx="3733800" cy="238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175" name="Изображение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2514600"/>
            <a:ext cx="542934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228600"/>
            <a:ext cx="87630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 последние 5,5 тысяч лет –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300 лет мира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s://cf.ppt-online.org/files/slide/w/w43vRnqg8tUMVkNBOyJWDC2up7HFAYo5ceG1dP/slide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Oval 2"/>
          <p:cNvSpPr>
            <a:spLocks noChangeArrowheads="1"/>
          </p:cNvSpPr>
          <p:nvPr/>
        </p:nvSpPr>
        <p:spPr bwMode="auto">
          <a:xfrm>
            <a:off x="323528" y="1916824"/>
            <a:ext cx="1763688" cy="4176721"/>
          </a:xfrm>
          <a:prstGeom prst="ellipse">
            <a:avLst/>
          </a:prstGeom>
          <a:noFill/>
          <a:ln w="9525">
            <a:noFill/>
            <a:round/>
          </a:ln>
        </p:spPr>
        <p:txBody>
          <a:bodyPr vert="vert270" wrap="none" anchor="ctr"/>
          <a:lstStyle/>
          <a:p>
            <a:pPr algn="ctr">
              <a:buFontTx/>
              <a:buNone/>
              <a:defRPr/>
            </a:pPr>
            <a:r>
              <a:rPr lang="ru-RU" sz="4000" b="1" dirty="0">
                <a:solidFill>
                  <a:srgbClr val="FF0000"/>
                </a:solidFill>
                <a:cs typeface="Arial" panose="020B0604020202020204" pitchFamily="34" charset="0"/>
              </a:rPr>
              <a:t>Уровни РСЧС</a:t>
            </a: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3506788" y="1657350"/>
            <a:ext cx="5602287" cy="714375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SzPct val="85000"/>
              <a:buFont typeface="Wingdings" pitchFamily="2" charset="2"/>
              <a:buChar char="Ø"/>
            </a:pPr>
            <a:r>
              <a:rPr lang="ru-RU" altLang="zh-CN" sz="2800" i="1" dirty="0">
                <a:solidFill>
                  <a:srgbClr val="0000CC"/>
                </a:solidFill>
              </a:rPr>
              <a:t> </a:t>
            </a:r>
            <a:r>
              <a:rPr lang="ru-RU" altLang="zh-CN" sz="2800" b="1" dirty="0">
                <a:solidFill>
                  <a:srgbClr val="0000CC"/>
                </a:solidFill>
              </a:rPr>
              <a:t>Федеральный</a:t>
            </a:r>
            <a:r>
              <a:rPr lang="ru-RU" altLang="zh-CN" sz="2800" dirty="0">
                <a:solidFill>
                  <a:srgbClr val="0000CC"/>
                </a:solidFill>
              </a:rPr>
              <a:t> </a:t>
            </a:r>
          </a:p>
          <a:p>
            <a:r>
              <a:rPr lang="ru-RU" altLang="zh-CN" sz="2400" b="1" i="1" dirty="0"/>
              <a:t>                           на  территории  РФ</a:t>
            </a: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3506788" y="2503488"/>
            <a:ext cx="5602287" cy="11430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 sz="1400" i="1" dirty="0"/>
          </a:p>
          <a:p>
            <a:pPr>
              <a:buFont typeface="Wingdings" pitchFamily="2" charset="2"/>
              <a:buChar char="Ø"/>
            </a:pPr>
            <a:r>
              <a:rPr lang="ru-RU" altLang="zh-CN" sz="2000" dirty="0">
                <a:solidFill>
                  <a:srgbClr val="0000CC"/>
                </a:solidFill>
              </a:rPr>
              <a:t> </a:t>
            </a:r>
            <a:r>
              <a:rPr lang="ru-RU" altLang="zh-CN" sz="2800" b="1" dirty="0">
                <a:solidFill>
                  <a:srgbClr val="0000CC"/>
                </a:solidFill>
              </a:rPr>
              <a:t>Межрегиональный</a:t>
            </a:r>
          </a:p>
          <a:p>
            <a:pPr algn="r"/>
            <a:r>
              <a:rPr lang="ru-RU" altLang="zh-CN" sz="2400" i="1" dirty="0"/>
              <a:t>      </a:t>
            </a:r>
            <a:r>
              <a:rPr lang="ru-RU" altLang="zh-CN" sz="2400" b="1" i="1" dirty="0"/>
              <a:t>на  территории  </a:t>
            </a:r>
            <a:r>
              <a:rPr lang="ru-RU" altLang="zh-CN" sz="2400" b="1" i="1" dirty="0" smtClean="0"/>
              <a:t>Центрального</a:t>
            </a:r>
          </a:p>
          <a:p>
            <a:pPr algn="r"/>
            <a:r>
              <a:rPr lang="ru-RU" altLang="zh-CN" sz="2400" b="1" i="1" dirty="0" smtClean="0"/>
              <a:t>федерального округа</a:t>
            </a:r>
            <a:endParaRPr lang="ru-RU" altLang="zh-CN" sz="2400" b="1" i="1" dirty="0"/>
          </a:p>
          <a:p>
            <a:endParaRPr lang="ru-RU" altLang="zh-CN" sz="2400" i="1" dirty="0"/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3492500" y="3573463"/>
            <a:ext cx="5545138" cy="785812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Wingdings" pitchFamily="2" charset="2"/>
              <a:buChar char="Ø"/>
            </a:pPr>
            <a:r>
              <a:rPr lang="ru-RU" altLang="zh-CN" sz="2000" dirty="0">
                <a:solidFill>
                  <a:srgbClr val="0000CC"/>
                </a:solidFill>
              </a:rPr>
              <a:t> </a:t>
            </a:r>
            <a:r>
              <a:rPr lang="ru-RU" altLang="zh-CN" sz="2800" b="1" dirty="0">
                <a:solidFill>
                  <a:srgbClr val="0000CC"/>
                </a:solidFill>
              </a:rPr>
              <a:t>Региональный</a:t>
            </a:r>
          </a:p>
          <a:p>
            <a:pPr algn="r"/>
            <a:r>
              <a:rPr lang="ru-RU" altLang="zh-CN" sz="2400" i="1" dirty="0"/>
              <a:t>        </a:t>
            </a:r>
            <a:r>
              <a:rPr lang="ru-RU" altLang="zh-CN" sz="2400" b="1" i="1" dirty="0"/>
              <a:t>на  территории  </a:t>
            </a:r>
            <a:endParaRPr lang="ru-RU" altLang="zh-CN" sz="2400" b="1" i="1" dirty="0" smtClean="0"/>
          </a:p>
          <a:p>
            <a:pPr algn="r"/>
            <a:r>
              <a:rPr lang="ru-RU" altLang="zh-CN" sz="2400" b="1" i="1" dirty="0" smtClean="0"/>
              <a:t>Воронежской области</a:t>
            </a:r>
            <a:endParaRPr lang="ru-RU" altLang="zh-CN" sz="2400" b="1" i="1" dirty="0"/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3419475" y="4652963"/>
            <a:ext cx="5545138" cy="1071562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Wingdings" pitchFamily="2" charset="2"/>
              <a:buChar char="Ø"/>
            </a:pPr>
            <a:r>
              <a:rPr lang="ru-RU" altLang="zh-CN" sz="2000" b="1" i="1" dirty="0">
                <a:solidFill>
                  <a:srgbClr val="0000CC"/>
                </a:solidFill>
              </a:rPr>
              <a:t> </a:t>
            </a:r>
            <a:r>
              <a:rPr lang="ru-RU" altLang="zh-CN" sz="2800" b="1" dirty="0">
                <a:solidFill>
                  <a:srgbClr val="0000CC"/>
                </a:solidFill>
              </a:rPr>
              <a:t>Муниципальный</a:t>
            </a:r>
          </a:p>
          <a:p>
            <a:pPr algn="r"/>
            <a:r>
              <a:rPr lang="ru-RU" altLang="zh-CN" sz="2400" i="1" dirty="0"/>
              <a:t>   </a:t>
            </a:r>
            <a:r>
              <a:rPr lang="ru-RU" altLang="zh-CN" sz="2400" b="1" i="1" dirty="0"/>
              <a:t>на  территории </a:t>
            </a:r>
            <a:r>
              <a:rPr lang="ru-RU" altLang="zh-CN" sz="2400" b="1" i="1" dirty="0" smtClean="0"/>
              <a:t>городского округа</a:t>
            </a:r>
          </a:p>
          <a:p>
            <a:pPr algn="r"/>
            <a:r>
              <a:rPr lang="ru-RU" altLang="zh-CN" sz="2400" b="1" i="1" dirty="0" smtClean="0"/>
              <a:t> город Воронеж</a:t>
            </a:r>
            <a:endParaRPr lang="ru-RU" altLang="zh-CN" sz="2400" b="1" i="1" dirty="0"/>
          </a:p>
        </p:txBody>
      </p:sp>
      <p:sp>
        <p:nvSpPr>
          <p:cNvPr id="52231" name="AutoShape 7"/>
          <p:cNvSpPr>
            <a:spLocks noChangeArrowheads="1"/>
          </p:cNvSpPr>
          <p:nvPr/>
        </p:nvSpPr>
        <p:spPr bwMode="auto">
          <a:xfrm>
            <a:off x="3492500" y="5732463"/>
            <a:ext cx="5543550" cy="100965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Wingdings" pitchFamily="2" charset="2"/>
              <a:buChar char="Ø"/>
            </a:pPr>
            <a:r>
              <a:rPr lang="ru-RU" altLang="zh-CN" sz="2000" i="1" dirty="0">
                <a:solidFill>
                  <a:srgbClr val="0000CC"/>
                </a:solidFill>
              </a:rPr>
              <a:t> </a:t>
            </a:r>
            <a:r>
              <a:rPr lang="ru-RU" altLang="zh-CN" sz="2800" b="1" dirty="0">
                <a:solidFill>
                  <a:srgbClr val="0000CC"/>
                </a:solidFill>
              </a:rPr>
              <a:t>Объектовый</a:t>
            </a:r>
          </a:p>
          <a:p>
            <a:pPr algn="r"/>
            <a:r>
              <a:rPr lang="ru-RU" altLang="zh-CN" sz="2400" i="1" dirty="0"/>
              <a:t>           </a:t>
            </a:r>
            <a:r>
              <a:rPr lang="ru-RU" altLang="zh-CN" sz="2400" b="1" i="1" dirty="0"/>
              <a:t>на территории организации</a:t>
            </a:r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>
            <a:off x="1835150" y="1700808"/>
            <a:ext cx="1038225" cy="4896544"/>
          </a:xfrm>
          <a:prstGeom prst="chevron">
            <a:avLst>
              <a:gd name="adj" fmla="val 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ru-RU" altLang="zh-CN" noProof="1"/>
          </a:p>
        </p:txBody>
      </p:sp>
      <p:sp>
        <p:nvSpPr>
          <p:cNvPr id="55307" name="Прямоугольник 10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Постановление Правительства РФ от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30.12.2003 </a:t>
            </a: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794    «</a:t>
            </a:r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 единой государственной системе предупреждения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и </a:t>
            </a:r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ликвидации чрезвычайных ситуаций»</a:t>
            </a:r>
            <a:b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altLang="zh-CN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84996" grpId="0"/>
      <p:bldP spid="52229" grpId="0"/>
      <p:bldP spid="52230" grpId="0"/>
      <p:bldP spid="522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2627313" y="1125538"/>
            <a:ext cx="792162" cy="4318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marL="342900" indent="-342900" algn="ctr">
              <a:defRPr/>
            </a:pPr>
            <a:endParaRPr lang="ru-RU" altLang="zh-CN" sz="1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1835150" y="1773238"/>
            <a:ext cx="73025" cy="714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24" name="Rectangle 8"/>
          <p:cNvSpPr>
            <a:spLocks noChangeArrowheads="1"/>
          </p:cNvSpPr>
          <p:nvPr/>
        </p:nvSpPr>
        <p:spPr bwMode="auto">
          <a:xfrm>
            <a:off x="3419475" y="4652963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2484438" y="2420938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26" name="Rectangle 10"/>
          <p:cNvSpPr>
            <a:spLocks noChangeArrowheads="1"/>
          </p:cNvSpPr>
          <p:nvPr/>
        </p:nvSpPr>
        <p:spPr bwMode="auto">
          <a:xfrm>
            <a:off x="1908175" y="2852738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27" name="Rectangle 11"/>
          <p:cNvSpPr>
            <a:spLocks noChangeArrowheads="1"/>
          </p:cNvSpPr>
          <p:nvPr/>
        </p:nvSpPr>
        <p:spPr bwMode="auto">
          <a:xfrm>
            <a:off x="2843213" y="3573463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28" name="Rectangle 12"/>
          <p:cNvSpPr>
            <a:spLocks noChangeArrowheads="1"/>
          </p:cNvSpPr>
          <p:nvPr/>
        </p:nvSpPr>
        <p:spPr bwMode="auto">
          <a:xfrm>
            <a:off x="1835150" y="3357563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6329" name="Rectangle 13"/>
          <p:cNvSpPr>
            <a:spLocks noChangeArrowheads="1"/>
          </p:cNvSpPr>
          <p:nvPr/>
        </p:nvSpPr>
        <p:spPr bwMode="auto">
          <a:xfrm>
            <a:off x="4787900" y="4292600"/>
            <a:ext cx="38893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altLang="ru-RU" sz="2000" b="1" dirty="0"/>
              <a:t>Воронежская территориальная </a:t>
            </a:r>
          </a:p>
          <a:p>
            <a:pPr algn="ctr">
              <a:spcBef>
                <a:spcPct val="0"/>
              </a:spcBef>
            </a:pPr>
            <a:r>
              <a:rPr lang="ru-RU" altLang="ru-RU" sz="2000" b="1" dirty="0"/>
              <a:t>подсистема РСЧС</a:t>
            </a:r>
          </a:p>
          <a:p>
            <a:pPr algn="ctr">
              <a:spcBef>
                <a:spcPct val="0"/>
              </a:spcBef>
            </a:pPr>
            <a:endParaRPr lang="ru-RU" altLang="ru-RU" sz="2000" b="1" dirty="0"/>
          </a:p>
          <a:p>
            <a:pPr algn="ctr">
              <a:spcBef>
                <a:spcPct val="0"/>
              </a:spcBef>
            </a:pPr>
            <a:r>
              <a:rPr lang="ru-RU" altLang="ru-RU" sz="2000" b="1" dirty="0"/>
              <a:t>ВТП РСЧС</a:t>
            </a:r>
          </a:p>
          <a:p>
            <a:pPr marL="342900" indent="-342900" algn="ctr"/>
            <a:endParaRPr lang="ru-RU" alt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8430" name="Rectangle 14"/>
          <p:cNvSpPr>
            <a:spLocks noChangeArrowheads="1"/>
          </p:cNvSpPr>
          <p:nvPr/>
        </p:nvSpPr>
        <p:spPr bwMode="auto">
          <a:xfrm>
            <a:off x="214313" y="2420938"/>
            <a:ext cx="4143375" cy="86518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marL="342900" indent="-342900" algn="ctr"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1754" name="Rectangle 16"/>
          <p:cNvSpPr/>
          <p:nvPr/>
        </p:nvSpPr>
        <p:spPr>
          <a:xfrm>
            <a:off x="3600449" y="2352675"/>
            <a:ext cx="1800225" cy="50006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342900" indent="-342900" algn="ctr" eaLnBrk="1" hangingPunct="1">
              <a:defRPr/>
            </a:pPr>
            <a:r>
              <a:rPr lang="ru-RU" altLang="ru-RU" sz="2400" b="1" noProof="1">
                <a:solidFill>
                  <a:srgbClr val="C00000"/>
                </a:solidFill>
              </a:rPr>
              <a:t>РСЧС</a:t>
            </a:r>
          </a:p>
        </p:txBody>
      </p:sp>
      <p:sp>
        <p:nvSpPr>
          <p:cNvPr id="31755" name="Rectangle 17"/>
          <p:cNvSpPr/>
          <p:nvPr/>
        </p:nvSpPr>
        <p:spPr>
          <a:xfrm>
            <a:off x="179387" y="3357563"/>
            <a:ext cx="4214812" cy="7858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342900" indent="-342900" algn="ctr" eaLnBrk="1" hangingPunct="1">
              <a:defRPr/>
            </a:pPr>
            <a:r>
              <a:rPr lang="ru-RU" altLang="ru-RU" sz="2400" b="1" noProof="1">
                <a:solidFill>
                  <a:srgbClr val="C00000"/>
                </a:solidFill>
              </a:rPr>
              <a:t>ФУНКЦИОНАЛЬНЫЕ</a:t>
            </a:r>
          </a:p>
          <a:p>
            <a:pPr marL="342900" indent="-342900" algn="ctr" eaLnBrk="1" hangingPunct="1">
              <a:defRPr/>
            </a:pPr>
            <a:r>
              <a:rPr lang="ru-RU" altLang="ru-RU" sz="2400" b="1" noProof="1">
                <a:solidFill>
                  <a:srgbClr val="C00000"/>
                </a:solidFill>
              </a:rPr>
              <a:t> ПОДСИСТЕМЫ</a:t>
            </a:r>
          </a:p>
        </p:txBody>
      </p:sp>
      <p:sp>
        <p:nvSpPr>
          <p:cNvPr id="31756" name="Rectangle 18"/>
          <p:cNvSpPr/>
          <p:nvPr/>
        </p:nvSpPr>
        <p:spPr>
          <a:xfrm>
            <a:off x="4716463" y="3357563"/>
            <a:ext cx="4214812" cy="7858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342900" indent="-342900" algn="ctr" eaLnBrk="1" hangingPunct="1">
              <a:defRPr/>
            </a:pPr>
            <a:r>
              <a:rPr lang="ru-RU" altLang="ru-RU" sz="2400" b="1" noProof="1">
                <a:solidFill>
                  <a:srgbClr val="C00000"/>
                </a:solidFill>
              </a:rPr>
              <a:t>ТЕРРИТОРИАЛЬНЫЕ</a:t>
            </a:r>
          </a:p>
          <a:p>
            <a:pPr marL="342900" indent="-342900" algn="ctr" eaLnBrk="1" hangingPunct="1">
              <a:defRPr/>
            </a:pPr>
            <a:r>
              <a:rPr lang="ru-RU" altLang="ru-RU" sz="2400" b="1" noProof="1">
                <a:solidFill>
                  <a:srgbClr val="C00000"/>
                </a:solidFill>
              </a:rPr>
              <a:t> ПОДСИСТЕМЫ</a:t>
            </a:r>
          </a:p>
        </p:txBody>
      </p:sp>
      <p:sp>
        <p:nvSpPr>
          <p:cNvPr id="188436" name="Line 20"/>
          <p:cNvSpPr>
            <a:spLocks noChangeShapeType="1"/>
          </p:cNvSpPr>
          <p:nvPr/>
        </p:nvSpPr>
        <p:spPr bwMode="auto">
          <a:xfrm flipH="1">
            <a:off x="2411413" y="2133600"/>
            <a:ext cx="2016125" cy="574675"/>
          </a:xfrm>
          <a:prstGeom prst="line">
            <a:avLst/>
          </a:prstGeom>
          <a:noFill/>
          <a:ln w="9525">
            <a:noFill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37" name="Line 21"/>
          <p:cNvSpPr>
            <a:spLocks noChangeShapeType="1"/>
          </p:cNvSpPr>
          <p:nvPr/>
        </p:nvSpPr>
        <p:spPr bwMode="auto">
          <a:xfrm flipH="1">
            <a:off x="2411413" y="2133600"/>
            <a:ext cx="2087562" cy="647700"/>
          </a:xfrm>
          <a:prstGeom prst="line">
            <a:avLst/>
          </a:prstGeom>
          <a:noFill/>
          <a:ln w="9525">
            <a:noFill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38" name="Line 22"/>
          <p:cNvSpPr>
            <a:spLocks noChangeShapeType="1"/>
          </p:cNvSpPr>
          <p:nvPr/>
        </p:nvSpPr>
        <p:spPr bwMode="auto">
          <a:xfrm>
            <a:off x="2411413" y="2492375"/>
            <a:ext cx="0" cy="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0" name="Line 24"/>
          <p:cNvSpPr>
            <a:spLocks noChangeShapeType="1"/>
          </p:cNvSpPr>
          <p:nvPr/>
        </p:nvSpPr>
        <p:spPr bwMode="auto">
          <a:xfrm flipV="1">
            <a:off x="2124075" y="306863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1" name="Line 25"/>
          <p:cNvSpPr>
            <a:spLocks noChangeShapeType="1"/>
          </p:cNvSpPr>
          <p:nvPr/>
        </p:nvSpPr>
        <p:spPr bwMode="auto">
          <a:xfrm flipH="1" flipV="1">
            <a:off x="6732588" y="2781300"/>
            <a:ext cx="144462" cy="1223963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2" name="Line 26"/>
          <p:cNvSpPr>
            <a:spLocks noChangeShapeType="1"/>
          </p:cNvSpPr>
          <p:nvPr/>
        </p:nvSpPr>
        <p:spPr bwMode="auto">
          <a:xfrm flipV="1">
            <a:off x="6804025" y="306863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3" name="Line 27"/>
          <p:cNvSpPr>
            <a:spLocks noChangeShapeType="1"/>
          </p:cNvSpPr>
          <p:nvPr/>
        </p:nvSpPr>
        <p:spPr bwMode="auto">
          <a:xfrm>
            <a:off x="2124075" y="3068638"/>
            <a:ext cx="4679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4" name="Line 28"/>
          <p:cNvSpPr>
            <a:spLocks noChangeShapeType="1"/>
          </p:cNvSpPr>
          <p:nvPr/>
        </p:nvSpPr>
        <p:spPr bwMode="auto">
          <a:xfrm>
            <a:off x="4500563" y="2133600"/>
            <a:ext cx="0" cy="431800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5" name="Line 29"/>
          <p:cNvSpPr>
            <a:spLocks noChangeShapeType="1"/>
          </p:cNvSpPr>
          <p:nvPr/>
        </p:nvSpPr>
        <p:spPr bwMode="auto">
          <a:xfrm>
            <a:off x="4500563" y="2133600"/>
            <a:ext cx="0" cy="287338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6" name="Line 30"/>
          <p:cNvSpPr>
            <a:spLocks noChangeShapeType="1"/>
          </p:cNvSpPr>
          <p:nvPr/>
        </p:nvSpPr>
        <p:spPr bwMode="auto">
          <a:xfrm>
            <a:off x="4500563" y="2852738"/>
            <a:ext cx="0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7" name="Rectangle 31"/>
          <p:cNvSpPr>
            <a:spLocks noChangeArrowheads="1"/>
          </p:cNvSpPr>
          <p:nvPr/>
        </p:nvSpPr>
        <p:spPr bwMode="auto">
          <a:xfrm>
            <a:off x="4786313" y="3214688"/>
            <a:ext cx="4178300" cy="1000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8448" name="Rectangle 32"/>
          <p:cNvSpPr>
            <a:spLocks noChangeArrowheads="1"/>
          </p:cNvSpPr>
          <p:nvPr/>
        </p:nvSpPr>
        <p:spPr bwMode="auto">
          <a:xfrm>
            <a:off x="4857750" y="3500438"/>
            <a:ext cx="3962400" cy="1000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zh-CN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6352" name="Rectangle 34"/>
          <p:cNvSpPr>
            <a:spLocks noChangeArrowheads="1"/>
          </p:cNvSpPr>
          <p:nvPr/>
        </p:nvSpPr>
        <p:spPr bwMode="auto">
          <a:xfrm>
            <a:off x="357188" y="4000500"/>
            <a:ext cx="41052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altLang="ru-RU" sz="2000" b="1" dirty="0"/>
              <a:t>Главное управление МЧС России </a:t>
            </a:r>
          </a:p>
          <a:p>
            <a:pPr algn="ctr">
              <a:spcBef>
                <a:spcPct val="0"/>
              </a:spcBef>
            </a:pPr>
            <a:r>
              <a:rPr lang="ru-RU" altLang="ru-RU" sz="2000" b="1" dirty="0"/>
              <a:t>по Воронежской области</a:t>
            </a:r>
          </a:p>
          <a:p>
            <a:pPr algn="ctr">
              <a:spcBef>
                <a:spcPct val="0"/>
              </a:spcBef>
            </a:pPr>
            <a:endParaRPr lang="ru-RU" altLang="ru-RU" sz="2000" b="1" dirty="0"/>
          </a:p>
          <a:p>
            <a:pPr algn="ctr">
              <a:spcBef>
                <a:spcPct val="0"/>
              </a:spcBef>
            </a:pPr>
            <a:r>
              <a:rPr lang="ru-RU" altLang="ru-RU" sz="2000" b="1" dirty="0"/>
              <a:t>ГУ МЧС России по ВО</a:t>
            </a:r>
          </a:p>
          <a:p>
            <a:pPr marL="342900" indent="-342900" algn="ctr"/>
            <a:endParaRPr lang="ru-RU" alt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H="1" flipV="1">
            <a:off x="6786563" y="2714625"/>
            <a:ext cx="144462" cy="1223963"/>
          </a:xfrm>
          <a:prstGeom prst="line">
            <a:avLst/>
          </a:prstGeom>
          <a:noFill/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6354" name="Номер слайда 3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459788" y="6524625"/>
            <a:ext cx="504825" cy="333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25AB2E3-F867-4B42-B5FE-99525AD980A6}" type="slidenum">
              <a:rPr lang="ru-RU" altLang="ru-RU" smtClean="0"/>
              <a:pPr/>
              <a:t>32</a:t>
            </a:fld>
            <a:endParaRPr lang="ru-RU" altLang="ru-RU" smtClean="0"/>
          </a:p>
        </p:txBody>
      </p:sp>
      <p:sp>
        <p:nvSpPr>
          <p:cNvPr id="56355" name="Прямоугольник 31"/>
          <p:cNvSpPr>
            <a:spLocks noChangeArrowheads="1"/>
          </p:cNvSpPr>
          <p:nvPr/>
        </p:nvSpPr>
        <p:spPr bwMode="auto">
          <a:xfrm>
            <a:off x="395288" y="549275"/>
            <a:ext cx="85693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Постановление Правительства РФ от 30.12.2003</a:t>
            </a:r>
            <a:r>
              <a:rPr lang="ru-RU" altLang="zh-C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794 </a:t>
            </a:r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«О единой государственной системе предупреждения и ликвидации чрезвычайных ситуаций»</a:t>
            </a:r>
            <a:b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altLang="zh-CN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5"/>
          <p:cNvSpPr>
            <a:spLocks noChangeArrowheads="1"/>
          </p:cNvSpPr>
          <p:nvPr/>
        </p:nvSpPr>
        <p:spPr bwMode="auto">
          <a:xfrm>
            <a:off x="1835150" y="1773238"/>
            <a:ext cx="73025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>
              <a:latin typeface="Times New Roman" pitchFamily="18" charset="0"/>
            </a:endParaRPr>
          </a:p>
        </p:txBody>
      </p:sp>
      <p:sp>
        <p:nvSpPr>
          <p:cNvPr id="57347" name="Rectangle 8"/>
          <p:cNvSpPr>
            <a:spLocks noChangeArrowheads="1"/>
          </p:cNvSpPr>
          <p:nvPr/>
        </p:nvSpPr>
        <p:spPr bwMode="auto">
          <a:xfrm>
            <a:off x="3419475" y="465296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>
              <a:latin typeface="Times New Roman" pitchFamily="18" charset="0"/>
            </a:endParaRPr>
          </a:p>
        </p:txBody>
      </p:sp>
      <p:sp>
        <p:nvSpPr>
          <p:cNvPr id="57348" name="Rectangle 9"/>
          <p:cNvSpPr>
            <a:spLocks noChangeArrowheads="1"/>
          </p:cNvSpPr>
          <p:nvPr/>
        </p:nvSpPr>
        <p:spPr bwMode="auto">
          <a:xfrm>
            <a:off x="2484438" y="242093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>
              <a:latin typeface="Times New Roman" pitchFamily="18" charset="0"/>
            </a:endParaRPr>
          </a:p>
        </p:txBody>
      </p:sp>
      <p:sp>
        <p:nvSpPr>
          <p:cNvPr id="57349" name="Rectangle 10"/>
          <p:cNvSpPr>
            <a:spLocks noChangeArrowheads="1"/>
          </p:cNvSpPr>
          <p:nvPr/>
        </p:nvSpPr>
        <p:spPr bwMode="auto">
          <a:xfrm>
            <a:off x="2124075" y="314166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>
              <a:latin typeface="Times New Roman" pitchFamily="18" charset="0"/>
            </a:endParaRPr>
          </a:p>
        </p:txBody>
      </p:sp>
      <p:sp>
        <p:nvSpPr>
          <p:cNvPr id="57350" name="Rectangle 12"/>
          <p:cNvSpPr>
            <a:spLocks noChangeArrowheads="1"/>
          </p:cNvSpPr>
          <p:nvPr/>
        </p:nvSpPr>
        <p:spPr bwMode="auto">
          <a:xfrm>
            <a:off x="1835150" y="335756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>
              <a:latin typeface="Times New Roman" pitchFamily="18" charset="0"/>
            </a:endParaRPr>
          </a:p>
        </p:txBody>
      </p:sp>
      <p:sp>
        <p:nvSpPr>
          <p:cNvPr id="41992" name="Rectangle 18"/>
          <p:cNvSpPr>
            <a:spLocks noChangeArrowheads="1"/>
          </p:cNvSpPr>
          <p:nvPr/>
        </p:nvSpPr>
        <p:spPr bwMode="auto">
          <a:xfrm>
            <a:off x="2590800" y="115888"/>
            <a:ext cx="4286250" cy="92868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342900" indent="-342900" algn="ctr" defTabSz="449580" eaLnBrk="1" hangingPunct="1">
              <a:lnSpc>
                <a:spcPct val="93000"/>
              </a:lnSpc>
              <a:buClr>
                <a:srgbClr val="FFFFFF"/>
              </a:buClr>
              <a:defRPr/>
            </a:pPr>
            <a:r>
              <a:rPr lang="ru-RU" altLang="ru-RU" sz="2400" b="1" noProof="1">
                <a:solidFill>
                  <a:srgbClr val="C00000"/>
                </a:solidFill>
              </a:rPr>
              <a:t>ТЕРРИТОРИАЛЬНЫЕ</a:t>
            </a:r>
          </a:p>
          <a:p>
            <a:pPr marL="342900" indent="-342900" algn="ctr" defTabSz="449580" eaLnBrk="1" hangingPunct="1">
              <a:lnSpc>
                <a:spcPct val="93000"/>
              </a:lnSpc>
              <a:buClr>
                <a:srgbClr val="FFFFFF"/>
              </a:buClr>
              <a:defRPr/>
            </a:pPr>
            <a:r>
              <a:rPr lang="ru-RU" altLang="ru-RU" sz="2400" b="1" noProof="1">
                <a:solidFill>
                  <a:srgbClr val="C00000"/>
                </a:solidFill>
              </a:rPr>
              <a:t> ПОДСИСТЕМЫ</a:t>
            </a:r>
            <a:endParaRPr lang="ru-RU" altLang="ru-RU" sz="2400" b="1" noProof="1">
              <a:solidFill>
                <a:srgbClr val="C00000"/>
              </a:solidFill>
              <a:ea typeface="Arial" panose="020B0604020202020204" pitchFamily="34" charset="0"/>
            </a:endParaRPr>
          </a:p>
        </p:txBody>
      </p:sp>
      <p:sp>
        <p:nvSpPr>
          <p:cNvPr id="57354" name="Line 20"/>
          <p:cNvSpPr>
            <a:spLocks noChangeShapeType="1"/>
          </p:cNvSpPr>
          <p:nvPr/>
        </p:nvSpPr>
        <p:spPr bwMode="auto">
          <a:xfrm flipH="1">
            <a:off x="2411413" y="2133600"/>
            <a:ext cx="2016125" cy="57467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5" name="Line 21"/>
          <p:cNvSpPr>
            <a:spLocks noChangeShapeType="1"/>
          </p:cNvSpPr>
          <p:nvPr/>
        </p:nvSpPr>
        <p:spPr bwMode="auto">
          <a:xfrm flipH="1">
            <a:off x="2339975" y="2133600"/>
            <a:ext cx="2087563" cy="64770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6" name="Line 22"/>
          <p:cNvSpPr>
            <a:spLocks noChangeShapeType="1"/>
          </p:cNvSpPr>
          <p:nvPr/>
        </p:nvSpPr>
        <p:spPr bwMode="auto">
          <a:xfrm>
            <a:off x="2411413" y="2492375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7" name="Line 25"/>
          <p:cNvSpPr>
            <a:spLocks noChangeShapeType="1"/>
          </p:cNvSpPr>
          <p:nvPr/>
        </p:nvSpPr>
        <p:spPr bwMode="auto">
          <a:xfrm flipH="1" flipV="1">
            <a:off x="6732588" y="2781300"/>
            <a:ext cx="144462" cy="1223963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8" name="Line 28"/>
          <p:cNvSpPr>
            <a:spLocks noChangeShapeType="1"/>
          </p:cNvSpPr>
          <p:nvPr/>
        </p:nvSpPr>
        <p:spPr bwMode="auto">
          <a:xfrm>
            <a:off x="4500563" y="2133600"/>
            <a:ext cx="0" cy="43180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9" name="Line 29"/>
          <p:cNvSpPr>
            <a:spLocks noChangeShapeType="1"/>
          </p:cNvSpPr>
          <p:nvPr/>
        </p:nvSpPr>
        <p:spPr bwMode="auto">
          <a:xfrm>
            <a:off x="4500563" y="2133600"/>
            <a:ext cx="0" cy="28733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60" name="Rectangle 31"/>
          <p:cNvSpPr>
            <a:spLocks noChangeArrowheads="1"/>
          </p:cNvSpPr>
          <p:nvPr/>
        </p:nvSpPr>
        <p:spPr bwMode="auto">
          <a:xfrm>
            <a:off x="4786313" y="3214688"/>
            <a:ext cx="41783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>
              <a:latin typeface="Times New Roman" pitchFamily="18" charset="0"/>
            </a:endParaRPr>
          </a:p>
        </p:txBody>
      </p:sp>
      <p:sp>
        <p:nvSpPr>
          <p:cNvPr id="57361" name="Rectangle 32"/>
          <p:cNvSpPr>
            <a:spLocks noChangeArrowheads="1"/>
          </p:cNvSpPr>
          <p:nvPr/>
        </p:nvSpPr>
        <p:spPr bwMode="auto">
          <a:xfrm>
            <a:off x="4857750" y="3500438"/>
            <a:ext cx="39624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zh-CN">
              <a:latin typeface="Times New Roman" pitchFamily="18" charset="0"/>
            </a:endParaRPr>
          </a:p>
        </p:txBody>
      </p:sp>
      <p:sp>
        <p:nvSpPr>
          <p:cNvPr id="57362" name="Line 25"/>
          <p:cNvSpPr>
            <a:spLocks noChangeShapeType="1"/>
          </p:cNvSpPr>
          <p:nvPr/>
        </p:nvSpPr>
        <p:spPr bwMode="auto">
          <a:xfrm flipH="1" flipV="1">
            <a:off x="6786563" y="2714625"/>
            <a:ext cx="144462" cy="1223963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4714874"/>
            <a:ext cx="5580062" cy="1931987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Воронежское городское </a:t>
            </a:r>
            <a:r>
              <a:rPr lang="en-US" altLang="x-none" sz="2000" b="1" noProof="1" smtClean="0"/>
              <a:t>звено</a:t>
            </a:r>
            <a:r>
              <a:rPr lang="ru-RU" altLang="x-none" sz="2000" b="1" noProof="1" smtClean="0"/>
              <a:t> </a:t>
            </a:r>
            <a:r>
              <a:rPr lang="ru-RU" altLang="x-none" sz="2000" b="1" noProof="1" smtClean="0">
                <a:solidFill>
                  <a:srgbClr val="FF0000"/>
                </a:solidFill>
              </a:rPr>
              <a:t>Воронежской территориальной подсистемы</a:t>
            </a:r>
            <a:r>
              <a:rPr lang="en-US" altLang="x-none" sz="2000" b="1" noProof="1" smtClean="0">
                <a:solidFill>
                  <a:srgbClr val="FF0000"/>
                </a:solidFill>
              </a:rPr>
              <a:t> </a:t>
            </a:r>
            <a:r>
              <a:rPr lang="en-US" altLang="x-none" sz="2000" b="1" noProof="1"/>
              <a:t>единой государственной системы предупреждения и ликвидации чрезвычайных ситуаций </a:t>
            </a:r>
          </a:p>
          <a:p>
            <a:pPr algn="ctr" eaLnBrk="1" hangingPunct="1">
              <a:defRPr/>
            </a:pPr>
            <a:r>
              <a:rPr lang="en-US" altLang="x-none" sz="2400" b="1" noProof="1">
                <a:solidFill>
                  <a:srgbClr val="FF0000"/>
                </a:solidFill>
              </a:rPr>
              <a:t>(ВГЗЧС)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724525" y="4724400"/>
            <a:ext cx="3276600" cy="1931987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Объектовое </a:t>
            </a:r>
            <a:r>
              <a:rPr lang="en-US" altLang="x-none" sz="2000" b="1" noProof="1" smtClean="0"/>
              <a:t>звено</a:t>
            </a:r>
            <a:r>
              <a:rPr lang="ru-RU" altLang="x-none" sz="2000" b="1" noProof="1" smtClean="0"/>
              <a:t> территориальной подсистемы</a:t>
            </a:r>
            <a:r>
              <a:rPr lang="en-US" altLang="x-none" sz="2000" b="1" noProof="1" smtClean="0"/>
              <a:t> </a:t>
            </a:r>
            <a:r>
              <a:rPr lang="en-US" altLang="x-none" sz="2000" b="1" noProof="1"/>
              <a:t>РСЧС </a:t>
            </a:r>
          </a:p>
          <a:p>
            <a:pPr algn="ctr" eaLnBrk="1" hangingPunct="1">
              <a:defRPr/>
            </a:pPr>
            <a:r>
              <a:rPr lang="en-US" altLang="x-none" sz="2400" b="1" noProof="1">
                <a:solidFill>
                  <a:srgbClr val="FF0000"/>
                </a:solidFill>
              </a:rPr>
              <a:t>(организация)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0" y="2286000"/>
            <a:ext cx="8929687" cy="1071562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Воронежская территориальная подсистема предупреждения и ликвидации чрезвычайных ситуаций</a:t>
            </a:r>
          </a:p>
          <a:p>
            <a:pPr algn="ctr" eaLnBrk="1" hangingPunct="1">
              <a:defRPr/>
            </a:pPr>
            <a:r>
              <a:rPr lang="en-US" altLang="x-none" sz="2000" b="1" noProof="1">
                <a:solidFill>
                  <a:srgbClr val="C00000"/>
                </a:solidFill>
              </a:rPr>
              <a:t> (ВТП РСЧС)</a:t>
            </a:r>
          </a:p>
        </p:txBody>
      </p:sp>
      <p:sp>
        <p:nvSpPr>
          <p:cNvPr id="36" name="Стрелка вниз 35"/>
          <p:cNvSpPr/>
          <p:nvPr/>
        </p:nvSpPr>
        <p:spPr>
          <a:xfrm>
            <a:off x="1214438" y="4071938"/>
            <a:ext cx="2519362" cy="57308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7" name="Стрелка вниз 36"/>
          <p:cNvSpPr/>
          <p:nvPr/>
        </p:nvSpPr>
        <p:spPr>
          <a:xfrm>
            <a:off x="6215063" y="4000500"/>
            <a:ext cx="2055812" cy="644525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8" name="Стрелка вниз 37"/>
          <p:cNvSpPr/>
          <p:nvPr/>
        </p:nvSpPr>
        <p:spPr>
          <a:xfrm>
            <a:off x="3214688" y="1571625"/>
            <a:ext cx="2500312" cy="574675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7375" name="TextBox 23"/>
          <p:cNvSpPr txBox="1">
            <a:spLocks noChangeArrowheads="1"/>
          </p:cNvSpPr>
          <p:nvPr/>
        </p:nvSpPr>
        <p:spPr bwMode="auto">
          <a:xfrm>
            <a:off x="2643188" y="1143000"/>
            <a:ext cx="4286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b="1" dirty="0"/>
              <a:t>ВОРОНЕЖСКАЯ ОБЛАСТЬ</a:t>
            </a:r>
          </a:p>
          <a:p>
            <a:pPr algn="ctr"/>
            <a:endParaRPr lang="ru-RU" altLang="zh-CN" b="1" dirty="0"/>
          </a:p>
        </p:txBody>
      </p:sp>
      <p:sp>
        <p:nvSpPr>
          <p:cNvPr id="57376" name="TextBox 24"/>
          <p:cNvSpPr txBox="1">
            <a:spLocks noChangeArrowheads="1"/>
          </p:cNvSpPr>
          <p:nvPr/>
        </p:nvSpPr>
        <p:spPr bwMode="auto">
          <a:xfrm>
            <a:off x="5143500" y="3429000"/>
            <a:ext cx="38925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zh-CN" sz="2600" b="1"/>
              <a:t>Объектовый  уровень</a:t>
            </a:r>
          </a:p>
        </p:txBody>
      </p:sp>
      <p:sp>
        <p:nvSpPr>
          <p:cNvPr id="57377" name="TextBox 25"/>
          <p:cNvSpPr txBox="1">
            <a:spLocks noChangeArrowheads="1"/>
          </p:cNvSpPr>
          <p:nvPr/>
        </p:nvSpPr>
        <p:spPr bwMode="auto">
          <a:xfrm>
            <a:off x="179512" y="3429000"/>
            <a:ext cx="48973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zh-CN" sz="2600" b="1" dirty="0"/>
              <a:t>Муниципальный </a:t>
            </a:r>
            <a:r>
              <a:rPr lang="ru-RU" altLang="zh-CN" sz="2600" b="1" dirty="0" smtClean="0"/>
              <a:t>уровень</a:t>
            </a:r>
          </a:p>
          <a:p>
            <a:r>
              <a:rPr lang="ru-RU" altLang="zh-CN" sz="2600" b="1" dirty="0" smtClean="0"/>
              <a:t>г. Воронеж</a:t>
            </a:r>
            <a:endParaRPr lang="ru-RU" altLang="zh-CN" sz="2600" b="1" dirty="0"/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Скругленный прямоугольник 3"/>
          <p:cNvSpPr>
            <a:spLocks noChangeArrowheads="1"/>
          </p:cNvSpPr>
          <p:nvPr/>
        </p:nvSpPr>
        <p:spPr bwMode="auto">
          <a:xfrm>
            <a:off x="3130550" y="908050"/>
            <a:ext cx="2881313" cy="50482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altLang="zh-CN" sz="3600" b="1">
                <a:solidFill>
                  <a:srgbClr val="C00000"/>
                </a:solidFill>
              </a:rPr>
              <a:t>РСЧС</a:t>
            </a:r>
            <a:endParaRPr lang="ru-RU" altLang="zh-CN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endParaRPr lang="ru-RU" altLang="zh-CN" sz="66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2774" name="Скругленный прямоугольник 4"/>
          <p:cNvSpPr>
            <a:spLocks noChangeArrowheads="1"/>
          </p:cNvSpPr>
          <p:nvPr/>
        </p:nvSpPr>
        <p:spPr bwMode="auto">
          <a:xfrm>
            <a:off x="65088" y="5076825"/>
            <a:ext cx="2790825" cy="849313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altLang="zh-CN" sz="2000" b="1">
                <a:solidFill>
                  <a:schemeClr val="tx1"/>
                </a:solidFill>
              </a:rPr>
              <a:t>Координационный</a:t>
            </a:r>
          </a:p>
        </p:txBody>
      </p:sp>
      <p:sp>
        <p:nvSpPr>
          <p:cNvPr id="32775" name="Скругленный прямоугольник 5"/>
          <p:cNvSpPr>
            <a:spLocks noChangeArrowheads="1"/>
          </p:cNvSpPr>
          <p:nvPr/>
        </p:nvSpPr>
        <p:spPr bwMode="auto">
          <a:xfrm>
            <a:off x="3127375" y="4999038"/>
            <a:ext cx="2676525" cy="928687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altLang="zh-CN" sz="2000" b="1">
                <a:solidFill>
                  <a:schemeClr val="tx1"/>
                </a:solidFill>
              </a:rPr>
              <a:t>Постоянно действующий</a:t>
            </a:r>
          </a:p>
        </p:txBody>
      </p:sp>
      <p:sp>
        <p:nvSpPr>
          <p:cNvPr id="32776" name="Скругленный прямоугольник 6"/>
          <p:cNvSpPr>
            <a:spLocks noChangeArrowheads="1"/>
          </p:cNvSpPr>
          <p:nvPr/>
        </p:nvSpPr>
        <p:spPr bwMode="auto">
          <a:xfrm>
            <a:off x="6156325" y="4999038"/>
            <a:ext cx="2813050" cy="928687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altLang="zh-CN" sz="2000" b="1">
                <a:solidFill>
                  <a:schemeClr val="tx1"/>
                </a:solidFill>
              </a:rPr>
              <a:t>Повседневного управления</a:t>
            </a:r>
          </a:p>
        </p:txBody>
      </p:sp>
      <p:sp>
        <p:nvSpPr>
          <p:cNvPr id="2" name="Скругленный прямоугольник 4"/>
          <p:cNvSpPr>
            <a:spLocks noChangeArrowheads="1"/>
          </p:cNvSpPr>
          <p:nvPr/>
        </p:nvSpPr>
        <p:spPr bwMode="auto">
          <a:xfrm>
            <a:off x="3475038" y="2322513"/>
            <a:ext cx="2341562" cy="1577975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altLang="zh-CN" sz="1200" b="1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altLang="zh-CN" sz="2400" b="1">
                <a:solidFill>
                  <a:schemeClr val="tx1"/>
                </a:solidFill>
              </a:rPr>
              <a:t>Органы управления</a:t>
            </a:r>
          </a:p>
        </p:txBody>
      </p:sp>
      <p:sp>
        <p:nvSpPr>
          <p:cNvPr id="3" name="Скругленный прямоугольник 5"/>
          <p:cNvSpPr>
            <a:spLocks noChangeArrowheads="1"/>
          </p:cNvSpPr>
          <p:nvPr/>
        </p:nvSpPr>
        <p:spPr bwMode="auto">
          <a:xfrm>
            <a:off x="6156325" y="573088"/>
            <a:ext cx="2747963" cy="1557337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altLang="zh-CN" sz="2000" b="1">
                <a:solidFill>
                  <a:schemeClr val="tx1"/>
                </a:solidFill>
              </a:rPr>
              <a:t>Резервы материальных и финансовых ресурсов</a:t>
            </a:r>
          </a:p>
        </p:txBody>
      </p:sp>
      <p:sp>
        <p:nvSpPr>
          <p:cNvPr id="4" name="Скругленный прямоугольник 5"/>
          <p:cNvSpPr>
            <a:spLocks noChangeArrowheads="1"/>
          </p:cNvSpPr>
          <p:nvPr/>
        </p:nvSpPr>
        <p:spPr bwMode="auto">
          <a:xfrm>
            <a:off x="241300" y="515938"/>
            <a:ext cx="2538413" cy="1673225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altLang="zh-CN" sz="24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ru-RU" altLang="zh-CN" sz="2000" b="1">
                <a:solidFill>
                  <a:schemeClr val="tx1"/>
                </a:solidFill>
              </a:rPr>
              <a:t>Силы и средства </a:t>
            </a:r>
          </a:p>
        </p:txBody>
      </p:sp>
      <p:sp>
        <p:nvSpPr>
          <p:cNvPr id="24597" name="Line 35"/>
          <p:cNvSpPr>
            <a:spLocks noChangeShapeType="1"/>
          </p:cNvSpPr>
          <p:nvPr/>
        </p:nvSpPr>
        <p:spPr bwMode="auto">
          <a:xfrm flipH="1">
            <a:off x="1476375" y="4005263"/>
            <a:ext cx="3167063" cy="1008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98" name="Line 36"/>
          <p:cNvSpPr>
            <a:spLocks noChangeShapeType="1"/>
          </p:cNvSpPr>
          <p:nvPr/>
        </p:nvSpPr>
        <p:spPr bwMode="auto">
          <a:xfrm>
            <a:off x="4643438" y="4005263"/>
            <a:ext cx="2952750" cy="936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99" name="Line 37"/>
          <p:cNvSpPr>
            <a:spLocks noChangeShapeType="1"/>
          </p:cNvSpPr>
          <p:nvPr/>
        </p:nvSpPr>
        <p:spPr bwMode="auto">
          <a:xfrm>
            <a:off x="4643438" y="4005263"/>
            <a:ext cx="0" cy="936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4"/>
          <p:cNvGrpSpPr>
            <a:grpSpLocks/>
          </p:cNvGrpSpPr>
          <p:nvPr/>
        </p:nvGrpSpPr>
        <p:grpSpPr bwMode="auto">
          <a:xfrm>
            <a:off x="395288" y="2852738"/>
            <a:ext cx="8497887" cy="1706562"/>
            <a:chOff x="250825" y="4581723"/>
            <a:chExt cx="8497888" cy="1706365"/>
          </a:xfrm>
        </p:grpSpPr>
        <p:sp>
          <p:nvSpPr>
            <p:cNvPr id="34818" name="Rectangle 13"/>
            <p:cNvSpPr/>
            <p:nvPr/>
          </p:nvSpPr>
          <p:spPr>
            <a:xfrm>
              <a:off x="2266950" y="4581723"/>
              <a:ext cx="4608513" cy="50317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342900" indent="-342900" algn="ctr" eaLnBrk="1" hangingPunct="1">
                <a:defRPr/>
              </a:pPr>
              <a:r>
                <a:rPr lang="ru-RU" altLang="ru-RU" sz="2800" b="1" noProof="1">
                  <a:latin typeface="Calibri" panose="020F0502020204030204" pitchFamily="34" charset="0"/>
                </a:rPr>
                <a:t>Силы и средства РСЧС</a:t>
              </a:r>
            </a:p>
          </p:txBody>
        </p:sp>
        <p:sp>
          <p:nvSpPr>
            <p:cNvPr id="34819" name="Rectangle 14"/>
            <p:cNvSpPr/>
            <p:nvPr/>
          </p:nvSpPr>
          <p:spPr>
            <a:xfrm>
              <a:off x="250825" y="5373794"/>
              <a:ext cx="4033837" cy="91429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342900" indent="-342900" algn="ctr" eaLnBrk="1" hangingPunct="1">
                <a:defRPr/>
              </a:pPr>
              <a:r>
                <a:rPr lang="ru-RU" altLang="ru-RU" sz="2000" b="1" noProof="1">
                  <a:latin typeface="Calibri" panose="020F0502020204030204" pitchFamily="34" charset="0"/>
                </a:rPr>
                <a:t>Силы и средства наблюдения</a:t>
              </a:r>
            </a:p>
            <a:p>
              <a:pPr marL="342900" indent="-342900" algn="ctr" eaLnBrk="1" hangingPunct="1">
                <a:defRPr/>
              </a:pPr>
              <a:r>
                <a:rPr lang="ru-RU" altLang="ru-RU" sz="2000" b="1" noProof="1">
                  <a:latin typeface="Calibri" panose="020F0502020204030204" pitchFamily="34" charset="0"/>
                </a:rPr>
                <a:t>и контроля</a:t>
              </a:r>
            </a:p>
          </p:txBody>
        </p:sp>
        <p:sp>
          <p:nvSpPr>
            <p:cNvPr id="34820" name="Rectangle 15"/>
            <p:cNvSpPr/>
            <p:nvPr/>
          </p:nvSpPr>
          <p:spPr>
            <a:xfrm>
              <a:off x="4787901" y="5373794"/>
              <a:ext cx="3960812" cy="91429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marL="342900" indent="-342900" algn="ctr" eaLnBrk="1" hangingPunct="1">
                <a:defRPr/>
              </a:pPr>
              <a:r>
                <a:rPr lang="ru-RU" altLang="ru-RU" sz="2000" b="1" noProof="1">
                  <a:latin typeface="Calibri" panose="020F0502020204030204" pitchFamily="34" charset="0"/>
                </a:rPr>
                <a:t>Силы и средства </a:t>
              </a:r>
              <a:endParaRPr lang="ru-RU" altLang="ru-RU" sz="2000" b="1" noProof="1" smtClean="0">
                <a:latin typeface="Calibri" panose="020F0502020204030204" pitchFamily="34" charset="0"/>
              </a:endParaRPr>
            </a:p>
            <a:p>
              <a:pPr marL="342900" indent="-342900" algn="ctr" eaLnBrk="1" hangingPunct="1">
                <a:defRPr/>
              </a:pPr>
              <a:r>
                <a:rPr lang="ru-RU" altLang="ru-RU" sz="2000" b="1" noProof="1" smtClean="0">
                  <a:latin typeface="Calibri" panose="020F0502020204030204" pitchFamily="34" charset="0"/>
                </a:rPr>
                <a:t>ликвидации  </a:t>
              </a:r>
              <a:r>
                <a:rPr lang="ru-RU" altLang="ru-RU" sz="2000" b="1" noProof="1">
                  <a:latin typeface="Calibri" panose="020F0502020204030204" pitchFamily="34" charset="0"/>
                </a:rPr>
                <a:t>ЧС</a:t>
              </a:r>
            </a:p>
          </p:txBody>
        </p:sp>
        <p:sp>
          <p:nvSpPr>
            <p:cNvPr id="96272" name="Line 16"/>
            <p:cNvSpPr>
              <a:spLocks noChangeShapeType="1"/>
            </p:cNvSpPr>
            <p:nvPr/>
          </p:nvSpPr>
          <p:spPr bwMode="auto">
            <a:xfrm flipH="1">
              <a:off x="2124075" y="5084902"/>
              <a:ext cx="2376487" cy="2888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ru-RU" alt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6273" name="Line 17"/>
            <p:cNvSpPr>
              <a:spLocks noChangeShapeType="1"/>
            </p:cNvSpPr>
            <p:nvPr/>
          </p:nvSpPr>
          <p:spPr bwMode="auto">
            <a:xfrm>
              <a:off x="4572001" y="5084902"/>
              <a:ext cx="2232025" cy="2888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ru-RU" alt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59395" name="Номер слайда 1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243888" y="6381750"/>
            <a:ext cx="649287" cy="3397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B7F5234C-9B4A-4394-AA25-F89E52D93766}" type="slidenum">
              <a:rPr lang="ru-RU" altLang="ru-RU" smtClean="0"/>
              <a:pPr/>
              <a:t>35</a:t>
            </a:fld>
            <a:endParaRPr lang="ru-RU" altLang="ru-RU" smtClean="0"/>
          </a:p>
        </p:txBody>
      </p:sp>
      <p:sp>
        <p:nvSpPr>
          <p:cNvPr id="59396" name="TextBox 17"/>
          <p:cNvSpPr txBox="1">
            <a:spLocks noChangeArrowheads="1"/>
          </p:cNvSpPr>
          <p:nvPr/>
        </p:nvSpPr>
        <p:spPr bwMode="auto">
          <a:xfrm>
            <a:off x="179388" y="836613"/>
            <a:ext cx="8785225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Постановление Правительства РФ от 08.11.2013</a:t>
            </a:r>
            <a:r>
              <a:rPr lang="ru-RU" altLang="zh-C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1007 </a:t>
            </a:r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zh-CN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«О силах и средствах единой государственной системы предупреждения и ликвидации ЧС»</a:t>
            </a:r>
            <a:r>
              <a:rPr lang="ru-RU" altLang="zh-CN" sz="2000" b="1" dirty="0">
                <a:solidFill>
                  <a:srgbClr val="C00000"/>
                </a:solidFill>
              </a:rPr>
              <a:t/>
            </a:r>
            <a:br>
              <a:rPr lang="ru-RU" altLang="zh-CN" sz="2000" b="1" dirty="0">
                <a:solidFill>
                  <a:srgbClr val="C00000"/>
                </a:solidFill>
              </a:rPr>
            </a:br>
            <a:endParaRPr lang="ru-RU" altLang="zh-CN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Текстовое поле 99"/>
          <p:cNvSpPr txBox="1">
            <a:spLocks noChangeArrowheads="1"/>
          </p:cNvSpPr>
          <p:nvPr/>
        </p:nvSpPr>
        <p:spPr bwMode="auto">
          <a:xfrm>
            <a:off x="4071934" y="1071563"/>
            <a:ext cx="5072066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en-US" altLang="ru-RU" sz="2200" b="1" dirty="0">
              <a:latin typeface="Times New Roman" pitchFamily="18" charset="0"/>
              <a:ea typeface="SimSun" pitchFamily="2" charset="-122"/>
            </a:endParaRPr>
          </a:p>
          <a:p>
            <a:pPr algn="ctr"/>
            <a:r>
              <a:rPr lang="en-US" altLang="ru-RU" b="1" dirty="0">
                <a:latin typeface="Times New Roman" pitchFamily="18" charset="0"/>
                <a:ea typeface="SimSun" pitchFamily="2" charset="-122"/>
              </a:rPr>
              <a:t>ГУБЕРНАТОР ВОРОНЕЖСКОЙ ОБЛАСТИ</a:t>
            </a:r>
          </a:p>
          <a:p>
            <a:pPr algn="ctr"/>
            <a:endParaRPr lang="ru-RU" altLang="ru-RU" sz="2400" b="1" dirty="0" smtClean="0">
              <a:latin typeface="Times New Roman" pitchFamily="18" charset="0"/>
              <a:ea typeface="SimSun" pitchFamily="2" charset="-122"/>
            </a:endParaRPr>
          </a:p>
          <a:p>
            <a:pPr algn="ctr"/>
            <a:r>
              <a:rPr lang="en-US" altLang="ru-RU" sz="2400" b="1" dirty="0" smtClean="0">
                <a:latin typeface="Times New Roman" pitchFamily="18" charset="0"/>
                <a:ea typeface="SimSun" pitchFamily="2" charset="-122"/>
              </a:rPr>
              <a:t>УКАЗ</a:t>
            </a:r>
            <a:endParaRPr lang="en-US" altLang="ru-RU" sz="2400" b="1" dirty="0">
              <a:latin typeface="Times New Roman" pitchFamily="18" charset="0"/>
              <a:ea typeface="SimSun" pitchFamily="2" charset="-122"/>
            </a:endParaRPr>
          </a:p>
          <a:p>
            <a:pPr algn="ctr"/>
            <a:r>
              <a:rPr lang="en-US" altLang="ru-RU" sz="2400" b="1" dirty="0" err="1">
                <a:latin typeface="Times New Roman" pitchFamily="18" charset="0"/>
                <a:ea typeface="SimSun" pitchFamily="2" charset="-122"/>
              </a:rPr>
              <a:t>от</a:t>
            </a:r>
            <a:r>
              <a:rPr lang="en-US" altLang="ru-RU" sz="2400" b="1" dirty="0">
                <a:latin typeface="Times New Roman" pitchFamily="18" charset="0"/>
                <a:ea typeface="SimSun" pitchFamily="2" charset="-122"/>
              </a:rPr>
              <a:t> 8 </a:t>
            </a:r>
            <a:r>
              <a:rPr lang="en-US" altLang="ru-RU" sz="2400" b="1" dirty="0" err="1">
                <a:latin typeface="Times New Roman" pitchFamily="18" charset="0"/>
                <a:ea typeface="SimSun" pitchFamily="2" charset="-122"/>
              </a:rPr>
              <a:t>апреля</a:t>
            </a:r>
            <a:r>
              <a:rPr lang="en-US" altLang="ru-RU" sz="2400" b="1" dirty="0">
                <a:latin typeface="Times New Roman" pitchFamily="18" charset="0"/>
                <a:ea typeface="SimSun" pitchFamily="2" charset="-122"/>
              </a:rPr>
              <a:t> 2016 </a:t>
            </a:r>
            <a:r>
              <a:rPr lang="en-US" altLang="ru-RU" sz="2400" b="1" dirty="0" err="1">
                <a:latin typeface="Times New Roman" pitchFamily="18" charset="0"/>
                <a:ea typeface="SimSun" pitchFamily="2" charset="-122"/>
              </a:rPr>
              <a:t>года</a:t>
            </a:r>
            <a:r>
              <a:rPr lang="en-US" altLang="ru-RU" sz="2400" b="1" dirty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№</a:t>
            </a:r>
            <a:r>
              <a:rPr lang="en-US" altLang="ru-RU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ru-RU" sz="2400" b="1" dirty="0">
                <a:latin typeface="Times New Roman" pitchFamily="18" charset="0"/>
                <a:ea typeface="SimSun" pitchFamily="2" charset="-122"/>
              </a:rPr>
              <a:t>104-у</a:t>
            </a:r>
          </a:p>
          <a:p>
            <a:pPr algn="ctr"/>
            <a:endParaRPr lang="en-US" altLang="ru-RU" sz="2400" b="1" dirty="0">
              <a:solidFill>
                <a:srgbClr val="C00000"/>
              </a:solidFill>
              <a:latin typeface="Times New Roman" pitchFamily="18" charset="0"/>
              <a:ea typeface="SimSun" pitchFamily="2" charset="-122"/>
            </a:endParaRPr>
          </a:p>
          <a:p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«</a:t>
            </a:r>
            <a:r>
              <a:rPr lang="en-US" alt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Об</a:t>
            </a:r>
            <a:r>
              <a:rPr lang="en-US" altLang="ru-RU" sz="2400" b="1" dirty="0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ru-RU" sz="2400" b="1" dirty="0" err="1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утверждении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ru-RU" sz="2400" b="1" dirty="0" err="1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Положения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ru-RU" sz="2400" b="1" dirty="0" err="1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об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ru-RU" sz="2400" b="1" dirty="0" err="1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организации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 и </a:t>
            </a:r>
            <a:r>
              <a:rPr lang="en-US" alt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ведении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 ГО </a:t>
            </a:r>
            <a:r>
              <a:rPr lang="en-US" altLang="ru-RU" sz="2400" b="1" dirty="0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в </a:t>
            </a:r>
            <a:r>
              <a:rPr lang="en-US" altLang="ru-RU" sz="2400" b="1" dirty="0" err="1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Воронежской</a:t>
            </a:r>
            <a:r>
              <a:rPr lang="en-US" altLang="ru-RU" sz="2400" b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области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</a:rPr>
              <a:t>»</a:t>
            </a:r>
            <a:endParaRPr lang="en-US" altLang="ru-RU" sz="2400" b="1" dirty="0">
              <a:solidFill>
                <a:srgbClr val="C00000"/>
              </a:solidFill>
              <a:latin typeface="Times New Roman" pitchFamily="18" charset="0"/>
              <a:ea typeface="SimSun" pitchFamily="2" charset="-122"/>
            </a:endParaRPr>
          </a:p>
          <a:p>
            <a:pPr algn="ctr"/>
            <a:endParaRPr lang="en-US" altLang="ru-RU" sz="2400" b="1" dirty="0">
              <a:solidFill>
                <a:srgbClr val="C00000"/>
              </a:solidFill>
              <a:latin typeface="Times New Roman" pitchFamily="18" charset="0"/>
              <a:ea typeface="SimSun" pitchFamily="2" charset="-122"/>
            </a:endParaRPr>
          </a:p>
        </p:txBody>
      </p:sp>
      <p:pic>
        <p:nvPicPr>
          <p:cNvPr id="50179" name="Изображение 1" descr="Voronezhskaja-oblast-gerb-bez-ramki-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313" y="1141413"/>
            <a:ext cx="3652837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Изображение 1" descr="Voronezhskaja-oblast-gerb-bez-ramki-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313" y="1141413"/>
            <a:ext cx="3652837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14810" y="1357298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algn="ctr">
              <a:lnSpc>
                <a:spcPct val="150000"/>
              </a:lnSpc>
              <a:buClr>
                <a:schemeClr val="tx1"/>
              </a:buClr>
              <a:tabLst>
                <a:tab pos="439738" algn="l"/>
              </a:tabLst>
              <a:defRPr/>
            </a:pPr>
            <a:r>
              <a:rPr lang="ru-RU" altLang="zh-CN" sz="2400" b="1" dirty="0" smtClean="0">
                <a:latin typeface="Times New Roman" pitchFamily="18" charset="0"/>
              </a:rPr>
              <a:t>Закон Воронежской области </a:t>
            </a:r>
            <a:endParaRPr lang="ru-RU" altLang="zh-CN" sz="2400" b="1" dirty="0" smtClean="0">
              <a:latin typeface="Times New Roman" pitchFamily="18" charset="0"/>
            </a:endParaRPr>
          </a:p>
          <a:p>
            <a:pPr marL="93663" algn="ctr">
              <a:lnSpc>
                <a:spcPct val="150000"/>
              </a:lnSpc>
              <a:buClr>
                <a:schemeClr val="tx1"/>
              </a:buClr>
              <a:tabLst>
                <a:tab pos="439738" algn="l"/>
              </a:tabLst>
              <a:defRPr/>
            </a:pPr>
            <a:r>
              <a:rPr lang="ru-RU" altLang="zh-CN" sz="2400" b="1" dirty="0" smtClean="0">
                <a:latin typeface="Times New Roman" pitchFamily="18" charset="0"/>
              </a:rPr>
              <a:t>от </a:t>
            </a:r>
            <a:r>
              <a:rPr lang="ru-RU" altLang="zh-CN" sz="2400" b="1" dirty="0" smtClean="0">
                <a:latin typeface="Times New Roman" pitchFamily="18" charset="0"/>
              </a:rPr>
              <a:t>29.05.1997 № 3-</a:t>
            </a:r>
            <a:r>
              <a:rPr lang="en-US" sz="2400" b="1" dirty="0" smtClean="0">
                <a:latin typeface="Times New Roman" pitchFamily="18" charset="0"/>
              </a:rPr>
              <a:t>II-</a:t>
            </a:r>
            <a:r>
              <a:rPr lang="ru-RU" altLang="zh-CN" sz="2400" b="1" dirty="0" smtClean="0">
                <a:latin typeface="Times New Roman" pitchFamily="18" charset="0"/>
              </a:rPr>
              <a:t>ОЗ </a:t>
            </a:r>
          </a:p>
          <a:p>
            <a:pPr marL="93663">
              <a:lnSpc>
                <a:spcPct val="150000"/>
              </a:lnSpc>
              <a:buClr>
                <a:srgbClr val="C00000"/>
              </a:buClr>
              <a:tabLst>
                <a:tab pos="439738" algn="l"/>
              </a:tabLst>
              <a:defRPr/>
            </a:pP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«О защите населения и территории области от чрезвычайных </a:t>
            </a:r>
          </a:p>
          <a:p>
            <a:pPr marL="93663">
              <a:lnSpc>
                <a:spcPct val="150000"/>
              </a:lnSpc>
              <a:buClr>
                <a:srgbClr val="C00000"/>
              </a:buClr>
              <a:tabLst>
                <a:tab pos="439738" algn="l"/>
              </a:tabLst>
              <a:defRPr/>
            </a:pP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ситуаций природного и техногенного характера»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Изображение 1" descr="Voronezhskaja-oblast-gerb-bez-ramki-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313" y="1141413"/>
            <a:ext cx="3652837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357686" y="642918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93663" algn="ctr">
              <a:lnSpc>
                <a:spcPct val="150000"/>
              </a:lnSpc>
              <a:buClr>
                <a:schemeClr val="tx1"/>
              </a:buClr>
              <a:tabLst>
                <a:tab pos="439738" algn="l"/>
              </a:tabLst>
              <a:defRPr/>
            </a:pPr>
            <a:r>
              <a:rPr lang="ru-RU" altLang="zh-CN" sz="2400" b="1" dirty="0" smtClean="0">
                <a:latin typeface="Times New Roman" pitchFamily="18" charset="0"/>
              </a:rPr>
              <a:t>Постановление правительства Воронежской области </a:t>
            </a:r>
            <a:endParaRPr lang="ru-RU" altLang="zh-CN" sz="2400" b="1" dirty="0" smtClean="0">
              <a:latin typeface="Times New Roman" pitchFamily="18" charset="0"/>
            </a:endParaRPr>
          </a:p>
          <a:p>
            <a:pPr marL="93663" algn="ctr">
              <a:lnSpc>
                <a:spcPct val="150000"/>
              </a:lnSpc>
              <a:buClr>
                <a:schemeClr val="tx1"/>
              </a:buClr>
              <a:tabLst>
                <a:tab pos="439738" algn="l"/>
              </a:tabLst>
              <a:defRPr/>
            </a:pPr>
            <a:r>
              <a:rPr lang="ru-RU" altLang="zh-CN" sz="2400" b="1" dirty="0" smtClean="0">
                <a:latin typeface="Times New Roman" pitchFamily="18" charset="0"/>
              </a:rPr>
              <a:t>от </a:t>
            </a:r>
            <a:r>
              <a:rPr lang="ru-RU" altLang="zh-CN" sz="2400" b="1" dirty="0" smtClean="0">
                <a:latin typeface="Times New Roman" pitchFamily="18" charset="0"/>
              </a:rPr>
              <a:t>02.10.2015 №766 </a:t>
            </a:r>
          </a:p>
          <a:p>
            <a:pPr marL="93663" algn="ctr">
              <a:lnSpc>
                <a:spcPct val="150000"/>
              </a:lnSpc>
              <a:tabLst>
                <a:tab pos="439738" algn="l"/>
              </a:tabLst>
              <a:defRPr/>
            </a:pP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«О силах и средствах Воронежской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территориальной подсистемы </a:t>
            </a:r>
          </a:p>
          <a:p>
            <a:pPr marL="93663" algn="ctr">
              <a:lnSpc>
                <a:spcPct val="150000"/>
              </a:lnSpc>
              <a:tabLst>
                <a:tab pos="439738" algn="l"/>
              </a:tabLst>
              <a:defRPr/>
            </a:pP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предупреждения и ликвидации чрезвычайных ситуаций»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Текстовое поле 2"/>
          <p:cNvSpPr txBox="1">
            <a:spLocks noChangeArrowheads="1"/>
          </p:cNvSpPr>
          <p:nvPr/>
        </p:nvSpPr>
        <p:spPr bwMode="auto">
          <a:xfrm>
            <a:off x="4857750" y="357166"/>
            <a:ext cx="428625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en-US" sz="2000" b="1" dirty="0">
                <a:latin typeface="Arial" pitchFamily="34" charset="0"/>
                <a:cs typeface="Arial" pitchFamily="34" charset="0"/>
              </a:rPr>
              <a:t>ПОСТАНОВЛЕНИЕ</a:t>
            </a:r>
          </a:p>
          <a:p>
            <a:pPr algn="ctr">
              <a:lnSpc>
                <a:spcPct val="150000"/>
              </a:lnSpc>
            </a:pPr>
            <a:r>
              <a:rPr lang="ru-RU" altLang="en-US" sz="2000" b="1" dirty="0" smtClean="0">
                <a:latin typeface="Arial" pitchFamily="34" charset="0"/>
                <a:cs typeface="Arial" pitchFamily="34" charset="0"/>
              </a:rPr>
              <a:t>администрации </a:t>
            </a:r>
            <a:r>
              <a:rPr lang="ru-RU" altLang="en-US" sz="2000" b="1" dirty="0">
                <a:latin typeface="Arial" pitchFamily="34" charset="0"/>
                <a:cs typeface="Arial" pitchFamily="34" charset="0"/>
              </a:rPr>
              <a:t>городского округа </a:t>
            </a:r>
            <a:endParaRPr lang="ru-RU" altLang="en-US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en-US" sz="2000" b="1" dirty="0" smtClean="0">
                <a:latin typeface="Arial" pitchFamily="34" charset="0"/>
                <a:cs typeface="Arial" pitchFamily="34" charset="0"/>
              </a:rPr>
              <a:t>город </a:t>
            </a:r>
            <a:r>
              <a:rPr lang="ru-RU" altLang="en-US" sz="2000" b="1" dirty="0">
                <a:latin typeface="Arial" pitchFamily="34" charset="0"/>
                <a:cs typeface="Arial" pitchFamily="34" charset="0"/>
              </a:rPr>
              <a:t>Воронеж </a:t>
            </a:r>
            <a:endParaRPr lang="ru-RU" altLang="en-US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en-US" sz="2000" b="1" dirty="0" smtClean="0">
                <a:latin typeface="Arial" pitchFamily="34" charset="0"/>
                <a:cs typeface="Arial" pitchFamily="34" charset="0"/>
              </a:rPr>
              <a:t>от 30.09.2016 </a:t>
            </a:r>
            <a:r>
              <a:rPr lang="ru-RU" altLang="en-US" sz="2000" b="1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en-US" sz="2000" b="1" dirty="0" smtClean="0">
                <a:latin typeface="Arial" pitchFamily="34" charset="0"/>
                <a:cs typeface="Arial" pitchFamily="34" charset="0"/>
              </a:rPr>
              <a:t> 876 </a:t>
            </a:r>
            <a:endParaRPr lang="ru-RU" altLang="en-US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altLang="en-US" sz="2000" b="1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«Об утверждении Порядка подготовки к ведению и ведения гражданской обороны в городском округе город Воронеж</a:t>
            </a:r>
            <a:r>
              <a:rPr lang="ru-RU" alt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algn="ctr">
              <a:lnSpc>
                <a:spcPct val="150000"/>
              </a:lnSpc>
            </a:pPr>
            <a:endParaRPr lang="ru-RU" alt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altLang="en-US" sz="2000" b="1" dirty="0">
              <a:latin typeface="Times New Roman" pitchFamily="18" charset="0"/>
            </a:endParaRPr>
          </a:p>
        </p:txBody>
      </p:sp>
      <p:pic>
        <p:nvPicPr>
          <p:cNvPr id="51203" name="Picture 2" descr="http://36on.ru/uploads/Image/catalog/meriy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1270000"/>
            <a:ext cx="4991100" cy="423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мещающий 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B222052-7E4B-403A-8FCB-776F7F9831A4}" type="slidenum">
              <a:rPr lang="ru-RU" altLang="en-US" smtClean="0"/>
              <a:pPr/>
              <a:t>4</a:t>
            </a:fld>
            <a:endParaRPr lang="ru-RU" altLang="en-US" smtClean="0"/>
          </a:p>
        </p:txBody>
      </p:sp>
      <p:pic>
        <p:nvPicPr>
          <p:cNvPr id="12291" name="Изображение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4130675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2292" name="Изображение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28600"/>
            <a:ext cx="40163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2293" name="Изображение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1" y="3657600"/>
            <a:ext cx="4114800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2294" name="Изображение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6576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914400" y="2362200"/>
            <a:ext cx="7696200" cy="18288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en-US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XX </a:t>
            </a:r>
            <a:r>
              <a:rPr lang="ru-RU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веке изобретаются и принимаются на вооружение новые системы оружия, в том числе и массового поражения и средства их доставки к цели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Текстовое поле 2"/>
          <p:cNvSpPr txBox="1">
            <a:spLocks noChangeArrowheads="1"/>
          </p:cNvSpPr>
          <p:nvPr/>
        </p:nvSpPr>
        <p:spPr bwMode="auto">
          <a:xfrm>
            <a:off x="4857750" y="357166"/>
            <a:ext cx="42862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endParaRPr lang="ru-RU" alt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altLang="en-US" sz="2000" b="1" dirty="0">
              <a:latin typeface="Times New Roman" pitchFamily="18" charset="0"/>
            </a:endParaRPr>
          </a:p>
        </p:txBody>
      </p:sp>
      <p:pic>
        <p:nvPicPr>
          <p:cNvPr id="51203" name="Picture 2" descr="http://36on.ru/uploads/Image/catalog/meriy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1270000"/>
            <a:ext cx="4638675" cy="423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714875" y="428945"/>
            <a:ext cx="457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zh-CN" sz="2400" b="1" dirty="0" smtClean="0">
                <a:latin typeface="Times New Roman" pitchFamily="18" charset="0"/>
              </a:rPr>
              <a:t>Постановление главы городского округа город Воронеж от 13.12.2005 № 2040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zh-CN" sz="2400" b="1" dirty="0" smtClean="0">
                <a:latin typeface="Times New Roman" pitchFamily="18" charset="0"/>
              </a:rPr>
              <a:t>   </a:t>
            </a: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 «О Воронежском городском звене </a:t>
            </a: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Воронежской территориальной </a:t>
            </a: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подсистемы единой государственной системы предупреждения и ликвидации чрезвычайных ситуаций»</a:t>
            </a:r>
            <a:r>
              <a:rPr lang="ru-RU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 - ВГЗЧС</a:t>
            </a:r>
            <a:endParaRPr lang="ru-RU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zh-CN" sz="2400" b="1" dirty="0" smtClean="0">
                <a:latin typeface="Times New Roman" pitchFamily="18" charset="0"/>
              </a:rPr>
              <a:t>(ред. 24.02.2020)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Текстовое поле 2"/>
          <p:cNvSpPr txBox="1">
            <a:spLocks noChangeArrowheads="1"/>
          </p:cNvSpPr>
          <p:nvPr/>
        </p:nvSpPr>
        <p:spPr bwMode="auto">
          <a:xfrm>
            <a:off x="5076056" y="-155155"/>
            <a:ext cx="42862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endParaRPr lang="ru-RU" alt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altLang="en-US" sz="2000" b="1" dirty="0">
              <a:latin typeface="Times New Roman" pitchFamily="18" charset="0"/>
            </a:endParaRPr>
          </a:p>
        </p:txBody>
      </p:sp>
      <p:pic>
        <p:nvPicPr>
          <p:cNvPr id="51203" name="Picture 2" descr="http://36on.ru/uploads/Image/catalog/meriy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34" y="1269219"/>
            <a:ext cx="4638675" cy="423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16685" y="785482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zh-CN" sz="2400" b="1" dirty="0" smtClean="0">
                <a:latin typeface="Times New Roman" pitchFamily="18" charset="0"/>
              </a:rPr>
              <a:t>Постановление </a:t>
            </a:r>
            <a:r>
              <a:rPr lang="ru-RU" altLang="zh-CN" sz="2400" b="1" dirty="0" smtClean="0">
                <a:latin typeface="Times New Roman" pitchFamily="18" charset="0"/>
              </a:rPr>
              <a:t>а</a:t>
            </a:r>
            <a:r>
              <a:rPr lang="ru-RU" altLang="en-US" sz="2400" b="1" dirty="0" smtClean="0">
                <a:latin typeface="Times New Roman" pitchFamily="18" charset="0"/>
              </a:rPr>
              <a:t>дминистрации</a:t>
            </a:r>
            <a:r>
              <a:rPr lang="ru-RU" altLang="zh-CN" sz="2400" b="1" dirty="0" smtClean="0">
                <a:latin typeface="Times New Roman" pitchFamily="18" charset="0"/>
              </a:rPr>
              <a:t> </a:t>
            </a:r>
            <a:r>
              <a:rPr lang="ru-RU" altLang="zh-CN" sz="2400" b="1" dirty="0" smtClean="0">
                <a:latin typeface="Times New Roman" pitchFamily="18" charset="0"/>
              </a:rPr>
              <a:t>городского округа город Воронеж от 04.05.2010 № 306 </a:t>
            </a:r>
            <a:endParaRPr lang="ru-RU" altLang="zh-CN" sz="2400" b="1" dirty="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endParaRPr lang="ru-RU" altLang="zh-CN" sz="2400" b="1" dirty="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zh-CN" sz="2400" b="1" dirty="0" smtClean="0">
                <a:solidFill>
                  <a:srgbClr val="C00000"/>
                </a:solidFill>
                <a:latin typeface="Times New Roman" pitchFamily="18" charset="0"/>
              </a:rPr>
              <a:t>«О силах и средствах Воронежского городского звена предупреждения и ликвидации чрезвычайных ситуаций»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altLang="zh-CN" sz="2400" b="1" dirty="0" smtClean="0">
                <a:latin typeface="Times New Roman" pitchFamily="18" charset="0"/>
              </a:rPr>
              <a:t> (ред.  19.08.2019)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9036496" cy="157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Подготовка населения Воронежской области 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области ГО ЧС организована и проводится 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соответствии с требованиями: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2708920"/>
            <a:ext cx="5148064" cy="16430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Распоряжение 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правительства Воронежской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области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 14.02.2018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120-р 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 подготовке населения в области гражданской обороны, защиты от чрезвычайных ситуаций природного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и техногенного характера»</a:t>
            </a:r>
          </a:p>
        </p:txBody>
      </p:sp>
      <p:pic>
        <p:nvPicPr>
          <p:cNvPr id="6" name="Изображение 1" descr="Voronezhskaja-oblast-gerb-bez-ramki-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20" y="1844824"/>
            <a:ext cx="357863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96494815_3925073_voron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30538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572000" y="1052736"/>
            <a:ext cx="4572000" cy="4516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</a:rPr>
              <a:t>Постановление 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</a:rPr>
              <a:t>администрации городского округа город Воронеж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</a:rPr>
              <a:t>     </a:t>
            </a:r>
          </a:p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</a:rPr>
              <a:t>от 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</a:rPr>
              <a:t>25.01.2019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</a:rPr>
              <a:t> 63 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</a:endParaRPr>
          </a:p>
          <a:p>
            <a:pPr>
              <a:defRPr/>
            </a:pPr>
            <a:endParaRPr lang="ru-RU" sz="2000" b="1" dirty="0" smtClean="0">
              <a:solidFill>
                <a:schemeClr val="tx1"/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</a:rPr>
              <a:t>«О подготовке населения городского округа город Воронеж в области гражданской обороны, защиты от чрезвычайных ситуаций природного и техногенного характера», пожарной безопасности и безопасности людей на водных объектах»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</a:rPr>
              <a:t>Подготовка населения городского округа  город Воронеж 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</a:rPr>
              <a:t>в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</a:rPr>
              <a:t>области ГО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</a:rPr>
              <a:t>ЧС</a:t>
            </a:r>
            <a:endParaRPr lang="ru-RU" sz="2000" b="1" dirty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www.domod.ru/upload/sprint.editor/070/img-1536309382-521-img-20180903-wa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980728"/>
          <a:ext cx="8640960" cy="5827216"/>
        </p:xfrm>
        <a:graphic>
          <a:graphicData uri="http://schemas.openxmlformats.org/drawingml/2006/table">
            <a:tbl>
              <a:tblPr/>
              <a:tblGrid>
                <a:gridCol w="524590"/>
                <a:gridCol w="3927038"/>
                <a:gridCol w="1178479"/>
                <a:gridCol w="3010853"/>
              </a:tblGrid>
              <a:tr h="243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мероприятий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Сроки 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Ответственные 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Посещение музея Гражданской обороны на базе ПСО г. Воронежа учащимися МБОУ «Воронежская кадетская школа им. А.В. Суворова» 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ежемесячно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отдельному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графику 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Руководитель МБОУ «Воронежская кадетская школа им. А.В. Суворова»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«Управление по делам ГОЧС г. Воронежа»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0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Смотр - конкурс на лучшее оснащение кабинета (класса) ОБЖ общеобразовательных учреждений городского округа город Воронеж: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районный этап (участвуют все общеобразовательные учреждения городского округа город Воронеж)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муниципальный этап (участвуют победители районного этапа)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Призёры муниципального этапа смотра-конкурса участвуют в региональном этапе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10 марта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15.03-05.04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Управление образования и молодёжной политики администрации городского округа город Воронеж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«Управление по делам ГОЧС г. Воронежа»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городского округа город Воронеж «Центр развития образования и молодежных проектов»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Школьный День защиты детей, как заключительный этап объектовых тренировок по гражданской обороне и действиям по предупреждению и ликвидации чрезвычайных ситуаций в мирное время в муниципальных образовательных учреждениях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 апреля – День пожарной охраны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19 - 30 апреля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один из дней указанного периода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Управление образования и молодёжной политики администрации городского округа город Воронеж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9909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СОВМЕСТНЫХ МЕРОПРИЯТИЙ В ОБЛАСТИ ГРАЖДАНСКОЙ ОБОРОНЫ И ЗАЩИТЫ ОТ ЧРЕЗВЫЧАЙНЫХ СИТУАЦИЙ в 2021 году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3" y="260648"/>
          <a:ext cx="8784974" cy="6414508"/>
        </p:xfrm>
        <a:graphic>
          <a:graphicData uri="http://schemas.openxmlformats.org/drawingml/2006/table">
            <a:tbl>
              <a:tblPr/>
              <a:tblGrid>
                <a:gridCol w="533332"/>
                <a:gridCol w="3992487"/>
                <a:gridCol w="1198122"/>
                <a:gridCol w="3061033"/>
              </a:tblGrid>
              <a:tr h="562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интернет-олимпиады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 безопасности жизнедеятельности среди учащихся общеобразовательных учреждений города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Управление образования и молодёжной политики администрации городского округа город Воронеж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Соревнования «Школа безопасности – 2021»: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районный этап совместно с военно-патриотической игрой «Орлёнок» (участвуют команды всех общеобразовательных учреждений городского округа город Воронеж)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городские соревнования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Призёры городских соревнований, участвуют в региональных соревнованиях «Школа безопасности - 2021»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(по отдельному графику)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 мая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генеральная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репетиция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  мая 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Управление образования и молодёжной политики администрации городского округа город Воронеж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«Управление по делам ГОЧС г. Воронежа»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городского округа город Воронеж «Центр развития образования и молодежных проектов»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3-х дневные учебно-методические сборы с преподавателями – организаторами (учителями) ОБЖ общеобразовательных учреждений городского округа город Воронеж: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теоретический день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районный день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практический день: соревнования среди районных команд преподавателей - организаторов (учителей) ОБЖ общеобразовательных учреждений города по программе городских соревнований школьников «Школа безопасности - 2021» 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23 - 25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августа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 августа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 августа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 августа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Управление образования и молодёжной политики администрации городского округа город Воронеж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«Управление по делам ГОЧС г. Воронежа»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городского округа город Воронеж «Центр развития образования и молодежных проектов»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Месячник гражданской обороны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В рамках месячника единый день безопасности и здоровья в муниципальных образовательных учреждениях - День гражданской обороны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4 октября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Управление образования и молодёжной политики администрации городского округа город Воронеж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8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8745" algn="l"/>
                        </a:tabLs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Муниципальный этап (командный) олимпиады школьников по предмету ОБЖ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ноября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Управление образования и молодёжной политики администрации городского округа город Воронеж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«Управление по делам ГОЧС г. Воронежа»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МКУ городского округа город Воронеж «Центр развития образования и молодежных проектов»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eprost.tmweb.ru/pluginfile.php/4270/course/overviewfiles/word-image-6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88640"/>
            <a:ext cx="84969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Учебно-материальная база подготовки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области ГО ЧС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0" y="765175"/>
            <a:ext cx="91440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5113" indent="628650" algn="ctr"/>
            <a:r>
              <a:rPr lang="ru-RU" altLang="zh-CN" sz="2400" b="1">
                <a:latin typeface="Times New Roman" pitchFamily="18" charset="0"/>
              </a:rPr>
              <a:t>В зависимости от обстановки, масштаба прогнозируемой или возникшей чрезвычайной ситуации предусмотрено</a:t>
            </a:r>
          </a:p>
          <a:p>
            <a:pPr marL="265113" indent="628650" algn="ctr"/>
            <a:r>
              <a:rPr lang="ru-RU" altLang="zh-CN" sz="2400" b="1">
                <a:latin typeface="Times New Roman" pitchFamily="18" charset="0"/>
              </a:rPr>
              <a:t> </a:t>
            </a:r>
            <a:r>
              <a:rPr lang="ru-RU" altLang="zh-CN" sz="2400" b="1" i="1">
                <a:latin typeface="Times New Roman" pitchFamily="18" charset="0"/>
              </a:rPr>
              <a:t>три режима функционирования</a:t>
            </a:r>
            <a:r>
              <a:rPr lang="ru-RU" altLang="zh-CN" sz="2400" b="1">
                <a:latin typeface="Times New Roman" pitchFamily="18" charset="0"/>
              </a:rPr>
              <a:t> РСЧС:</a:t>
            </a:r>
          </a:p>
        </p:txBody>
      </p:sp>
      <p:sp>
        <p:nvSpPr>
          <p:cNvPr id="10243" name="Rectangle 5"/>
          <p:cNvSpPr/>
          <p:nvPr/>
        </p:nvSpPr>
        <p:spPr>
          <a:xfrm>
            <a:off x="4365625" y="2190750"/>
            <a:ext cx="477837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428750" indent="-536575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режим повседневной деятельности</a:t>
            </a:r>
          </a:p>
          <a:p>
            <a:pPr marL="1428750" indent="-536575">
              <a:buClr>
                <a:srgbClr val="FF0000"/>
              </a:buClr>
              <a:buFont typeface="Wingdings" pitchFamily="2" charset="2"/>
              <a:buNone/>
              <a:defRPr/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1428750" indent="-536575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режим повышенной готовности</a:t>
            </a:r>
          </a:p>
          <a:p>
            <a:pPr marL="1428750" indent="-536575"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ru-RU" sz="2400" b="1" dirty="0">
              <a:solidFill>
                <a:srgbClr val="006600"/>
              </a:solidFill>
              <a:latin typeface="Times New Roman" pitchFamily="18" charset="0"/>
            </a:endParaRPr>
          </a:p>
          <a:p>
            <a:pPr marL="1428750" indent="-536575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режим чрезвычайной ситуации</a:t>
            </a:r>
          </a:p>
        </p:txBody>
      </p:sp>
      <p:sp>
        <p:nvSpPr>
          <p:cNvPr id="47108" name="Rectangle 11"/>
          <p:cNvSpPr>
            <a:spLocks noChangeArrowheads="1"/>
          </p:cNvSpPr>
          <p:nvPr/>
        </p:nvSpPr>
        <p:spPr bwMode="auto">
          <a:xfrm>
            <a:off x="1123950" y="5318126"/>
            <a:ext cx="683242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36575" algn="ctr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altLang="zh-CN" sz="2000" b="1" dirty="0">
                <a:solidFill>
                  <a:srgbClr val="C00000"/>
                </a:solidFill>
                <a:latin typeface="Times New Roman" pitchFamily="18" charset="0"/>
              </a:rPr>
              <a:t>Постановление Правительства РФ от 30.12.2003 </a:t>
            </a:r>
            <a:r>
              <a:rPr lang="ru-RU" altLang="zh-CN" sz="20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</a:p>
          <a:p>
            <a:pPr indent="536575" algn="ctr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altLang="zh-CN" sz="2000" b="1" dirty="0" smtClean="0">
                <a:solidFill>
                  <a:srgbClr val="C00000"/>
                </a:solidFill>
                <a:latin typeface="Times New Roman" pitchFamily="18" charset="0"/>
              </a:rPr>
              <a:t>№ </a:t>
            </a:r>
            <a:r>
              <a:rPr lang="ru-RU" altLang="zh-CN" sz="2000" b="1" dirty="0">
                <a:solidFill>
                  <a:srgbClr val="C00000"/>
                </a:solidFill>
                <a:latin typeface="Times New Roman" pitchFamily="18" charset="0"/>
              </a:rPr>
              <a:t>794 «О единой государственной системе предупреждения и ликвидации чрезвычайных ситуаций»</a:t>
            </a:r>
          </a:p>
        </p:txBody>
      </p:sp>
      <p:pic>
        <p:nvPicPr>
          <p:cNvPr id="47109" name="Изображение 1" descr="Vzaimodeystvie-sil-i-sredstv-RSCH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2108200"/>
            <a:ext cx="4827587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lide-share.ru/slide/14436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мещающий 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B627D8-24F5-4FE0-B156-91B05D236F8B}" type="slidenum">
              <a:rPr lang="ru-RU" altLang="en-US" smtClean="0"/>
              <a:pPr/>
              <a:t>5</a:t>
            </a:fld>
            <a:endParaRPr lang="ru-RU" altLang="en-US" smtClean="0"/>
          </a:p>
        </p:txBody>
      </p:sp>
      <p:pic>
        <p:nvPicPr>
          <p:cNvPr id="9219" name="Изображение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0663"/>
            <a:ext cx="8429625" cy="586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762000" y="4800600"/>
            <a:ext cx="7696200" cy="18288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Развитие авиации значительно увеличивает зону возможного поражения в ходе военных действий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s://ds02.infourok.ru/uploads/ex/0966/00040105-21defc60/img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https://ds02.infourok.ru/uploads/ex/0966/00040105-21defc60/img1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2.infourok.ru/uploads/ex/0727/0004ae8e-577e6abd/img8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2.infourok.ru/uploads/ex/0966/00040105-21defc60/img13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065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myslide.ru/documents_3/ba4e743616f6ed6d288bf9e508606b9f/img1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7140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8215338" y="6215082"/>
            <a:ext cx="928662" cy="6429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http://900igr.net/datas/obschestvoznanie/Rossijskaja-gosudarstvennost/0019-019-Spasibo-za-vnim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857250"/>
            <a:ext cx="92583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s://myslide.ru/documents_3/ba4e743616f6ed6d288bf9e508606b9f/img8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85785" y="0"/>
            <a:ext cx="8001056" cy="428628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sz="2000" b="1" noProof="1">
                <a:solidFill>
                  <a:srgbClr val="C00000"/>
                </a:solidFill>
              </a:rPr>
              <a:t>ПРЕЗИДЕНТ РФ – ВЕРХОВНЫЙ ГЛАВНОКОМАНДУЮЩИЙ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14677" y="428603"/>
            <a:ext cx="3000396" cy="357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sz="2000" b="1" noProof="1"/>
              <a:t>Пункты управления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08" y="857232"/>
            <a:ext cx="5357849" cy="4286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sz="2000" b="1" noProof="1">
                <a:solidFill>
                  <a:srgbClr val="C00000"/>
                </a:solidFill>
              </a:rPr>
              <a:t>ПРЕДСЕДАТЕЛЬ ПРАВИТЕЛЬСТВА РФ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14677" y="1214421"/>
            <a:ext cx="3000396" cy="3571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sz="2000" b="1" noProof="1"/>
              <a:t>Пункты управления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71801" y="1928801"/>
            <a:ext cx="3000364" cy="107157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МЧС </a:t>
            </a:r>
          </a:p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Российской Федерации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43636" y="1928801"/>
            <a:ext cx="3000364" cy="107157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Министр обороны РФ</a:t>
            </a:r>
          </a:p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Генеральный штаб</a:t>
            </a:r>
          </a:p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 ВС РФ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2071677"/>
            <a:ext cx="3000364" cy="107157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1928802"/>
            <a:ext cx="3000364" cy="10715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Руководители федеральных органов исполнительной власти – руководители ГО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0" y="3571876"/>
            <a:ext cx="3000364" cy="1357322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Руководители территориальной органов федеральных органов исполнительной власти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280" y="3071809"/>
            <a:ext cx="2571768" cy="35719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Пункты управления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280" y="4929197"/>
            <a:ext cx="2571768" cy="35719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Оперативные группы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0" y="5429264"/>
            <a:ext cx="3000364" cy="642941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Объекты экономики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86116" y="3000372"/>
            <a:ext cx="2571768" cy="35719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ЦУКС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143240" y="3929065"/>
            <a:ext cx="300036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Руководители  субъектов РФ и органов  местного самоуправления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57553" y="4786321"/>
            <a:ext cx="2571768" cy="35719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Пункты управления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43240" y="5286388"/>
            <a:ext cx="2928957" cy="50006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Организации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357553" y="5786453"/>
            <a:ext cx="2571768" cy="28575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Пункты управления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57619" y="6215057"/>
            <a:ext cx="1357321" cy="64294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C00000"/>
                </a:solidFill>
              </a:rPr>
              <a:t>НАСФ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57224" y="6215057"/>
            <a:ext cx="1357322" cy="64294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C00000"/>
                </a:solidFill>
              </a:rPr>
              <a:t>НАСФ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57884" y="6215058"/>
            <a:ext cx="1357322" cy="64294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C00000"/>
                </a:solidFill>
              </a:rPr>
              <a:t>СИЛЫ ГО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786677" y="6215057"/>
            <a:ext cx="1357323" cy="64294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C00000"/>
                </a:solidFill>
              </a:rPr>
              <a:t>Воинские части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572264" y="3571875"/>
            <a:ext cx="2571736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solidFill>
                  <a:srgbClr val="FF0000"/>
                </a:solidFill>
              </a:rPr>
              <a:t>Командующие войсками округов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786578" y="4429132"/>
            <a:ext cx="2214578" cy="642941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/>
              <a:t>Службы местной обороны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428750" y="1785938"/>
            <a:ext cx="635793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трелка вниз 33"/>
          <p:cNvSpPr/>
          <p:nvPr/>
        </p:nvSpPr>
        <p:spPr>
          <a:xfrm>
            <a:off x="7715250" y="1785938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4500563" y="1785938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36" name="Стрелка вниз 35"/>
          <p:cNvSpPr/>
          <p:nvPr/>
        </p:nvSpPr>
        <p:spPr>
          <a:xfrm>
            <a:off x="1357313" y="1785938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37" name="Стрелка вниз 36"/>
          <p:cNvSpPr/>
          <p:nvPr/>
        </p:nvSpPr>
        <p:spPr>
          <a:xfrm>
            <a:off x="4500563" y="1571625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38" name="Стрелка вниз 37"/>
          <p:cNvSpPr/>
          <p:nvPr/>
        </p:nvSpPr>
        <p:spPr>
          <a:xfrm>
            <a:off x="4572000" y="3786188"/>
            <a:ext cx="142875" cy="142875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39" name="Стрелка вниз 38"/>
          <p:cNvSpPr/>
          <p:nvPr/>
        </p:nvSpPr>
        <p:spPr>
          <a:xfrm>
            <a:off x="1428750" y="3429000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41" name="Стрелка вниз 40"/>
          <p:cNvSpPr/>
          <p:nvPr/>
        </p:nvSpPr>
        <p:spPr>
          <a:xfrm>
            <a:off x="1428750" y="5286375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42" name="Стрелка вниз 41"/>
          <p:cNvSpPr/>
          <p:nvPr/>
        </p:nvSpPr>
        <p:spPr>
          <a:xfrm>
            <a:off x="1428750" y="6072188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43" name="Стрелка вниз 42"/>
          <p:cNvSpPr/>
          <p:nvPr/>
        </p:nvSpPr>
        <p:spPr>
          <a:xfrm>
            <a:off x="4500563" y="6072188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46" name="Двойная стрелка влево/вправо 45"/>
          <p:cNvSpPr/>
          <p:nvPr/>
        </p:nvSpPr>
        <p:spPr>
          <a:xfrm>
            <a:off x="3000375" y="2428875"/>
            <a:ext cx="71438" cy="214313"/>
          </a:xfrm>
          <a:prstGeom prst="left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47" name="Двойная стрелка влево/вправо 46"/>
          <p:cNvSpPr/>
          <p:nvPr/>
        </p:nvSpPr>
        <p:spPr>
          <a:xfrm>
            <a:off x="6072188" y="2428875"/>
            <a:ext cx="71437" cy="214313"/>
          </a:xfrm>
          <a:prstGeom prst="left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48" name="Двойная стрелка влево/вправо 47"/>
          <p:cNvSpPr/>
          <p:nvPr/>
        </p:nvSpPr>
        <p:spPr>
          <a:xfrm>
            <a:off x="2286000" y="6500813"/>
            <a:ext cx="1500188" cy="71437"/>
          </a:xfrm>
          <a:prstGeom prst="left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50" name="Двойная стрелка влево/вправо 49"/>
          <p:cNvSpPr/>
          <p:nvPr/>
        </p:nvSpPr>
        <p:spPr>
          <a:xfrm>
            <a:off x="5286375" y="6500813"/>
            <a:ext cx="500063" cy="714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52" name="Двойная стрелка влево/вправо 51"/>
          <p:cNvSpPr/>
          <p:nvPr/>
        </p:nvSpPr>
        <p:spPr>
          <a:xfrm>
            <a:off x="7286625" y="6500813"/>
            <a:ext cx="428625" cy="714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cxnSp>
        <p:nvCxnSpPr>
          <p:cNvPr id="56" name="Прямая со стрелкой 55"/>
          <p:cNvCxnSpPr/>
          <p:nvPr/>
        </p:nvCxnSpPr>
        <p:spPr>
          <a:xfrm rot="5400000">
            <a:off x="7500938" y="3286125"/>
            <a:ext cx="573088" cy="158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0" idx="0"/>
          </p:cNvCxnSpPr>
          <p:nvPr/>
        </p:nvCxnSpPr>
        <p:spPr>
          <a:xfrm rot="16200000" flipH="1">
            <a:off x="7554119" y="5304632"/>
            <a:ext cx="1143000" cy="677862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5400000">
            <a:off x="5251450" y="5106988"/>
            <a:ext cx="2214563" cy="158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Скругленный прямоугольник 62"/>
          <p:cNvSpPr/>
          <p:nvPr/>
        </p:nvSpPr>
        <p:spPr>
          <a:xfrm>
            <a:off x="3143240" y="3429000"/>
            <a:ext cx="2928957" cy="35718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noProof="1">
                <a:latin typeface="Calibri" panose="020F0502020204030204" pitchFamily="34" charset="0"/>
              </a:rPr>
              <a:t>Начальники  ГУ МЧС РФ</a:t>
            </a:r>
          </a:p>
        </p:txBody>
      </p:sp>
      <p:sp>
        <p:nvSpPr>
          <p:cNvPr id="64" name="Стрелка вниз 63"/>
          <p:cNvSpPr/>
          <p:nvPr/>
        </p:nvSpPr>
        <p:spPr>
          <a:xfrm>
            <a:off x="4572000" y="3286125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sp>
        <p:nvSpPr>
          <p:cNvPr id="65" name="Стрелка вниз 64"/>
          <p:cNvSpPr/>
          <p:nvPr/>
        </p:nvSpPr>
        <p:spPr>
          <a:xfrm>
            <a:off x="4500563" y="5143500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5679281" y="3321844"/>
            <a:ext cx="1000125" cy="3571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Стрелка вниз 67"/>
          <p:cNvSpPr/>
          <p:nvPr/>
        </p:nvSpPr>
        <p:spPr>
          <a:xfrm>
            <a:off x="4429125" y="714375"/>
            <a:ext cx="142875" cy="14287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Изображение 3" descr="368386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906463"/>
            <a:ext cx="3629025" cy="509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Текстовое поле 5"/>
          <p:cNvSpPr txBox="1">
            <a:spLocks noChangeArrowheads="1"/>
          </p:cNvSpPr>
          <p:nvPr/>
        </p:nvSpPr>
        <p:spPr bwMode="auto">
          <a:xfrm>
            <a:off x="3779912" y="875377"/>
            <a:ext cx="5527675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Times New Roman" pitchFamily="18" charset="0"/>
              </a:rPr>
              <a:t>Федеральный закон </a:t>
            </a:r>
          </a:p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Times New Roman" pitchFamily="18" charset="0"/>
              </a:rPr>
              <a:t>от 12 февраля 1998 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</a:rPr>
              <a:t>года</a:t>
            </a:r>
            <a:endParaRPr lang="ru-RU" altLang="en-US" sz="2400" b="1" dirty="0">
              <a:solidFill>
                <a:srgbClr val="C00000"/>
              </a:solidFill>
              <a:latin typeface="Times New Roman" pitchFamily="18" charset="0"/>
            </a:endParaRPr>
          </a:p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Times New Roman" pitchFamily="18" charset="0"/>
              </a:rPr>
              <a:t> N 28-ФЗ</a:t>
            </a:r>
          </a:p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Times New Roman" pitchFamily="18" charset="0"/>
              </a:rPr>
              <a:t>"О гражданской обороне"</a:t>
            </a:r>
          </a:p>
          <a:p>
            <a:pPr algn="ctr"/>
            <a:endParaRPr lang="ru-RU" altLang="en-US" sz="2000" b="1" dirty="0">
              <a:latin typeface="Times New Roman" pitchFamily="18" charset="0"/>
            </a:endParaRPr>
          </a:p>
          <a:p>
            <a:r>
              <a:rPr lang="ru-RU" altLang="en-US" sz="2000" b="1" dirty="0">
                <a:latin typeface="Times New Roman" pitchFamily="18" charset="0"/>
              </a:rPr>
              <a:t>С изменениями и дополнениями от:</a:t>
            </a:r>
          </a:p>
          <a:p>
            <a:r>
              <a:rPr lang="ru-RU" altLang="en-US" sz="2000" b="1" dirty="0">
                <a:latin typeface="Times New Roman" pitchFamily="18" charset="0"/>
              </a:rPr>
              <a:t>9 октября 2002 г., 19 июня, 22 августа 2004 г., 19 июня 2007 г., 25 ноября 2009 г., 27 июля, 23 декабря 2010 г., 2 июля, 28 декабря 2013 г., </a:t>
            </a:r>
          </a:p>
          <a:p>
            <a:r>
              <a:rPr lang="ru-RU" altLang="en-US" sz="2000" b="1" dirty="0">
                <a:latin typeface="Times New Roman" pitchFamily="18" charset="0"/>
              </a:rPr>
              <a:t>29 июня, 30 декабря 2015 г., </a:t>
            </a:r>
            <a:r>
              <a:rPr lang="ru-RU" altLang="en-US" sz="2000" b="1" u="sng" dirty="0">
                <a:solidFill>
                  <a:srgbClr val="C00000"/>
                </a:solidFill>
                <a:latin typeface="Times New Roman" pitchFamily="18" charset="0"/>
              </a:rPr>
              <a:t>01 мая 2019 г.</a:t>
            </a:r>
          </a:p>
          <a:p>
            <a:endParaRPr lang="ru-RU" altLang="en-US" sz="2000" b="1" dirty="0">
              <a:latin typeface="Times New Roman" pitchFamily="18" charset="0"/>
            </a:endParaRPr>
          </a:p>
          <a:p>
            <a:pPr algn="ctr"/>
            <a:r>
              <a:rPr lang="ru-RU" altLang="en-US" sz="2000" b="1" dirty="0">
                <a:latin typeface="Times New Roman" pitchFamily="18" charset="0"/>
              </a:rPr>
              <a:t> </a:t>
            </a:r>
          </a:p>
          <a:p>
            <a:pPr algn="ctr"/>
            <a:r>
              <a:rPr lang="ru-RU" altLang="en-US" sz="2000" b="1" dirty="0">
                <a:latin typeface="Times New Roman" pitchFamily="18" charset="0"/>
              </a:rPr>
              <a:t>Принят Государственной Думой </a:t>
            </a:r>
          </a:p>
          <a:p>
            <a:pPr algn="ctr"/>
            <a:r>
              <a:rPr lang="ru-RU" altLang="en-US" sz="2000" b="1" dirty="0">
                <a:latin typeface="Times New Roman" pitchFamily="18" charset="0"/>
              </a:rPr>
              <a:t>26 декабря 1997 года</a:t>
            </a:r>
          </a:p>
          <a:p>
            <a:pPr algn="ctr"/>
            <a:endParaRPr lang="ru-RU" altLang="en-US" sz="2000" b="1" dirty="0">
              <a:latin typeface="Times New Roman" pitchFamily="18" charset="0"/>
            </a:endParaRPr>
          </a:p>
          <a:p>
            <a:pPr algn="ctr"/>
            <a:r>
              <a:rPr lang="ru-RU" altLang="en-US" sz="2000" b="1" dirty="0">
                <a:latin typeface="Times New Roman" pitchFamily="18" charset="0"/>
              </a:rPr>
              <a:t>Одобрен Советом Федерации </a:t>
            </a:r>
          </a:p>
          <a:p>
            <a:pPr algn="ctr"/>
            <a:r>
              <a:rPr lang="ru-RU" altLang="en-US" sz="2000" b="1" dirty="0">
                <a:latin typeface="Times New Roman" pitchFamily="18" charset="0"/>
              </a:rPr>
              <a:t>28 января 1998 года</a:t>
            </a:r>
          </a:p>
          <a:p>
            <a:pPr algn="ctr"/>
            <a:endParaRPr lang="ru-RU" altLang="en-US" sz="2000" b="1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9B5D0A-2564-403C-9219-2E5736CFB04E}" type="slidenum">
              <a:rPr lang="ru-RU" altLang="zh-CN" smtClean="0"/>
              <a:pPr/>
              <a:t>9</a:t>
            </a:fld>
            <a:endParaRPr lang="ru-RU" altLang="zh-CN" smtClean="0"/>
          </a:p>
        </p:txBody>
      </p:sp>
      <p:sp>
        <p:nvSpPr>
          <p:cNvPr id="13315" name="Text Box 2"/>
          <p:cNvSpPr txBox="1"/>
          <p:nvPr/>
        </p:nvSpPr>
        <p:spPr>
          <a:xfrm>
            <a:off x="250824" y="188912"/>
            <a:ext cx="8715375" cy="8302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sz="2400" b="1" noProof="1">
                <a:solidFill>
                  <a:srgbClr val="C00000"/>
                </a:solidFill>
              </a:rPr>
              <a:t>Структура закона от </a:t>
            </a:r>
            <a:r>
              <a:rPr sz="2400" b="1" noProof="1" smtClean="0">
                <a:solidFill>
                  <a:srgbClr val="C00000"/>
                </a:solidFill>
              </a:rPr>
              <a:t>12</a:t>
            </a:r>
            <a:r>
              <a:rPr lang="ru-RU" sz="2400" b="1" noProof="1" smtClean="0">
                <a:solidFill>
                  <a:srgbClr val="C00000"/>
                </a:solidFill>
              </a:rPr>
              <a:t>.02.</a:t>
            </a:r>
            <a:r>
              <a:rPr sz="2400" b="1" noProof="1" smtClean="0">
                <a:solidFill>
                  <a:srgbClr val="C00000"/>
                </a:solidFill>
              </a:rPr>
              <a:t>1998</a:t>
            </a:r>
            <a:r>
              <a:rPr lang="ru-RU" sz="2400" b="1" noProof="1" smtClean="0">
                <a:solidFill>
                  <a:srgbClr val="C00000"/>
                </a:solidFill>
              </a:rPr>
              <a:t> </a:t>
            </a:r>
            <a:r>
              <a:rPr sz="2400" b="1" noProof="1" smtClean="0">
                <a:solidFill>
                  <a:srgbClr val="C00000"/>
                </a:solidFill>
              </a:rPr>
              <a:t>№ </a:t>
            </a:r>
            <a:r>
              <a:rPr sz="2400" b="1" noProof="1">
                <a:solidFill>
                  <a:srgbClr val="C00000"/>
                </a:solidFill>
              </a:rPr>
              <a:t>28-ФЗ</a:t>
            </a:r>
          </a:p>
          <a:p>
            <a:pPr algn="ctr" eaLnBrk="1" hangingPunct="1">
              <a:defRPr/>
            </a:pPr>
            <a:r>
              <a:rPr sz="2400" noProof="1">
                <a:solidFill>
                  <a:srgbClr val="C00000"/>
                </a:solidFill>
              </a:rPr>
              <a:t> </a:t>
            </a:r>
            <a:r>
              <a:rPr sz="2400" b="1" noProof="1">
                <a:solidFill>
                  <a:srgbClr val="C00000"/>
                </a:solidFill>
              </a:rPr>
              <a:t>«О гражданской обороне»</a:t>
            </a:r>
          </a:p>
        </p:txBody>
      </p:sp>
      <p:sp>
        <p:nvSpPr>
          <p:cNvPr id="13316" name="Rectangle 8"/>
          <p:cNvSpPr/>
          <p:nvPr/>
        </p:nvSpPr>
        <p:spPr>
          <a:xfrm>
            <a:off x="6156323" y="1268413"/>
            <a:ext cx="2797175" cy="2520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Гл. III</a:t>
            </a:r>
            <a:endParaRPr lang="ru-RU" altLang="zh-CN" sz="2000" b="1" noProof="1"/>
          </a:p>
          <a:p>
            <a:pPr algn="ctr" eaLnBrk="1" hangingPunct="1">
              <a:defRPr/>
            </a:pPr>
            <a:endParaRPr lang="ru-RU" altLang="zh-CN" sz="1600" b="1" noProof="1">
              <a:latin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zh-CN" b="1" noProof="1">
                <a:latin typeface="Times New Roman" panose="02020603050405020304" pitchFamily="18" charset="0"/>
              </a:rPr>
              <a:t>Полномочия органов </a:t>
            </a:r>
          </a:p>
          <a:p>
            <a:pPr algn="ctr" eaLnBrk="1" hangingPunct="1">
              <a:defRPr/>
            </a:pPr>
            <a:r>
              <a:rPr lang="ru-RU" altLang="zh-CN" b="1" noProof="1">
                <a:latin typeface="Times New Roman" panose="02020603050405020304" pitchFamily="18" charset="0"/>
              </a:rPr>
              <a:t>исполнительной власти </a:t>
            </a:r>
          </a:p>
          <a:p>
            <a:pPr algn="ctr" eaLnBrk="1" hangingPunct="1">
              <a:defRPr/>
            </a:pPr>
            <a:r>
              <a:rPr lang="ru-RU" altLang="zh-CN" b="1" noProof="1">
                <a:latin typeface="Times New Roman" panose="02020603050405020304" pitchFamily="18" charset="0"/>
              </a:rPr>
              <a:t>субъектов РФ, органов</a:t>
            </a:r>
          </a:p>
          <a:p>
            <a:pPr algn="ctr" eaLnBrk="1" hangingPunct="1">
              <a:defRPr/>
            </a:pPr>
            <a:r>
              <a:rPr lang="ru-RU" altLang="zh-CN" b="1" noProof="1">
                <a:latin typeface="Times New Roman" panose="02020603050405020304" pitchFamily="18" charset="0"/>
              </a:rPr>
              <a:t>местного самоуправления,</a:t>
            </a:r>
          </a:p>
          <a:p>
            <a:pPr algn="ctr" eaLnBrk="1" hangingPunct="1">
              <a:defRPr/>
            </a:pPr>
            <a:r>
              <a:rPr lang="ru-RU" altLang="zh-CN" b="1" noProof="1">
                <a:latin typeface="Times New Roman" panose="02020603050405020304" pitchFamily="18" charset="0"/>
              </a:rPr>
              <a:t> организаций, права и </a:t>
            </a:r>
          </a:p>
          <a:p>
            <a:pPr algn="ctr" eaLnBrk="1" hangingPunct="1">
              <a:defRPr/>
            </a:pPr>
            <a:r>
              <a:rPr lang="ru-RU" altLang="zh-CN" b="1" noProof="1">
                <a:latin typeface="Times New Roman" panose="02020603050405020304" pitchFamily="18" charset="0"/>
              </a:rPr>
              <a:t>обязанности граждан РФ</a:t>
            </a:r>
          </a:p>
          <a:p>
            <a:pPr algn="ctr" eaLnBrk="1" hangingPunct="1">
              <a:defRPr/>
            </a:pPr>
            <a:r>
              <a:rPr lang="ru-RU" altLang="zh-CN" b="1" noProof="1">
                <a:latin typeface="Times New Roman" panose="02020603050405020304" pitchFamily="18" charset="0"/>
              </a:rPr>
              <a:t> в области ГО</a:t>
            </a:r>
          </a:p>
        </p:txBody>
      </p:sp>
      <p:sp>
        <p:nvSpPr>
          <p:cNvPr id="9225" name="Line 28"/>
          <p:cNvSpPr>
            <a:spLocks noChangeShapeType="1"/>
          </p:cNvSpPr>
          <p:nvPr/>
        </p:nvSpPr>
        <p:spPr bwMode="auto">
          <a:xfrm>
            <a:off x="6156325" y="1773238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8" name="Rectangle 29"/>
          <p:cNvSpPr/>
          <p:nvPr/>
        </p:nvSpPr>
        <p:spPr>
          <a:xfrm>
            <a:off x="3203575" y="1268413"/>
            <a:ext cx="2797175" cy="2520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Гл. II</a:t>
            </a:r>
            <a:endParaRPr lang="ru-RU" altLang="zh-CN" sz="2000" b="1" noProof="1"/>
          </a:p>
          <a:p>
            <a:pPr algn="ctr" eaLnBrk="1" hangingPunct="1">
              <a:defRPr/>
            </a:pPr>
            <a:endParaRPr lang="ru-RU" altLang="zh-CN" b="1" noProof="1"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ru-RU" altLang="zh-CN" sz="2000" b="1" noProof="1"/>
              <a:t>Полномочия органов 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государственной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 власти РФ 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в области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ГО</a:t>
            </a:r>
          </a:p>
          <a:p>
            <a:pPr algn="ctr" eaLnBrk="1" hangingPunct="1">
              <a:defRPr/>
            </a:pPr>
            <a:endParaRPr lang="ru-RU" altLang="zh-CN" sz="2000" b="1" noProof="1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3319" name="Rectangle 30"/>
          <p:cNvSpPr/>
          <p:nvPr/>
        </p:nvSpPr>
        <p:spPr>
          <a:xfrm>
            <a:off x="250824" y="1268413"/>
            <a:ext cx="2797175" cy="2520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Гл. I</a:t>
            </a:r>
            <a:endParaRPr lang="ru-RU" altLang="zh-CN" sz="2000" b="1" noProof="1"/>
          </a:p>
          <a:p>
            <a:pPr algn="ctr" eaLnBrk="1" hangingPunct="1">
              <a:defRPr/>
            </a:pPr>
            <a:endParaRPr lang="ru-RU" altLang="zh-CN" b="1" noProof="1"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ru-RU" altLang="zh-CN" sz="2000" b="1" noProof="1"/>
              <a:t>Общие 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положения</a:t>
            </a:r>
          </a:p>
          <a:p>
            <a:pPr algn="ctr" eaLnBrk="1" hangingPunct="1">
              <a:defRPr/>
            </a:pPr>
            <a:endParaRPr lang="ru-RU" altLang="zh-CN" sz="2000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32" name="Line 31"/>
          <p:cNvSpPr>
            <a:spLocks noChangeShapeType="1"/>
          </p:cNvSpPr>
          <p:nvPr/>
        </p:nvSpPr>
        <p:spPr bwMode="auto">
          <a:xfrm>
            <a:off x="3203575" y="1773238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3" name="Line 32"/>
          <p:cNvSpPr>
            <a:spLocks noChangeShapeType="1"/>
          </p:cNvSpPr>
          <p:nvPr/>
        </p:nvSpPr>
        <p:spPr bwMode="auto">
          <a:xfrm>
            <a:off x="250825" y="1773238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2" name="Rectangle 33"/>
          <p:cNvSpPr/>
          <p:nvPr/>
        </p:nvSpPr>
        <p:spPr>
          <a:xfrm>
            <a:off x="250824" y="4005263"/>
            <a:ext cx="2797175" cy="2520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Гл. IV</a:t>
            </a:r>
            <a:endParaRPr lang="ru-RU" altLang="zh-CN" sz="2000" b="1" noProof="1"/>
          </a:p>
          <a:p>
            <a:pPr algn="ctr" eaLnBrk="1" hangingPunct="1">
              <a:defRPr/>
            </a:pPr>
            <a:endParaRPr lang="ru-RU" altLang="zh-CN" sz="2000" b="1" noProof="1"/>
          </a:p>
          <a:p>
            <a:pPr algn="ctr" eaLnBrk="1" hangingPunct="1">
              <a:defRPr/>
            </a:pPr>
            <a:r>
              <a:rPr lang="ru-RU" altLang="zh-CN" sz="2000" b="1" noProof="1"/>
              <a:t>Руководство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гражданской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обороной</a:t>
            </a: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23" name="Rectangle 34"/>
          <p:cNvSpPr/>
          <p:nvPr/>
        </p:nvSpPr>
        <p:spPr>
          <a:xfrm>
            <a:off x="3203574" y="4005263"/>
            <a:ext cx="2797175" cy="2520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Гл. V</a:t>
            </a:r>
            <a:endParaRPr lang="ru-RU" altLang="zh-CN" sz="2000" b="1" noProof="1"/>
          </a:p>
          <a:p>
            <a:pPr algn="ctr" eaLnBrk="1" hangingPunct="1">
              <a:defRPr/>
            </a:pPr>
            <a:endParaRPr lang="ru-RU" altLang="zh-CN" sz="2000" b="1" noProof="1"/>
          </a:p>
          <a:p>
            <a:pPr algn="ctr" eaLnBrk="1" hangingPunct="1">
              <a:defRPr/>
            </a:pPr>
            <a:endParaRPr lang="ru-RU" altLang="zh-CN" sz="2000" b="1" noProof="1"/>
          </a:p>
          <a:p>
            <a:pPr algn="ctr" eaLnBrk="1" hangingPunct="1">
              <a:defRPr/>
            </a:pPr>
            <a:r>
              <a:rPr lang="ru-RU" altLang="zh-CN" sz="2000" b="1" noProof="1"/>
              <a:t>Силы ГО</a:t>
            </a: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24" name="Rectangle 35"/>
          <p:cNvSpPr/>
          <p:nvPr/>
        </p:nvSpPr>
        <p:spPr>
          <a:xfrm>
            <a:off x="6156323" y="4005263"/>
            <a:ext cx="2797175" cy="2520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algn="ctr" eaLnBrk="1" hangingPunct="1">
              <a:defRPr/>
            </a:pPr>
            <a:r>
              <a:rPr lang="en-US" altLang="x-none" sz="2000" b="1" noProof="1"/>
              <a:t>Гл. VI</a:t>
            </a:r>
            <a:endParaRPr lang="ru-RU" altLang="zh-CN" sz="2000" b="1" noProof="1"/>
          </a:p>
          <a:p>
            <a:pPr algn="ctr" eaLnBrk="1" hangingPunct="1">
              <a:defRPr/>
            </a:pPr>
            <a:endParaRPr lang="ru-RU" altLang="zh-CN" sz="2000" b="1" noProof="1"/>
          </a:p>
          <a:p>
            <a:pPr algn="ctr" eaLnBrk="1" hangingPunct="1">
              <a:defRPr/>
            </a:pPr>
            <a:r>
              <a:rPr lang="ru-RU" altLang="zh-CN" sz="2000" b="1" noProof="1"/>
              <a:t>Заключительные</a:t>
            </a:r>
          </a:p>
          <a:p>
            <a:pPr algn="ctr" eaLnBrk="1" hangingPunct="1">
              <a:defRPr/>
            </a:pPr>
            <a:r>
              <a:rPr lang="ru-RU" altLang="zh-CN" sz="2000" b="1" noProof="1"/>
              <a:t>положения</a:t>
            </a:r>
          </a:p>
          <a:p>
            <a:pPr algn="ctr" eaLnBrk="1" hangingPunct="1">
              <a:defRPr/>
            </a:pPr>
            <a:endParaRPr lang="ru-RU" altLang="zh-CN" sz="2000" b="1" noProof="1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ru-RU" altLang="zh-CN" b="1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43" name="Line 39"/>
          <p:cNvSpPr>
            <a:spLocks noChangeShapeType="1"/>
          </p:cNvSpPr>
          <p:nvPr/>
        </p:nvSpPr>
        <p:spPr bwMode="auto">
          <a:xfrm>
            <a:off x="250825" y="4508500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4" name="Line 40"/>
          <p:cNvSpPr>
            <a:spLocks noChangeShapeType="1"/>
          </p:cNvSpPr>
          <p:nvPr/>
        </p:nvSpPr>
        <p:spPr bwMode="auto">
          <a:xfrm>
            <a:off x="3203575" y="4508500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5" name="Line 41"/>
          <p:cNvSpPr>
            <a:spLocks noChangeShapeType="1"/>
          </p:cNvSpPr>
          <p:nvPr/>
        </p:nvSpPr>
        <p:spPr bwMode="auto">
          <a:xfrm>
            <a:off x="6156325" y="4508500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1890</Words>
  <Application>Microsoft Office PowerPoint</Application>
  <PresentationFormat>Экран (4:3)</PresentationFormat>
  <Paragraphs>457</Paragraphs>
  <Slides>54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SPEC GO</dc:creator>
  <cp:lastModifiedBy>kursy</cp:lastModifiedBy>
  <cp:revision>42</cp:revision>
  <dcterms:created xsi:type="dcterms:W3CDTF">2020-03-26T09:20:26Z</dcterms:created>
  <dcterms:modified xsi:type="dcterms:W3CDTF">2021-03-15T08:37:43Z</dcterms:modified>
</cp:coreProperties>
</file>